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0" r:id="rId1"/>
  </p:sldMasterIdLst>
  <p:notesMasterIdLst>
    <p:notesMasterId r:id="rId12"/>
  </p:notesMasterIdLst>
  <p:sldIdLst>
    <p:sldId id="357" r:id="rId2"/>
    <p:sldId id="320" r:id="rId3"/>
    <p:sldId id="316" r:id="rId4"/>
    <p:sldId id="358" r:id="rId5"/>
    <p:sldId id="359" r:id="rId6"/>
    <p:sldId id="364" r:id="rId7"/>
    <p:sldId id="362" r:id="rId8"/>
    <p:sldId id="361" r:id="rId9"/>
    <p:sldId id="363" r:id="rId10"/>
    <p:sldId id="349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CCFF"/>
    <a:srgbClr val="FF0000"/>
    <a:srgbClr val="0000FF"/>
    <a:srgbClr val="000066"/>
    <a:srgbClr val="0066FF"/>
    <a:srgbClr val="5E9E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89" autoAdjust="0"/>
  </p:normalViewPr>
  <p:slideViewPr>
    <p:cSldViewPr>
      <p:cViewPr varScale="1">
        <p:scale>
          <a:sx n="71" d="100"/>
          <a:sy n="71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23FAF9B-BF2D-44C5-BC8B-789BA4358C6D}" type="datetimeFigureOut">
              <a:rPr lang="zh-CN" altLang="en-US"/>
              <a:pPr>
                <a:defRPr/>
              </a:pPr>
              <a:t>2020/4/16</a:t>
            </a:fld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9252438-28BA-47D5-A630-62C9C50A03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7380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fld id="{89C4A764-7C87-4FA4-B1D0-05A0207DAA9F}" type="slidenum">
              <a:rPr lang="zh-CN" altLang="en-US" smtClean="0">
                <a:ea typeface="宋体" panose="02010600030101010101" pitchFamily="2" charset="-122"/>
              </a:rPr>
              <a:pPr eaLnBrk="1" hangingPunct="1"/>
              <a:t>10</a:t>
            </a:fld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696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70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77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54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53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08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82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54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41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92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67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33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5C6-EDA4-4AB0-86D1-DBDB61573A3D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9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C5C6-EDA4-4AB0-86D1-DBDB61573A3D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089B-4CBE-486F-9257-D787DC9183F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33" y="4390752"/>
            <a:ext cx="2471867" cy="24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6">
            <a:extLst>
              <a:ext uri="{FF2B5EF4-FFF2-40B4-BE49-F238E27FC236}">
                <a16:creationId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67744" y="0"/>
            <a:ext cx="4464496" cy="8572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259407" y="5888111"/>
            <a:ext cx="4567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468" y="800812"/>
            <a:ext cx="9131532" cy="4068348"/>
            <a:chOff x="0" y="821095"/>
            <a:chExt cx="12192000" cy="36576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7E899CB-32E4-4817-BD47-4798260BB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755576" y="4993868"/>
            <a:ext cx="777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kumimoji="1"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视频追踪法测量</a:t>
            </a:r>
            <a:r>
              <a:rPr kumimoji="1" lang="zh-CN" altLang="en-US" sz="3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加速度</a:t>
            </a:r>
            <a:endParaRPr kumimoji="1" lang="zh-CN" altLang="en-US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2">
            <a:extLst>
              <a:ext uri="{FF2B5EF4-FFF2-40B4-BE49-F238E27FC236}">
                <a16:creationId xmlns:a16="http://schemas.microsoft.com/office/drawing/2014/main" id="{46C7C264-F1B8-427D-80FC-B468CAB00B09}"/>
              </a:ext>
            </a:extLst>
          </p:cNvPr>
          <p:cNvSpPr txBox="1"/>
          <p:nvPr/>
        </p:nvSpPr>
        <p:spPr>
          <a:xfrm>
            <a:off x="5481557" y="5877272"/>
            <a:ext cx="355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 赵霞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2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7F5DC3D-2C63-4567-B69D-D55DCFB407EA}"/>
              </a:ext>
            </a:extLst>
          </p:cNvPr>
          <p:cNvGrpSpPr/>
          <p:nvPr/>
        </p:nvGrpSpPr>
        <p:grpSpPr>
          <a:xfrm>
            <a:off x="1" y="1321381"/>
            <a:ext cx="9143999" cy="2457974"/>
            <a:chOff x="1" y="940722"/>
            <a:chExt cx="12191998" cy="259760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2850F90-7AF2-4367-9704-3D3989075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0FDD8FB-4BD2-4B82-A7D8-230D1BBD9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E40CD76-D21A-4D15-A236-345C68980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36804D4-3CBA-4433-A0A2-46AE3BD91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9" name="图形 6">
            <a:extLst>
              <a:ext uri="{FF2B5EF4-FFF2-40B4-BE49-F238E27FC236}">
                <a16:creationId xmlns:a16="http://schemas.microsoft.com/office/drawing/2014/main" id="{F65FE5AB-4DD7-4C41-9B17-F42E9E3EAE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4509" y="318781"/>
            <a:ext cx="3850547" cy="7885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1397614-5CD4-4499-8191-95A33BE7ACCB}"/>
              </a:ext>
            </a:extLst>
          </p:cNvPr>
          <p:cNvSpPr txBox="1"/>
          <p:nvPr/>
        </p:nvSpPr>
        <p:spPr>
          <a:xfrm>
            <a:off x="3097248" y="3846467"/>
            <a:ext cx="272382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95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23153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37"/>
          <p:cNvGrpSpPr>
            <a:grpSpLocks/>
          </p:cNvGrpSpPr>
          <p:nvPr/>
        </p:nvGrpSpPr>
        <p:grpSpPr bwMode="auto">
          <a:xfrm>
            <a:off x="1828800" y="2770336"/>
            <a:ext cx="5410200" cy="1546226"/>
            <a:chOff x="1152" y="1858"/>
            <a:chExt cx="3408" cy="974"/>
          </a:xfrm>
        </p:grpSpPr>
        <p:grpSp>
          <p:nvGrpSpPr>
            <p:cNvPr id="5135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513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513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513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1828800" y="1844824"/>
            <a:ext cx="5410200" cy="665163"/>
            <a:chOff x="1152" y="1275"/>
            <a:chExt cx="3408" cy="419"/>
          </a:xfrm>
        </p:grpSpPr>
        <p:grpSp>
          <p:nvGrpSpPr>
            <p:cNvPr id="37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41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2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3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</a:rPr>
                <a:t>实验</a:t>
              </a:r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目的 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4" name="Group 35"/>
          <p:cNvGrpSpPr>
            <a:grpSpLocks/>
          </p:cNvGrpSpPr>
          <p:nvPr/>
        </p:nvGrpSpPr>
        <p:grpSpPr bwMode="auto">
          <a:xfrm>
            <a:off x="1828800" y="2780928"/>
            <a:ext cx="5410200" cy="665163"/>
            <a:chOff x="1152" y="1275"/>
            <a:chExt cx="3408" cy="419"/>
          </a:xfrm>
        </p:grpSpPr>
        <p:grpSp>
          <p:nvGrpSpPr>
            <p:cNvPr id="45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49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0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2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35"/>
          <p:cNvGrpSpPr>
            <a:grpSpLocks/>
          </p:cNvGrpSpPr>
          <p:nvPr/>
        </p:nvGrpSpPr>
        <p:grpSpPr bwMode="auto">
          <a:xfrm>
            <a:off x="1827396" y="4528413"/>
            <a:ext cx="5410200" cy="1409701"/>
            <a:chOff x="1152" y="1275"/>
            <a:chExt cx="3408" cy="888"/>
          </a:xfrm>
        </p:grpSpPr>
        <p:grpSp>
          <p:nvGrpSpPr>
            <p:cNvPr id="53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5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9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待研究问题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4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Text Box 12"/>
            <p:cNvSpPr txBox="1">
              <a:spLocks noChangeArrowheads="1"/>
            </p:cNvSpPr>
            <p:nvPr/>
          </p:nvSpPr>
          <p:spPr bwMode="auto">
            <a:xfrm>
              <a:off x="1843" y="1872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注意事项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933576" y="3665413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62" name="矩形 61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黑体" panose="02010609060101010101" pitchFamily="49" charset="-122"/>
              </a:rPr>
              <a:t>内容大纲</a:t>
            </a:r>
          </a:p>
        </p:txBody>
      </p:sp>
      <p:grpSp>
        <p:nvGrpSpPr>
          <p:cNvPr id="65" name="Group 35"/>
          <p:cNvGrpSpPr>
            <a:grpSpLocks/>
          </p:cNvGrpSpPr>
          <p:nvPr/>
        </p:nvGrpSpPr>
        <p:grpSpPr bwMode="auto">
          <a:xfrm>
            <a:off x="1819104" y="5445224"/>
            <a:ext cx="5410200" cy="665163"/>
            <a:chOff x="1152" y="1275"/>
            <a:chExt cx="3408" cy="419"/>
          </a:xfrm>
        </p:grpSpPr>
        <p:grpSp>
          <p:nvGrpSpPr>
            <p:cNvPr id="66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69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0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1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5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7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553213" y="587400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0" name="矩形 9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>
                <a:latin typeface="黑体" panose="02010609060101010101" pitchFamily="49" charset="-122"/>
              </a:rPr>
              <a:t>实验目的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  <p:sp>
        <p:nvSpPr>
          <p:cNvPr id="14" name="Text Box 73"/>
          <p:cNvSpPr txBox="1">
            <a:spLocks noChangeArrowheads="1"/>
          </p:cNvSpPr>
          <p:nvPr/>
        </p:nvSpPr>
        <p:spPr bwMode="gray">
          <a:xfrm>
            <a:off x="465622" y="1146412"/>
            <a:ext cx="845016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通过自主设计实验，构造一个运动体系，如沿斜面的匀加速下滑运动，为克服居家实验没有光电门的问题，利用拍摄的视频，并将其逐帧分解为多个图片，获得物体运动所对应的位置与时间对应关系，进而求得所需物理量（如加速度）。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熟练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掌握列表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法及作图法，并学习利用视频拆帧软件及数据处理软件进行数据分析。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/>
              <a:t/>
            </a:r>
            <a:br>
              <a:rPr lang="zh-CN" altLang="en-US" sz="2800" dirty="0"/>
            </a:br>
            <a:endParaRPr lang="en-US" altLang="zh-CN" sz="2800" dirty="0">
              <a:latin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37712" y="3645122"/>
            <a:ext cx="2304255" cy="3657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707904" y="504191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实验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</a:rPr>
              <a:t>仪器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2" name="矩形 11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实验仪器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  <p:sp>
        <p:nvSpPr>
          <p:cNvPr id="19" name="Text Box 73"/>
          <p:cNvSpPr txBox="1">
            <a:spLocks noChangeArrowheads="1"/>
          </p:cNvSpPr>
          <p:nvPr/>
        </p:nvSpPr>
        <p:spPr bwMode="gray">
          <a:xfrm>
            <a:off x="858956" y="1772816"/>
            <a:ext cx="770485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斜面：带刻度的直尺，表面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尽量平整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，量程为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，最小刻度为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斜面支撑物：高度均匀的薄片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若干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（如一元硬币、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薄片、塑料玩具片等）；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手机：可以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拍摄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高画质视频并具有“慢动作”功能的手机（慢动作下帧率至少达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帧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秒）；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待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测物体：表面光滑且质量分布均匀的圆柱体或球体；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视频拆帧软件（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Tracker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ffmpeg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Potplayer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会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声会影等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799898" y="587400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1" name="矩形 10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实验</a:t>
            </a:r>
            <a:r>
              <a:rPr lang="zh-CN" altLang="en-US" sz="3600" b="1" dirty="0">
                <a:latin typeface="黑体" panose="02010609060101010101" pitchFamily="49" charset="-122"/>
              </a:rPr>
              <a:t>原理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8908" y="1943796"/>
            <a:ext cx="77215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zh-CN" dirty="0"/>
              <a:t>伽利略</a:t>
            </a:r>
            <a:r>
              <a:rPr lang="zh-CN" altLang="en-US" dirty="0"/>
              <a:t>曾</a:t>
            </a:r>
            <a:r>
              <a:rPr lang="zh-CN" altLang="zh-CN" dirty="0"/>
              <a:t>指出，物体沿斜面的运动与物体垂直下落的</a:t>
            </a:r>
            <a:r>
              <a:rPr lang="zh-CN" altLang="zh-CN" dirty="0" smtClean="0"/>
              <a:t>运动</a:t>
            </a:r>
            <a:r>
              <a:rPr lang="zh-CN" altLang="en-US" dirty="0" smtClean="0"/>
              <a:t>即自由落体</a:t>
            </a:r>
            <a:r>
              <a:rPr lang="zh-CN" altLang="zh-CN" dirty="0"/>
              <a:t>具有相似的特征</a:t>
            </a:r>
            <a:r>
              <a:rPr lang="zh-CN" altLang="zh-CN" dirty="0" smtClean="0"/>
              <a:t>。</a:t>
            </a:r>
            <a:r>
              <a:rPr lang="zh-CN" altLang="en-US" dirty="0" smtClean="0"/>
              <a:t>居家时，</a:t>
            </a:r>
            <a:r>
              <a:rPr lang="zh-CN" altLang="en-US" dirty="0"/>
              <a:t>我们可以</a:t>
            </a:r>
            <a:r>
              <a:rPr lang="zh-CN" altLang="en-US" dirty="0" smtClean="0"/>
              <a:t>利用带有标准刻度的学生直尺</a:t>
            </a:r>
            <a:r>
              <a:rPr lang="zh-CN" altLang="en-US" dirty="0"/>
              <a:t>垫</a:t>
            </a:r>
            <a:r>
              <a:rPr lang="zh-CN" altLang="en-US" dirty="0" smtClean="0"/>
              <a:t>在具有一定</a:t>
            </a:r>
            <a:r>
              <a:rPr lang="zh-CN" altLang="en-US" dirty="0"/>
              <a:t>厚度的支撑物上构造一个斜面，并</a:t>
            </a:r>
            <a:r>
              <a:rPr lang="zh-CN" altLang="en-US" dirty="0" smtClean="0"/>
              <a:t>选择圆柱形或球形物体使</a:t>
            </a:r>
            <a:r>
              <a:rPr lang="zh-CN" altLang="en-US" dirty="0"/>
              <a:t>其滚下，构成一个简易的匀加速运动系统</a:t>
            </a:r>
            <a:r>
              <a:rPr lang="zh-CN" altLang="en-US" dirty="0" smtClean="0"/>
              <a:t>（忽略滑动摩擦）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63" y="4360491"/>
            <a:ext cx="1945500" cy="131908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44934" y="4656418"/>
            <a:ext cx="3323410" cy="1026985"/>
            <a:chOff x="4344934" y="4656418"/>
            <a:chExt cx="3323410" cy="1026985"/>
          </a:xfrm>
        </p:grpSpPr>
        <p:sp>
          <p:nvSpPr>
            <p:cNvPr id="17" name="矩形 16"/>
            <p:cNvSpPr/>
            <p:nvPr/>
          </p:nvSpPr>
          <p:spPr>
            <a:xfrm>
              <a:off x="4644094" y="5031648"/>
              <a:ext cx="396044" cy="95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644008" y="5146525"/>
              <a:ext cx="396044" cy="95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644626" y="5255519"/>
              <a:ext cx="396044" cy="95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645428" y="5362682"/>
              <a:ext cx="396044" cy="95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644094" y="5478581"/>
              <a:ext cx="396044" cy="95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平行四边形 21"/>
            <p:cNvSpPr/>
            <p:nvPr/>
          </p:nvSpPr>
          <p:spPr>
            <a:xfrm rot="853094">
              <a:off x="4856869" y="5152973"/>
              <a:ext cx="2526605" cy="128114"/>
            </a:xfrm>
            <a:prstGeom prst="parallelogram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148064" y="468851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5731761" y="4656418"/>
              <a:ext cx="628086" cy="1912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4344934" y="5589240"/>
              <a:ext cx="3323410" cy="2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4427984" y="5594480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4580384" y="5589240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4717698" y="5589239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4848732" y="5598307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5000966" y="5594480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5131289" y="5594481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5283689" y="5589241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5421003" y="5589240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5552037" y="5598308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5704271" y="5594481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5823766" y="5594481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5976166" y="5589241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6113480" y="5589240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6244514" y="5598308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6396748" y="5594481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6513161" y="5594481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6665561" y="5589241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6802875" y="5589240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6933909" y="5598308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7086143" y="5594481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7247596" y="5594481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7399996" y="5589241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7537310" y="5589240"/>
              <a:ext cx="72008" cy="85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25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799898" y="587400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6" name="矩形 15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实验</a:t>
            </a:r>
            <a:r>
              <a:rPr lang="zh-CN" altLang="en-US" sz="3600" b="1" dirty="0">
                <a:latin typeface="黑体" panose="02010609060101010101" pitchFamily="49" charset="-122"/>
              </a:rPr>
              <a:t>原理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6193" y="943894"/>
            <a:ext cx="58326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要</a:t>
            </a:r>
            <a:r>
              <a:rPr lang="zh-CN" altLang="en-US" dirty="0"/>
              <a:t>获得匀加速运动的运动规律，需要测量出运动的时间与位移。由于斜面较短</a:t>
            </a:r>
            <a:r>
              <a:rPr lang="zh-CN" altLang="en-US" dirty="0" smtClean="0"/>
              <a:t>，物体滚下的时间</a:t>
            </a:r>
            <a:r>
              <a:rPr lang="zh-CN" altLang="en-US" dirty="0"/>
              <a:t>短暂，居家利用运动秒表或手机的秒表，都难以实现敏捷计时。我们可以使用手机</a:t>
            </a:r>
            <a:r>
              <a:rPr lang="zh-CN" altLang="en-US" dirty="0" smtClean="0"/>
              <a:t>拍摄物体运动过程的视频，</a:t>
            </a:r>
            <a:r>
              <a:rPr lang="zh-CN" altLang="en-US" dirty="0"/>
              <a:t>利用特定软件的视频追踪功能，将视频逐帧截图，拆解成一个一</a:t>
            </a:r>
            <a:r>
              <a:rPr lang="zh-CN" altLang="en-US" dirty="0" smtClean="0"/>
              <a:t>个的图片</a:t>
            </a:r>
            <a:r>
              <a:rPr lang="zh-CN" altLang="en-US" dirty="0"/>
              <a:t>。</a:t>
            </a:r>
            <a:endParaRPr lang="en-US" altLang="zh-CN" dirty="0"/>
          </a:p>
          <a:p>
            <a:pPr algn="just">
              <a:lnSpc>
                <a:spcPts val="2800"/>
              </a:lnSpc>
            </a:pPr>
            <a:r>
              <a:rPr lang="en-US" altLang="zh-CN" dirty="0"/>
              <a:t>        </a:t>
            </a:r>
            <a:r>
              <a:rPr lang="zh-CN" altLang="en-US" dirty="0"/>
              <a:t>通过查验智能手机的帧率（现代</a:t>
            </a:r>
            <a:r>
              <a:rPr lang="zh-CN" altLang="en-US" dirty="0" smtClean="0"/>
              <a:t>手机正常拍摄的帧</a:t>
            </a:r>
            <a:r>
              <a:rPr lang="zh-CN" altLang="en-US" dirty="0"/>
              <a:t>率多为</a:t>
            </a:r>
            <a:r>
              <a:rPr lang="en-US" altLang="zh-CN" dirty="0"/>
              <a:t>30</a:t>
            </a:r>
            <a:r>
              <a:rPr lang="zh-CN" altLang="en-US" dirty="0"/>
              <a:t>帧</a:t>
            </a:r>
            <a:r>
              <a:rPr lang="en-US" altLang="zh-CN" dirty="0"/>
              <a:t>/</a:t>
            </a:r>
            <a:r>
              <a:rPr lang="zh-CN" altLang="en-US" dirty="0"/>
              <a:t>秒）再结合帧数即可转换为对应时间，相当于获得一个精度为 </a:t>
            </a:r>
            <a:r>
              <a:rPr lang="en-US" altLang="zh-CN" dirty="0"/>
              <a:t>0.033 </a:t>
            </a:r>
            <a:r>
              <a:rPr lang="zh-CN" altLang="en-US" dirty="0"/>
              <a:t>秒的计时器。如果再利用手机中的“慢动作”功能拍摄</a:t>
            </a:r>
            <a:r>
              <a:rPr lang="zh-CN" altLang="en-US" dirty="0" smtClean="0"/>
              <a:t>（如华为</a:t>
            </a:r>
            <a:r>
              <a:rPr lang="en-US" altLang="zh-CN" dirty="0" smtClean="0"/>
              <a:t>P30</a:t>
            </a:r>
            <a:r>
              <a:rPr lang="zh-CN" altLang="en-US" dirty="0" smtClean="0"/>
              <a:t>最高达</a:t>
            </a:r>
            <a:r>
              <a:rPr lang="en-US" altLang="zh-CN" dirty="0" smtClean="0"/>
              <a:t>32</a:t>
            </a:r>
            <a:r>
              <a:rPr lang="zh-CN" altLang="en-US" dirty="0" smtClean="0"/>
              <a:t>倍</a:t>
            </a:r>
            <a:r>
              <a:rPr lang="zh-CN" altLang="en-US" dirty="0"/>
              <a:t>），相当于获得一</a:t>
            </a:r>
            <a:r>
              <a:rPr lang="zh-CN" altLang="en-US" dirty="0" smtClean="0"/>
              <a:t>个精度达</a:t>
            </a:r>
            <a:r>
              <a:rPr lang="en-US" altLang="zh-CN" dirty="0" smtClean="0"/>
              <a:t>0.001 </a:t>
            </a:r>
            <a:r>
              <a:rPr lang="zh-CN" altLang="en-US" dirty="0" smtClean="0"/>
              <a:t>秒的</a:t>
            </a:r>
            <a:r>
              <a:rPr lang="zh-CN" altLang="en-US" dirty="0"/>
              <a:t>计时工具。</a:t>
            </a:r>
            <a:r>
              <a:rPr lang="zh-CN" altLang="en-US" dirty="0" smtClean="0"/>
              <a:t>找到物体的</a:t>
            </a:r>
            <a:r>
              <a:rPr lang="zh-CN" altLang="en-US" dirty="0"/>
              <a:t>前边沿到达某一刻度的帧，得到对应时间</a:t>
            </a:r>
            <a:r>
              <a:rPr lang="zh-CN" altLang="en-US" dirty="0" smtClean="0"/>
              <a:t>，我们</a:t>
            </a:r>
            <a:r>
              <a:rPr lang="zh-CN" altLang="en-US" dirty="0"/>
              <a:t>就可以获得该匀加速运动时间</a:t>
            </a:r>
            <a:r>
              <a:rPr lang="en-US" altLang="zh-CN" dirty="0"/>
              <a:t>-</a:t>
            </a:r>
            <a:r>
              <a:rPr lang="zh-CN" altLang="en-US" dirty="0"/>
              <a:t>位置</a:t>
            </a:r>
            <a:r>
              <a:rPr lang="zh-CN" altLang="en-US" dirty="0" smtClean="0"/>
              <a:t>的一一对应</a:t>
            </a:r>
            <a:r>
              <a:rPr lang="zh-CN" altLang="en-US" dirty="0"/>
              <a:t>关系。记录多个位置的值，利用数据处理软件进行二次函数拟合，可以</a:t>
            </a:r>
            <a:r>
              <a:rPr lang="zh-CN" altLang="en-US" dirty="0" smtClean="0"/>
              <a:t>求得物体在</a:t>
            </a:r>
            <a:r>
              <a:rPr lang="zh-CN" altLang="en-US" dirty="0"/>
              <a:t>斜面</a:t>
            </a:r>
            <a:r>
              <a:rPr lang="zh-CN" altLang="en-US" dirty="0" smtClean="0"/>
              <a:t>上滚下的</a:t>
            </a:r>
            <a:r>
              <a:rPr lang="zh-CN" altLang="en-US" dirty="0"/>
              <a:t>加速度。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r="14860"/>
          <a:stretch/>
        </p:blipFill>
        <p:spPr>
          <a:xfrm>
            <a:off x="6372200" y="2348880"/>
            <a:ext cx="2672804" cy="2576765"/>
          </a:xfrm>
          <a:prstGeom prst="rect">
            <a:avLst/>
          </a:prstGeom>
          <a:scene3d>
            <a:camera prst="orthographicFront">
              <a:rot lat="0" lon="21599981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511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799898" y="587400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723" y="3717032"/>
            <a:ext cx="293793" cy="27084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2" name="矩形 11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实验</a:t>
            </a:r>
            <a:r>
              <a:rPr lang="zh-CN" altLang="en-US" sz="3600" b="1" dirty="0">
                <a:latin typeface="黑体" panose="02010609060101010101" pitchFamily="49" charset="-122"/>
              </a:rPr>
              <a:t>原理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  <p:pic>
        <p:nvPicPr>
          <p:cNvPr id="15" name="慢动作释放滚下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7744" y="920408"/>
            <a:ext cx="5805264" cy="580526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28622" y="5661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帧数</a:t>
            </a:r>
            <a:endParaRPr lang="zh-CN" altLang="en-US" b="1" dirty="0"/>
          </a:p>
        </p:txBody>
      </p:sp>
      <p:sp>
        <p:nvSpPr>
          <p:cNvPr id="17" name="右箭头 16"/>
          <p:cNvSpPr/>
          <p:nvPr/>
        </p:nvSpPr>
        <p:spPr>
          <a:xfrm>
            <a:off x="1763688" y="5805264"/>
            <a:ext cx="216024" cy="81300"/>
          </a:xfrm>
          <a:prstGeom prst="right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51520" y="1167100"/>
            <a:ext cx="1756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用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Tracker 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软件分解视频示例</a:t>
            </a:r>
            <a:endParaRPr lang="en-US" altLang="zh-CN" b="1" dirty="0" smtClean="0"/>
          </a:p>
          <a:p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19421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799898" y="587400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3" name="矩形 1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53166" y="4437112"/>
            <a:ext cx="2605408" cy="432048"/>
            <a:chOff x="4958493" y="5106229"/>
            <a:chExt cx="2715439" cy="454203"/>
          </a:xfrm>
        </p:grpSpPr>
        <p:cxnSp>
          <p:nvCxnSpPr>
            <p:cNvPr id="18" name="直接连接符 17"/>
            <p:cNvCxnSpPr/>
            <p:nvPr/>
          </p:nvCxnSpPr>
          <p:spPr>
            <a:xfrm flipV="1">
              <a:off x="6223132" y="5518606"/>
              <a:ext cx="1450800" cy="1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958493" y="5106229"/>
              <a:ext cx="2605408" cy="454203"/>
              <a:chOff x="4344934" y="5229200"/>
              <a:chExt cx="2605408" cy="454203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4344934" y="5229200"/>
                <a:ext cx="1451202" cy="454203"/>
                <a:chOff x="4344934" y="4656418"/>
                <a:chExt cx="3323410" cy="1026985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4644094" y="5013176"/>
                  <a:ext cx="396044" cy="9501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4644008" y="5128053"/>
                  <a:ext cx="396044" cy="9501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4644626" y="5246283"/>
                  <a:ext cx="396044" cy="9501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4645428" y="5362682"/>
                  <a:ext cx="396044" cy="9501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4644094" y="5478581"/>
                  <a:ext cx="396044" cy="9501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平行四边形 51"/>
                <p:cNvSpPr/>
                <p:nvPr/>
              </p:nvSpPr>
              <p:spPr>
                <a:xfrm rot="853094">
                  <a:off x="4856869" y="5152973"/>
                  <a:ext cx="2526605" cy="128114"/>
                </a:xfrm>
                <a:prstGeom prst="parallelogram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5148064" y="4688512"/>
                  <a:ext cx="216024" cy="2160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4" name="直接箭头连接符 53"/>
                <p:cNvCxnSpPr/>
                <p:nvPr/>
              </p:nvCxnSpPr>
              <p:spPr>
                <a:xfrm>
                  <a:off x="5731761" y="4656418"/>
                  <a:ext cx="628086" cy="191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 flipH="1" flipV="1">
                  <a:off x="4344934" y="5589240"/>
                  <a:ext cx="3323410" cy="29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 flipH="1">
                  <a:off x="4427984" y="5594480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 flipH="1">
                  <a:off x="4580384" y="5589240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 flipH="1">
                  <a:off x="4717698" y="5589239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 flipH="1">
                  <a:off x="4848732" y="5598307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 flipH="1">
                  <a:off x="5000966" y="5594480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 flipH="1">
                  <a:off x="5131289" y="5594481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 flipH="1">
                  <a:off x="5283689" y="5589241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H="1">
                  <a:off x="5421003" y="5589240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 flipH="1">
                  <a:off x="5552037" y="5598308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 flipH="1">
                  <a:off x="5704271" y="5594481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 flipH="1">
                  <a:off x="5823766" y="5594481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 flipH="1">
                  <a:off x="5976166" y="5589241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 flipH="1">
                  <a:off x="6113480" y="5589240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 flipH="1">
                  <a:off x="6244514" y="5598308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 flipH="1">
                  <a:off x="6396748" y="5594481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 flipH="1">
                  <a:off x="6513161" y="5594481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 flipH="1">
                  <a:off x="6665561" y="5589241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 flipH="1">
                  <a:off x="6802875" y="5589240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 flipH="1">
                  <a:off x="6933909" y="5598308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7086143" y="5594481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 flipH="1">
                  <a:off x="7247596" y="5594481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 flipH="1">
                  <a:off x="7399996" y="5589241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 flipH="1">
                  <a:off x="7537310" y="5589240"/>
                  <a:ext cx="72008" cy="85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20"/>
              <p:cNvGrpSpPr/>
              <p:nvPr/>
            </p:nvGrpSpPr>
            <p:grpSpPr>
              <a:xfrm>
                <a:off x="5660154" y="5380772"/>
                <a:ext cx="1290188" cy="296027"/>
                <a:chOff x="5660154" y="5380772"/>
                <a:chExt cx="1290188" cy="296027"/>
              </a:xfrm>
            </p:grpSpPr>
            <p:sp>
              <p:nvSpPr>
                <p:cNvPr id="22" name="矩形 21"/>
                <p:cNvSpPr/>
                <p:nvPr/>
              </p:nvSpPr>
              <p:spPr>
                <a:xfrm flipH="1">
                  <a:off x="6683113" y="5380772"/>
                  <a:ext cx="172889" cy="419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 flipH="1">
                  <a:off x="6683150" y="5431511"/>
                  <a:ext cx="172889" cy="419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 flipH="1">
                  <a:off x="6682881" y="5483731"/>
                  <a:ext cx="172889" cy="419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 flipH="1">
                  <a:off x="6682531" y="5535143"/>
                  <a:ext cx="172889" cy="419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 flipH="1">
                  <a:off x="6683113" y="5586333"/>
                  <a:ext cx="172889" cy="419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平行四边形 26"/>
                <p:cNvSpPr/>
                <p:nvPr/>
              </p:nvSpPr>
              <p:spPr>
                <a:xfrm rot="20746906" flipH="1">
                  <a:off x="5660154" y="5442518"/>
                  <a:ext cx="1102963" cy="56586"/>
                </a:xfrm>
                <a:prstGeom prst="parallelogram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8" name="直接连接符 27"/>
                <p:cNvCxnSpPr/>
                <p:nvPr/>
              </p:nvCxnSpPr>
              <p:spPr>
                <a:xfrm>
                  <a:off x="6918908" y="5637523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852379" y="5635209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6792436" y="5635209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6735235" y="5639214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6668779" y="5637523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6611888" y="5637524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6545359" y="5635209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6485416" y="5635209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6428214" y="5639214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361758" y="5637524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309594" y="5637524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243065" y="5635209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6183122" y="5635209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6125921" y="5639214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6059465" y="5637524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6008646" y="5637524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5942117" y="5635209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5882174" y="5635209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5824973" y="5639214"/>
                  <a:ext cx="31434" cy="375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2" name="矩形 141"/>
          <p:cNvSpPr/>
          <p:nvPr/>
        </p:nvSpPr>
        <p:spPr>
          <a:xfrm>
            <a:off x="539552" y="116856"/>
            <a:ext cx="25010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待研究问题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  <p:grpSp>
        <p:nvGrpSpPr>
          <p:cNvPr id="7208" name="组合 7207"/>
          <p:cNvGrpSpPr/>
          <p:nvPr/>
        </p:nvGrpSpPr>
        <p:grpSpPr>
          <a:xfrm>
            <a:off x="3503094" y="5805264"/>
            <a:ext cx="2691034" cy="453053"/>
            <a:chOff x="3705414" y="5928275"/>
            <a:chExt cx="2691034" cy="453053"/>
          </a:xfrm>
        </p:grpSpPr>
        <p:cxnSp>
          <p:nvCxnSpPr>
            <p:cNvPr id="80" name="直接连接符 79"/>
            <p:cNvCxnSpPr/>
            <p:nvPr/>
          </p:nvCxnSpPr>
          <p:spPr>
            <a:xfrm flipV="1">
              <a:off x="4918809" y="6320537"/>
              <a:ext cx="1392013" cy="1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矩形 108"/>
            <p:cNvSpPr/>
            <p:nvPr/>
          </p:nvSpPr>
          <p:spPr>
            <a:xfrm>
              <a:off x="3830752" y="6078361"/>
              <a:ext cx="165929" cy="39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3830716" y="6126690"/>
              <a:ext cx="165929" cy="39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3830975" y="6176429"/>
              <a:ext cx="165929" cy="39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3831311" y="6225397"/>
              <a:ext cx="165929" cy="39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3830752" y="6274155"/>
              <a:ext cx="165929" cy="39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平行四边形 113"/>
            <p:cNvSpPr/>
            <p:nvPr/>
          </p:nvSpPr>
          <p:spPr>
            <a:xfrm rot="853094">
              <a:off x="3919898" y="6137173"/>
              <a:ext cx="1058564" cy="53897"/>
            </a:xfrm>
            <a:prstGeom prst="parallelogram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4041899" y="5941777"/>
              <a:ext cx="90507" cy="90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6" name="直接箭头连接符 115"/>
            <p:cNvCxnSpPr/>
            <p:nvPr/>
          </p:nvCxnSpPr>
          <p:spPr>
            <a:xfrm>
              <a:off x="4286449" y="5928275"/>
              <a:ext cx="263147" cy="804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 flipV="1">
              <a:off x="3705414" y="6320709"/>
              <a:ext cx="1392400" cy="1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3740209" y="6322913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3804060" y="6320709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3861590" y="6320709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3916489" y="6324523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H="1">
              <a:off x="3980270" y="6322913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4034871" y="6322914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4098721" y="6320709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4156251" y="6320709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H="1">
              <a:off x="4211150" y="6324524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flipH="1">
              <a:off x="4274931" y="6322914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flipH="1">
              <a:off x="4324996" y="6322914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H="1">
              <a:off x="4388846" y="6320709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4446376" y="6320709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4501275" y="6324524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4565056" y="6322914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4613829" y="6322914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4677680" y="6320709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4735210" y="6320709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H="1">
              <a:off x="4790109" y="6324524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flipH="1">
              <a:off x="4788024" y="6322914"/>
              <a:ext cx="96036" cy="58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flipH="1">
              <a:off x="4921533" y="6322914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flipH="1">
              <a:off x="4985384" y="6320709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flipH="1">
              <a:off x="5042914" y="6320709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椭圆 140"/>
            <p:cNvSpPr/>
            <p:nvPr/>
          </p:nvSpPr>
          <p:spPr>
            <a:xfrm>
              <a:off x="5795723" y="6166660"/>
              <a:ext cx="124188" cy="140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3" name="直接连接符 142"/>
            <p:cNvCxnSpPr/>
            <p:nvPr/>
          </p:nvCxnSpPr>
          <p:spPr>
            <a:xfrm flipH="1" flipV="1">
              <a:off x="5004048" y="6328212"/>
              <a:ext cx="1392400" cy="1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H="1">
              <a:off x="5038843" y="6330416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 flipH="1">
              <a:off x="5102694" y="6328212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 flipH="1">
              <a:off x="5160224" y="6328212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 flipH="1">
              <a:off x="5215123" y="6332026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 flipH="1">
              <a:off x="5278904" y="6330416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flipH="1">
              <a:off x="5333505" y="6330417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flipH="1">
              <a:off x="5397355" y="6328212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flipH="1">
              <a:off x="5454885" y="6328212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 flipH="1">
              <a:off x="5509784" y="6332027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5573565" y="6330417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 flipH="1">
              <a:off x="5623630" y="6330417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 flipH="1">
              <a:off x="5687480" y="6328212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 flipH="1">
              <a:off x="5745010" y="6328212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flipH="1">
              <a:off x="5799909" y="6332027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 flipH="1">
              <a:off x="5863690" y="6330417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flipH="1">
              <a:off x="5912463" y="6330417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flipH="1">
              <a:off x="5976314" y="6328212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 flipH="1">
              <a:off x="6033844" y="6328212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flipH="1">
              <a:off x="6088743" y="6332027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 flipH="1">
              <a:off x="6152524" y="6330417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 flipH="1">
              <a:off x="6220167" y="6330417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flipH="1">
              <a:off x="6284018" y="6328212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flipH="1">
              <a:off x="6341548" y="6328212"/>
              <a:ext cx="30170" cy="35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ext Box 73"/>
          <p:cNvSpPr txBox="1">
            <a:spLocks noChangeArrowheads="1"/>
          </p:cNvSpPr>
          <p:nvPr/>
        </p:nvSpPr>
        <p:spPr bwMode="gray">
          <a:xfrm>
            <a:off x="483837" y="1087462"/>
            <a:ext cx="772136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用累积放大法测量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个垫块的总厚度，获得单个垫块的厚度；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通过改变垫块个数，设置不同的斜面角度，使物体从顶端沿斜面匀加速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运动，并拍摄视频，至少取五种角度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     利用软件追踪视频，分解拆帧，获得位移</a:t>
            </a:r>
            <a:r>
              <a:rPr lang="en-US" altLang="zh-CN" dirty="0" smtClean="0"/>
              <a:t>-</a:t>
            </a:r>
            <a:r>
              <a:rPr lang="zh-CN" altLang="en-US" dirty="0" smtClean="0"/>
              <a:t>时间对应关系，用数据处理软                                                    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</a:t>
            </a:r>
            <a:r>
              <a:rPr lang="zh-CN" altLang="en-US" dirty="0" smtClean="0"/>
              <a:t>件二次函数拟合求出加速度，并进行误差分析；（基础，必做）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假设重力加速度为 </a:t>
            </a:r>
            <a:r>
              <a:rPr lang="en-US" altLang="zh-CN" dirty="0"/>
              <a:t>g</a:t>
            </a:r>
            <a:r>
              <a:rPr lang="zh-CN" altLang="en-US" dirty="0"/>
              <a:t>，斜面倾角为 </a:t>
            </a:r>
            <a:r>
              <a:rPr lang="en-US" altLang="zh-CN" dirty="0"/>
              <a:t>θ</a:t>
            </a:r>
            <a:r>
              <a:rPr lang="zh-CN" altLang="en-US" dirty="0"/>
              <a:t>，改变斜面</a:t>
            </a:r>
            <a:r>
              <a:rPr lang="zh-CN" altLang="en-US" dirty="0" smtClean="0"/>
              <a:t>材质及倾角，</a:t>
            </a:r>
            <a:r>
              <a:rPr lang="zh-CN" altLang="en-US" dirty="0"/>
              <a:t>设计相关实验研究物体满足纯滚动时摩擦系数的</a:t>
            </a:r>
            <a:r>
              <a:rPr lang="zh-CN" altLang="en-US" dirty="0" smtClean="0"/>
              <a:t>条件 </a:t>
            </a:r>
            <a:r>
              <a:rPr lang="zh-CN" altLang="en-US" dirty="0"/>
              <a:t>；</a:t>
            </a:r>
            <a:r>
              <a:rPr lang="zh-CN" altLang="en-US" dirty="0" smtClean="0"/>
              <a:t>（提高）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黑体" panose="02010609060101010101" pitchFamily="49" charset="-122"/>
              </a:rPr>
              <a:t>构造两个对称的斜面，使斜面的底边紧贴，测量圆柱形物体在这种斜面的加速度并分析运动特点；（进阶）</a:t>
            </a:r>
            <a:endParaRPr lang="en-US" altLang="zh-CN" dirty="0" smtClean="0">
              <a:latin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黑体" panose="02010609060101010101" pitchFamily="49" charset="-122"/>
              </a:rPr>
              <a:t>减少对称侧垫块的数目</a:t>
            </a:r>
            <a:r>
              <a:rPr lang="zh-CN" altLang="en-US" dirty="0" smtClean="0">
                <a:latin typeface="黑体" panose="02010609060101010101" pitchFamily="49" charset="-122"/>
              </a:rPr>
              <a:t>，构造不对称斜面，研究</a:t>
            </a:r>
            <a:r>
              <a:rPr lang="zh-CN" altLang="en-US" dirty="0">
                <a:latin typeface="黑体" panose="02010609060101010101" pitchFamily="49" charset="-122"/>
              </a:rPr>
              <a:t>上述问题</a:t>
            </a:r>
            <a:r>
              <a:rPr lang="zh-CN" altLang="en-US" dirty="0" smtClean="0">
                <a:latin typeface="黑体" panose="02010609060101010101" pitchFamily="49" charset="-122"/>
              </a:rPr>
              <a:t>。（高阶）</a:t>
            </a:r>
            <a:endParaRPr lang="en-US" altLang="zh-CN" dirty="0" smtClean="0">
              <a:latin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黑体" panose="02010609060101010101" pitchFamily="49" charset="-122"/>
              </a:rPr>
              <a:t>拓展：如果</a:t>
            </a:r>
            <a:r>
              <a:rPr lang="zh-CN" altLang="en-US" dirty="0">
                <a:latin typeface="黑体" panose="02010609060101010101" pitchFamily="49" charset="-122"/>
              </a:rPr>
              <a:t>平面上有另一圆柱体，研究小球</a:t>
            </a:r>
            <a:r>
              <a:rPr lang="zh-CN" altLang="en-US" dirty="0" smtClean="0">
                <a:latin typeface="黑体" panose="02010609060101010101" pitchFamily="49" charset="-122"/>
              </a:rPr>
              <a:t>下滑后与</a:t>
            </a:r>
            <a:r>
              <a:rPr lang="zh-CN" altLang="en-US" dirty="0">
                <a:latin typeface="黑体" panose="02010609060101010101" pitchFamily="49" charset="-122"/>
              </a:rPr>
              <a:t>之</a:t>
            </a:r>
            <a:r>
              <a:rPr lang="zh-CN" altLang="en-US" dirty="0" smtClean="0">
                <a:latin typeface="黑体" panose="02010609060101010101" pitchFamily="49" charset="-122"/>
              </a:rPr>
              <a:t>碰撞过程</a:t>
            </a:r>
            <a:r>
              <a:rPr lang="zh-CN" altLang="en-US" dirty="0">
                <a:latin typeface="黑体" panose="02010609060101010101" pitchFamily="49" charset="-122"/>
              </a:rPr>
              <a:t>能量及动量的变化规律。</a:t>
            </a:r>
            <a:br>
              <a:rPr lang="zh-CN" altLang="en-US" dirty="0">
                <a:latin typeface="黑体" panose="02010609060101010101" pitchFamily="49" charset="-122"/>
              </a:rPr>
            </a:br>
            <a:endParaRPr lang="en-US" altLang="zh-CN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6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88"/>
          <p:cNvSpPr txBox="1">
            <a:spLocks noChangeArrowheads="1"/>
          </p:cNvSpPr>
          <p:nvPr/>
        </p:nvSpPr>
        <p:spPr bwMode="gray">
          <a:xfrm>
            <a:off x="3491880" y="699811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0365" y="348679"/>
            <a:ext cx="9144163" cy="461665"/>
            <a:chOff x="427383" y="763200"/>
            <a:chExt cx="11688417" cy="461665"/>
          </a:xfrm>
        </p:grpSpPr>
        <p:sp>
          <p:nvSpPr>
            <p:cNvPr id="10" name="矩形 9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552" y="116856"/>
            <a:ext cx="2037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</a:rPr>
              <a:t>注意事项</a:t>
            </a:r>
            <a:endParaRPr lang="en-US" altLang="zh-CN" sz="3600" b="1" dirty="0">
              <a:latin typeface="黑体" panose="02010609060101010101" pitchFamily="49" charset="-122"/>
            </a:endParaRPr>
          </a:p>
        </p:txBody>
      </p:sp>
      <p:sp>
        <p:nvSpPr>
          <p:cNvPr id="13" name="Text Box 73"/>
          <p:cNvSpPr txBox="1">
            <a:spLocks noChangeArrowheads="1"/>
          </p:cNvSpPr>
          <p:nvPr/>
        </p:nvSpPr>
        <p:spPr bwMode="gray">
          <a:xfrm>
            <a:off x="971600" y="1700808"/>
            <a:ext cx="741667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拍摄视频时需固定手机，从上方或侧面平行于运动方向拍摄；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慢动作的倍率要选取合适，保证截图的刻度可读；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物体初始下滑时，保持前沿线与直尺刻度线平行；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选择的斜面角度的差别不要太小。</a:t>
            </a:r>
            <a:r>
              <a:rPr lang="en-US" altLang="zh-CN" sz="20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黑体" panose="02010609060101010101" pitchFamily="49" charset="-122"/>
              </a:rPr>
              <a:t>滚动下滑的物体应尽量选取光滑且质量分布均匀的物体。</a:t>
            </a:r>
            <a:endParaRPr lang="en-US" altLang="zh-CN" sz="2000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9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29265</TotalTime>
  <Words>835</Words>
  <Application>Microsoft Office PowerPoint</Application>
  <PresentationFormat>全屏显示(4:3)</PresentationFormat>
  <Paragraphs>65</Paragraphs>
  <Slides>10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等线</vt:lpstr>
      <vt:lpstr>等线 Light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Management  with Technology</dc:title>
  <dc:creator>MNY</dc:creator>
  <cp:lastModifiedBy>T450</cp:lastModifiedBy>
  <cp:revision>430</cp:revision>
  <dcterms:created xsi:type="dcterms:W3CDTF">2007-04-21T02:16:19Z</dcterms:created>
  <dcterms:modified xsi:type="dcterms:W3CDTF">2020-04-16T13:01:55Z</dcterms:modified>
</cp:coreProperties>
</file>