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335" r:id="rId3"/>
    <p:sldId id="359" r:id="rId4"/>
    <p:sldId id="358" r:id="rId5"/>
    <p:sldId id="362" r:id="rId6"/>
    <p:sldId id="364" r:id="rId7"/>
    <p:sldId id="3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35" autoAdjust="0"/>
  </p:normalViewPr>
  <p:slideViewPr>
    <p:cSldViewPr>
      <p:cViewPr varScale="1">
        <p:scale>
          <a:sx n="57" d="100"/>
          <a:sy n="57" d="100"/>
        </p:scale>
        <p:origin x="15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FA3080A-3512-4063-AAEF-FF0DF4AF1678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53EE572-4C00-4DBF-B4A8-1D9DEF7197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z="1000" dirty="0"/>
              <a:t>K</a:t>
            </a:r>
            <a:r>
              <a:rPr lang="zh-CN" altLang="en-US" sz="1000" dirty="0"/>
              <a:t>出现在高中物理，不探究内力，也不考虑结构，是一个表象的、非本质的、随状态变化的规律比值。</a:t>
            </a:r>
            <a:endParaRPr lang="en-US" altLang="zh-CN" sz="1000" dirty="0"/>
          </a:p>
        </p:txBody>
      </p:sp>
      <p:sp>
        <p:nvSpPr>
          <p:cNvPr id="655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D6F825-79FC-44D8-AF43-5C61C349582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A7E16-ACB1-4C2D-84E0-148DB7D26B0B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7CC7A-1A72-4C6D-99C6-2FC82759C1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DC65-441D-4599-B6DE-884CE5A24E2D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33F1-2B71-4829-8C2B-15EDC5DD62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3C863-6E77-4059-92C2-A0E1277D6FB1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36FC-579F-4E9C-B3C6-FC7FC8D766D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BB8B-1FB3-4E62-B8ED-617B6AB58560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79F6-F05F-4D1C-8C15-120AAC54C8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7E0D-BFB0-44F3-B22E-6F796DA5CBC8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9476A-618B-45CB-98DF-03F1817EB6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B0C97-6096-40A7-8443-B56E35288D65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42B1-6F08-46AE-9FA2-987C0CA66D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FC2A-33F1-4BF1-B55F-B5E9F558D76E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826B-0C7A-442E-B4F2-2BC172965B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5F2A-9269-40EB-932C-36BBCD42F7A0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C2EE-606D-48B9-B769-B22799E854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F2FC-5DC4-47B3-986A-DC182D04E5C4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1B24-81E7-4D67-9726-AA712735A5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B9FC-BB7B-4ADB-8A83-54DCCF77FC86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E199-4EB2-4323-A82F-63A53D8635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48A08-A14C-4270-A7D7-1E9C1904BE6A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4E249-9C20-4154-9B83-E9D4F4C74B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18871CF-8F09-443D-B39E-67928AAE2C5A}" type="datetimeFigureOut">
              <a:rPr lang="zh-CN" altLang="en-US"/>
              <a:pPr>
                <a:defRPr/>
              </a:pPr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9C3DF2-04EB-4294-B25E-F271EFDAD4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1.pn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jpeg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23528" y="2782888"/>
            <a:ext cx="8713788" cy="646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 b="1">
                <a:solidFill>
                  <a:schemeClr val="tx1"/>
                </a:solidFill>
                <a:latin typeface="Tahoma" pitchFamily="34" charset="0"/>
                <a:ea typeface="幼圆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 b="1">
                <a:solidFill>
                  <a:schemeClr val="hlink"/>
                </a:solidFill>
                <a:latin typeface="Tahoma" pitchFamily="34" charset="0"/>
                <a:ea typeface="幼圆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 b="1">
                <a:solidFill>
                  <a:schemeClr val="folHlink"/>
                </a:solidFill>
                <a:latin typeface="Tahoma" pitchFamily="34" charset="0"/>
                <a:ea typeface="幼圆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 b="1">
                <a:solidFill>
                  <a:schemeClr val="accent2"/>
                </a:solidFill>
                <a:latin typeface="Tahoma" pitchFamily="34" charset="0"/>
                <a:ea typeface="幼圆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 b="1">
                <a:solidFill>
                  <a:schemeClr val="accent1"/>
                </a:solidFill>
                <a:latin typeface="Tahoma" pitchFamily="34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 b="1">
                <a:solidFill>
                  <a:schemeClr val="accent1"/>
                </a:solidFill>
                <a:latin typeface="Tahoma" pitchFamily="34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 b="1">
                <a:solidFill>
                  <a:schemeClr val="accent1"/>
                </a:solidFill>
                <a:latin typeface="Tahoma" pitchFamily="34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 b="1">
                <a:solidFill>
                  <a:schemeClr val="accent1"/>
                </a:solidFill>
                <a:latin typeface="Tahoma" pitchFamily="34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 b="1">
                <a:solidFill>
                  <a:schemeClr val="accent1"/>
                </a:solidFill>
                <a:latin typeface="Tahoma" pitchFamily="34" charset="0"/>
                <a:ea typeface="幼圆" pitchFamily="49" charset="-122"/>
              </a:defRPr>
            </a:lvl9pPr>
          </a:lstStyle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棉花糖</a:t>
            </a:r>
            <a:r>
              <a:rPr lang="en-US" altLang="zh-CN" sz="36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杨氏模量的测量</a:t>
            </a:r>
            <a:endParaRPr lang="zh-CN" altLang="zh-CN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323528" y="404664"/>
            <a:ext cx="5314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4000" b="1" dirty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重庆大学居家物理实验</a:t>
            </a:r>
          </a:p>
        </p:txBody>
      </p:sp>
      <p:pic>
        <p:nvPicPr>
          <p:cNvPr id="4" name="Picture 2" descr="http://s14.sinaimg.cn/middle/a5052a324d77e46d3fd1d&amp;690">
            <a:extLst>
              <a:ext uri="{FF2B5EF4-FFF2-40B4-BE49-F238E27FC236}">
                <a16:creationId xmlns:a16="http://schemas.microsoft.com/office/drawing/2014/main" id="{5B79A5E8-B58E-4EB5-B1FA-930CD6F33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296143" cy="129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1">
            <a:extLst>
              <a:ext uri="{FF2B5EF4-FFF2-40B4-BE49-F238E27FC236}">
                <a16:creationId xmlns:a16="http://schemas.microsoft.com/office/drawing/2014/main" id="{E6849A22-ED6A-4281-AF3E-27EC9B8DB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4725144"/>
            <a:ext cx="7416800" cy="1327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kumimoji="1" lang="zh-CN" altLang="en-US" sz="28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蒲贤洁 吴小志</a:t>
            </a:r>
            <a:endParaRPr kumimoji="1" lang="en-US" altLang="zh-CN" sz="2800" b="1" u="none" dirty="0"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kumimoji="1" lang="zh-CN" altLang="en-US" sz="28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行楷" panose="02010800040101010101" pitchFamily="2" charset="-122"/>
              </a:rPr>
              <a:t>重庆大学</a:t>
            </a:r>
            <a:r>
              <a:rPr kumimoji="1" lang="zh-CN" altLang="en-US" sz="2800" b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华文行楷" panose="02010800040101010101" pitchFamily="2" charset="-122"/>
              </a:rPr>
              <a:t> 物理学院</a:t>
            </a:r>
            <a:endParaRPr kumimoji="1" lang="en-US" altLang="zh-CN" sz="2800" b="1" u="none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rrowheads="1"/>
          </p:cNvSpPr>
          <p:nvPr/>
        </p:nvSpPr>
        <p:spPr bwMode="auto">
          <a:xfrm>
            <a:off x="395288" y="1052513"/>
            <a:ext cx="8424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Calibri" pitchFamily="34" charset="0"/>
              </a:rPr>
              <a:t>什么是杨氏模量？杨氏模量的大小表征什么？</a:t>
            </a:r>
            <a:endParaRPr lang="zh-CN" altLang="zh-CN" sz="2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5763" y="5427663"/>
            <a:ext cx="842645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latin typeface="+mn-ea"/>
                <a:ea typeface="+mn-ea"/>
              </a:rPr>
              <a:t>    在物体的弹性限度内，应力与应变成正比，比值被称为材料的杨氏模量。</a:t>
            </a:r>
            <a:endParaRPr lang="zh-CN" altLang="zh-CN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88" y="1730375"/>
            <a:ext cx="8569325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+mn-ea"/>
                <a:ea typeface="+mn-ea"/>
              </a:rPr>
              <a:t>    </a:t>
            </a:r>
            <a:r>
              <a:rPr lang="zh-CN" altLang="zh-CN" sz="2800" b="1" dirty="0">
                <a:latin typeface="+mn-ea"/>
                <a:ea typeface="+mn-ea"/>
              </a:rPr>
              <a:t>杨氏弹性模量是描述固体材料</a:t>
            </a:r>
            <a:r>
              <a:rPr lang="zh-CN" altLang="zh-CN" sz="2800" b="1" dirty="0">
                <a:solidFill>
                  <a:srgbClr val="FF0000"/>
                </a:solidFill>
                <a:latin typeface="+mn-ea"/>
                <a:ea typeface="+mn-ea"/>
              </a:rPr>
              <a:t>抵抗形变能力</a:t>
            </a:r>
            <a:r>
              <a:rPr lang="zh-CN" altLang="zh-CN" sz="2800" b="1" dirty="0">
                <a:latin typeface="+mn-ea"/>
                <a:ea typeface="+mn-ea"/>
              </a:rPr>
              <a:t>的重要物理量</a:t>
            </a:r>
            <a:r>
              <a:rPr lang="zh-CN" altLang="en-US" sz="2800" b="1" dirty="0">
                <a:latin typeface="+mn-ea"/>
                <a:ea typeface="+mn-ea"/>
              </a:rPr>
              <a:t>。  </a:t>
            </a:r>
            <a:endParaRPr lang="en-US" altLang="zh-CN" sz="28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+mn-ea"/>
                <a:ea typeface="+mn-ea"/>
              </a:rPr>
              <a:t>    </a:t>
            </a:r>
            <a:r>
              <a:rPr lang="en-US" altLang="zh-CN" sz="2800" dirty="0">
                <a:latin typeface="+mn-ea"/>
                <a:ea typeface="+mn-ea"/>
              </a:rPr>
              <a:t>1807</a:t>
            </a:r>
            <a:r>
              <a:rPr lang="zh-CN" altLang="en-US" sz="2800" dirty="0">
                <a:latin typeface="+mn-ea"/>
                <a:ea typeface="+mn-ea"/>
              </a:rPr>
              <a:t>年因英国医生兼物理学家</a:t>
            </a:r>
            <a:r>
              <a:rPr lang="zh-CN" altLang="en-US" sz="2800" b="1" dirty="0">
                <a:latin typeface="+mn-ea"/>
                <a:ea typeface="+mn-ea"/>
              </a:rPr>
              <a:t>托马斯</a:t>
            </a:r>
            <a:r>
              <a:rPr lang="en-US" altLang="zh-CN" sz="2800" b="1" dirty="0">
                <a:latin typeface="+mn-ea"/>
                <a:ea typeface="+mn-ea"/>
              </a:rPr>
              <a:t>·</a:t>
            </a:r>
            <a:r>
              <a:rPr lang="zh-CN" altLang="en-US" sz="2800" b="1" dirty="0">
                <a:latin typeface="+mn-ea"/>
                <a:ea typeface="+mn-ea"/>
              </a:rPr>
              <a:t>杨</a:t>
            </a:r>
            <a:r>
              <a:rPr lang="zh-CN" altLang="en-US" sz="2800" dirty="0">
                <a:latin typeface="+mn-ea"/>
                <a:ea typeface="+mn-ea"/>
              </a:rPr>
              <a:t>所得到的结果而命名。</a:t>
            </a:r>
            <a:endParaRPr lang="en-US" altLang="zh-CN" sz="28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latin typeface="+mn-ea"/>
                <a:ea typeface="+mn-ea"/>
              </a:rPr>
              <a:t>    杨氏模量的大小标志了材料的刚性，杨氏模量越大，越不容易发生形变。</a:t>
            </a:r>
            <a:endParaRPr lang="zh-CN" altLang="zh-CN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5288" y="4849813"/>
            <a:ext cx="8424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Calibri" pitchFamily="34" charset="0"/>
              </a:rPr>
              <a:t>胡克定律的认识？</a:t>
            </a:r>
            <a:endParaRPr lang="zh-CN" altLang="zh-CN" sz="28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13" name="矩形 7"/>
          <p:cNvSpPr>
            <a:spLocks noChangeArrowheads="1"/>
          </p:cNvSpPr>
          <p:nvPr/>
        </p:nvSpPr>
        <p:spPr bwMode="auto">
          <a:xfrm>
            <a:off x="2411413" y="188913"/>
            <a:ext cx="442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latin typeface="Calibri" pitchFamily="34" charset="0"/>
              </a:rPr>
              <a:t>杨氏模量认识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04" name="矩形 6"/>
          <p:cNvSpPr>
            <a:spLocks noChangeArrowheads="1"/>
          </p:cNvSpPr>
          <p:nvPr/>
        </p:nvSpPr>
        <p:spPr bwMode="auto">
          <a:xfrm>
            <a:off x="1116013" y="1289050"/>
            <a:ext cx="2519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Calibri" pitchFamily="34" charset="0"/>
              </a:rPr>
              <a:t>弹性系数</a:t>
            </a:r>
            <a:endParaRPr lang="zh-CN" altLang="zh-CN" sz="2800" b="1">
              <a:latin typeface="Calibri" pitchFamily="34" charset="0"/>
            </a:endParaRPr>
          </a:p>
        </p:txBody>
      </p:sp>
      <p:sp>
        <p:nvSpPr>
          <p:cNvPr id="57505" name="矩形 7"/>
          <p:cNvSpPr>
            <a:spLocks noChangeArrowheads="1"/>
          </p:cNvSpPr>
          <p:nvPr/>
        </p:nvSpPr>
        <p:spPr bwMode="auto">
          <a:xfrm>
            <a:off x="2411413" y="188913"/>
            <a:ext cx="442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latin typeface="Calibri" pitchFamily="34" charset="0"/>
              </a:rPr>
              <a:t>杨氏模量认识</a:t>
            </a:r>
          </a:p>
        </p:txBody>
      </p:sp>
      <p:sp>
        <p:nvSpPr>
          <p:cNvPr id="5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23849" y="3573463"/>
            <a:ext cx="848836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Calibri" pitchFamily="34" charset="0"/>
              </a:rPr>
              <a:t>弹性系数</a:t>
            </a:r>
            <a:r>
              <a:rPr lang="en-US" altLang="zh-CN" sz="2800" b="1" dirty="0">
                <a:latin typeface="Calibri" pitchFamily="34" charset="0"/>
              </a:rPr>
              <a:t>k</a:t>
            </a:r>
            <a:r>
              <a:rPr lang="zh-CN" altLang="en-US" sz="2800" b="1" dirty="0">
                <a:latin typeface="Calibri" pitchFamily="34" charset="0"/>
              </a:rPr>
              <a:t>与哪些因素有关？ </a:t>
            </a:r>
            <a:endParaRPr lang="zh-CN" altLang="zh-CN" sz="2800" b="1" dirty="0">
              <a:latin typeface="Calibri" pitchFamily="34" charset="0"/>
            </a:endParaRPr>
          </a:p>
          <a:p>
            <a:endParaRPr lang="en-US" altLang="zh-CN" sz="2800" dirty="0"/>
          </a:p>
          <a:p>
            <a:r>
              <a:rPr lang="zh-CN" altLang="en-US" sz="2400" dirty="0">
                <a:latin typeface="Calibri" pitchFamily="34" charset="0"/>
              </a:rPr>
              <a:t>弹性系数</a:t>
            </a:r>
            <a:r>
              <a:rPr lang="en-US" altLang="zh-CN" sz="2400" dirty="0">
                <a:latin typeface="Calibri" pitchFamily="34" charset="0"/>
              </a:rPr>
              <a:t>k</a:t>
            </a:r>
            <a:r>
              <a:rPr lang="zh-CN" altLang="en-US" sz="2400" dirty="0">
                <a:latin typeface="Calibri" pitchFamily="34" charset="0"/>
              </a:rPr>
              <a:t>：面向的是一个确定了长度截面的构件，而不是面向材料，是确切的东西的属性；</a:t>
            </a:r>
            <a:endParaRPr lang="en-US" altLang="zh-CN" sz="2400" dirty="0">
              <a:latin typeface="Calibri" pitchFamily="34" charset="0"/>
            </a:endParaRPr>
          </a:p>
          <a:p>
            <a:endParaRPr lang="en-US" altLang="zh-CN" sz="2400" dirty="0">
              <a:latin typeface="Calibri" pitchFamily="34" charset="0"/>
            </a:endParaRPr>
          </a:p>
          <a:p>
            <a:r>
              <a:rPr lang="zh-CN" altLang="en-US" sz="2400" dirty="0">
                <a:latin typeface="Calibri" pitchFamily="34" charset="0"/>
              </a:rPr>
              <a:t>弹性模量</a:t>
            </a:r>
            <a:r>
              <a:rPr lang="en-US" altLang="zh-CN" sz="2400" dirty="0">
                <a:latin typeface="Calibri" pitchFamily="34" charset="0"/>
              </a:rPr>
              <a:t>E</a:t>
            </a:r>
            <a:r>
              <a:rPr lang="zh-CN" altLang="en-US" sz="2400" dirty="0">
                <a:latin typeface="Calibri" pitchFamily="34" charset="0"/>
              </a:rPr>
              <a:t>：是材料的特性，指的是材料固有的。</a:t>
            </a:r>
            <a:endParaRPr lang="en-US" altLang="zh-CN" sz="2400" dirty="0">
              <a:latin typeface="Calibri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211763" y="3573463"/>
            <a:ext cx="36004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Calibri" pitchFamily="34" charset="0"/>
              </a:rPr>
              <a:t>长度、 直径、</a:t>
            </a:r>
            <a:r>
              <a:rPr lang="zh-CN" altLang="en-US" sz="2800" b="1" dirty="0">
                <a:solidFill>
                  <a:srgbClr val="FF0000"/>
                </a:solidFill>
                <a:latin typeface="Calibri" pitchFamily="34" charset="0"/>
              </a:rPr>
              <a:t>材料</a:t>
            </a:r>
            <a:endParaRPr lang="zh-CN" altLang="zh-CN" sz="2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5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graphicFrame>
        <p:nvGraphicFramePr>
          <p:cNvPr id="13" name="Object 158"/>
          <p:cNvGraphicFramePr>
            <a:graphicFrameLocks noChangeAspect="1"/>
          </p:cNvGraphicFramePr>
          <p:nvPr/>
        </p:nvGraphicFramePr>
        <p:xfrm>
          <a:off x="5795963" y="1878013"/>
          <a:ext cx="17113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0" name="Equation" r:id="rId4" imgW="685800" imgH="393700" progId="">
                  <p:embed/>
                </p:oleObj>
              </mc:Choice>
              <mc:Fallback>
                <p:oleObj name="Equation" r:id="rId4" imgW="685800" imgH="393700" progId="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878013"/>
                        <a:ext cx="1711325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503" name="Object 159"/>
          <p:cNvGraphicFramePr>
            <a:graphicFrameLocks noChangeAspect="1"/>
          </p:cNvGraphicFramePr>
          <p:nvPr/>
        </p:nvGraphicFramePr>
        <p:xfrm>
          <a:off x="1423988" y="1939925"/>
          <a:ext cx="10604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1" name="Equation" r:id="rId6" imgW="419040" imgH="393480" progId="">
                  <p:embed/>
                </p:oleObj>
              </mc:Choice>
              <mc:Fallback>
                <p:oleObj name="Equation" r:id="rId6" imgW="419040" imgH="393480" progId="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939925"/>
                        <a:ext cx="10604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724525" y="1322388"/>
            <a:ext cx="1943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Calibri" pitchFamily="34" charset="0"/>
              </a:rPr>
              <a:t>杨氏模量</a:t>
            </a:r>
            <a:endParaRPr lang="zh-CN" altLang="zh-CN" sz="2800" b="1">
              <a:latin typeface="Calibri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03800" y="981075"/>
            <a:ext cx="3455988" cy="22320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86" name="矩形 7"/>
          <p:cNvSpPr>
            <a:spLocks noChangeArrowheads="1"/>
          </p:cNvSpPr>
          <p:nvPr/>
        </p:nvSpPr>
        <p:spPr bwMode="auto">
          <a:xfrm>
            <a:off x="251520" y="290454"/>
            <a:ext cx="4825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Calibri" pitchFamily="34" charset="0"/>
              </a:rPr>
              <a:t>测量棉花糖杨氏模量</a:t>
            </a:r>
          </a:p>
        </p:txBody>
      </p:sp>
      <p:sp>
        <p:nvSpPr>
          <p:cNvPr id="569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569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graphicFrame>
        <p:nvGraphicFramePr>
          <p:cNvPr id="56979" name="Object 6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878705"/>
              </p:ext>
            </p:extLst>
          </p:nvPr>
        </p:nvGraphicFramePr>
        <p:xfrm>
          <a:off x="2018521" y="2118019"/>
          <a:ext cx="17113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2" name="Equation" r:id="rId3" imgW="685800" imgH="393700" progId="">
                  <p:embed/>
                </p:oleObj>
              </mc:Choice>
              <mc:Fallback>
                <p:oleObj name="Equation" r:id="rId3" imgW="685800" imgH="393700" progId="">
                  <p:embed/>
                  <p:pic>
                    <p:nvPicPr>
                      <p:cNvPr id="0" name="Picture 6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521" y="2118019"/>
                        <a:ext cx="171132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23482" y="1530874"/>
            <a:ext cx="1114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Calibri" pitchFamily="34" charset="0"/>
              </a:rPr>
              <a:t>卷尺测量</a:t>
            </a:r>
          </a:p>
        </p:txBody>
      </p:sp>
      <p:graphicFrame>
        <p:nvGraphicFramePr>
          <p:cNvPr id="19" name="Object 6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808821"/>
              </p:ext>
            </p:extLst>
          </p:nvPr>
        </p:nvGraphicFramePr>
        <p:xfrm>
          <a:off x="1010458" y="1468732"/>
          <a:ext cx="9064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3" name="Equation" r:id="rId5" imgW="507960" imgH="203040" progId="">
                  <p:embed/>
                </p:oleObj>
              </mc:Choice>
              <mc:Fallback>
                <p:oleObj name="Equation" r:id="rId5" imgW="507960" imgH="203040" progId="">
                  <p:embed/>
                  <p:pic>
                    <p:nvPicPr>
                      <p:cNvPr id="0" name="Picture 6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458" y="1468732"/>
                        <a:ext cx="90646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978659"/>
              </p:ext>
            </p:extLst>
          </p:nvPr>
        </p:nvGraphicFramePr>
        <p:xfrm>
          <a:off x="610304" y="2873453"/>
          <a:ext cx="92551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4" name="Equation" r:id="rId7" imgW="545760" imgH="203040" progId="Equation.DSMT4">
                  <p:embed/>
                </p:oleObj>
              </mc:Choice>
              <mc:Fallback>
                <p:oleObj name="Equation" r:id="rId7" imgW="545760" imgH="203040" progId="Equation.DSMT4">
                  <p:embed/>
                  <p:pic>
                    <p:nvPicPr>
                      <p:cNvPr id="0" name="Picture 6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04" y="2873453"/>
                        <a:ext cx="925513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直接连接符 21"/>
          <p:cNvCxnSpPr>
            <a:endCxn id="20" idx="3"/>
          </p:cNvCxnSpPr>
          <p:nvPr/>
        </p:nvCxnSpPr>
        <p:spPr>
          <a:xfrm flipH="1">
            <a:off x="1567671" y="2910182"/>
            <a:ext cx="1243012" cy="134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 flipV="1">
            <a:off x="1947083" y="1710032"/>
            <a:ext cx="863600" cy="4794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18" idx="2"/>
          </p:cNvCxnSpPr>
          <p:nvPr/>
        </p:nvCxnSpPr>
        <p:spPr>
          <a:xfrm flipV="1">
            <a:off x="3442520" y="1900206"/>
            <a:ext cx="638166" cy="2894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269596" y="2991144"/>
            <a:ext cx="13468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 u="sng" dirty="0">
                <a:solidFill>
                  <a:srgbClr val="0000FF"/>
                </a:solidFill>
                <a:latin typeface="Calibri" pitchFamily="34" charset="0"/>
              </a:rPr>
              <a:t>卷尺测量？</a:t>
            </a:r>
            <a:endParaRPr lang="en-US" altLang="zh-CN" b="1" u="sng" dirty="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r>
              <a:rPr lang="zh-CN" altLang="en-US" b="1" u="sng" dirty="0">
                <a:solidFill>
                  <a:srgbClr val="C00000"/>
                </a:solidFill>
                <a:latin typeface="Calibri" pitchFamily="34" charset="0"/>
              </a:rPr>
              <a:t>光杠杆？</a:t>
            </a:r>
          </a:p>
        </p:txBody>
      </p:sp>
      <p:cxnSp>
        <p:nvCxnSpPr>
          <p:cNvPr id="28" name="直接连接符 27"/>
          <p:cNvCxnSpPr>
            <a:endCxn id="27" idx="1"/>
          </p:cNvCxnSpPr>
          <p:nvPr/>
        </p:nvCxnSpPr>
        <p:spPr>
          <a:xfrm>
            <a:off x="3585383" y="2986382"/>
            <a:ext cx="684213" cy="3279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9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5699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56999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3C9CF17-B2C8-49AA-83BC-A4C48EB15C1C}"/>
              </a:ext>
            </a:extLst>
          </p:cNvPr>
          <p:cNvSpPr/>
          <p:nvPr/>
        </p:nvSpPr>
        <p:spPr>
          <a:xfrm>
            <a:off x="1519288" y="4738579"/>
            <a:ext cx="648072" cy="136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2B8D84D-9AFD-4E04-BE2A-A26B853E59C7}"/>
              </a:ext>
            </a:extLst>
          </p:cNvPr>
          <p:cNvSpPr/>
          <p:nvPr/>
        </p:nvSpPr>
        <p:spPr>
          <a:xfrm>
            <a:off x="4241105" y="4883264"/>
            <a:ext cx="648072" cy="1219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4291564C-EA90-428B-89B1-F5BB74F8684C}"/>
              </a:ext>
            </a:extLst>
          </p:cNvPr>
          <p:cNvSpPr/>
          <p:nvPr/>
        </p:nvSpPr>
        <p:spPr>
          <a:xfrm>
            <a:off x="3744137" y="4319107"/>
            <a:ext cx="1584176" cy="57124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i="1" dirty="0"/>
              <a:t>mg</a:t>
            </a:r>
            <a:endParaRPr lang="zh-CN" altLang="en-US" i="1" dirty="0"/>
          </a:p>
        </p:txBody>
      </p:sp>
      <p:sp>
        <p:nvSpPr>
          <p:cNvPr id="4" name="右大括号 3">
            <a:extLst>
              <a:ext uri="{FF2B5EF4-FFF2-40B4-BE49-F238E27FC236}">
                <a16:creationId xmlns:a16="http://schemas.microsoft.com/office/drawing/2014/main" id="{BF1C1D71-9F4C-434E-990C-478D0F48D803}"/>
              </a:ext>
            </a:extLst>
          </p:cNvPr>
          <p:cNvSpPr/>
          <p:nvPr/>
        </p:nvSpPr>
        <p:spPr>
          <a:xfrm flipH="1">
            <a:off x="1000258" y="4738579"/>
            <a:ext cx="215528" cy="1364312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6" name="Object 661">
            <a:extLst>
              <a:ext uri="{FF2B5EF4-FFF2-40B4-BE49-F238E27FC236}">
                <a16:creationId xmlns:a16="http://schemas.microsoft.com/office/drawing/2014/main" id="{F017B997-E668-4EA6-BF5F-CFA68C5677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385492"/>
              </p:ext>
            </p:extLst>
          </p:nvPr>
        </p:nvGraphicFramePr>
        <p:xfrm>
          <a:off x="645265" y="5216852"/>
          <a:ext cx="2365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5" name="Equation" r:id="rId9" imgW="139680" imgH="164880" progId="Equation.DSMT4">
                  <p:embed/>
                </p:oleObj>
              </mc:Choice>
              <mc:Fallback>
                <p:oleObj name="Equation" r:id="rId9" imgW="139680" imgH="164880" progId="Equation.DSMT4">
                  <p:embed/>
                  <p:pic>
                    <p:nvPicPr>
                      <p:cNvPr id="20" name="Object 6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65" y="5216852"/>
                        <a:ext cx="236538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61">
            <a:extLst>
              <a:ext uri="{FF2B5EF4-FFF2-40B4-BE49-F238E27FC236}">
                <a16:creationId xmlns:a16="http://schemas.microsoft.com/office/drawing/2014/main" id="{2BEC7C62-1D04-473A-A998-21807464D2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303085"/>
              </p:ext>
            </p:extLst>
          </p:nvPr>
        </p:nvGraphicFramePr>
        <p:xfrm>
          <a:off x="1690697" y="4322151"/>
          <a:ext cx="4730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6" name="Equation" r:id="rId11" imgW="279360" imgH="190440" progId="Equation.DSMT4">
                  <p:embed/>
                </p:oleObj>
              </mc:Choice>
              <mc:Fallback>
                <p:oleObj name="Equation" r:id="rId11" imgW="279360" imgH="190440" progId="Equation.DSMT4">
                  <p:embed/>
                  <p:pic>
                    <p:nvPicPr>
                      <p:cNvPr id="20" name="Object 6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97" y="4322151"/>
                        <a:ext cx="47307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右大括号 43">
            <a:extLst>
              <a:ext uri="{FF2B5EF4-FFF2-40B4-BE49-F238E27FC236}">
                <a16:creationId xmlns:a16="http://schemas.microsoft.com/office/drawing/2014/main" id="{DAC2511A-BC61-46CD-B08F-29E70FA3AB48}"/>
              </a:ext>
            </a:extLst>
          </p:cNvPr>
          <p:cNvSpPr/>
          <p:nvPr/>
        </p:nvSpPr>
        <p:spPr>
          <a:xfrm flipH="1">
            <a:off x="3694205" y="4973590"/>
            <a:ext cx="186860" cy="1129302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6" name="Object 661">
            <a:extLst>
              <a:ext uri="{FF2B5EF4-FFF2-40B4-BE49-F238E27FC236}">
                <a16:creationId xmlns:a16="http://schemas.microsoft.com/office/drawing/2014/main" id="{0C08A227-D8D3-4E6A-9769-3E410ADFAE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6515"/>
              </p:ext>
            </p:extLst>
          </p:nvPr>
        </p:nvGraphicFramePr>
        <p:xfrm>
          <a:off x="2771800" y="5399847"/>
          <a:ext cx="7747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7" name="Equation" r:id="rId13" imgW="457200" imgH="164880" progId="Equation.DSMT4">
                  <p:embed/>
                </p:oleObj>
              </mc:Choice>
              <mc:Fallback>
                <p:oleObj name="Equation" r:id="rId13" imgW="457200" imgH="164880" progId="Equation.DSMT4">
                  <p:embed/>
                  <p:pic>
                    <p:nvPicPr>
                      <p:cNvPr id="36" name="Object 661">
                        <a:extLst>
                          <a:ext uri="{FF2B5EF4-FFF2-40B4-BE49-F238E27FC236}">
                            <a16:creationId xmlns:a16="http://schemas.microsoft.com/office/drawing/2014/main" id="{F017B997-E668-4EA6-BF5F-CFA68C5677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399847"/>
                        <a:ext cx="7747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DB17A809-B0FC-46FD-BFD9-3B5BC4B1873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048" y="863133"/>
            <a:ext cx="3253283" cy="3934019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47" name="TextBox 17">
            <a:extLst>
              <a:ext uri="{FF2B5EF4-FFF2-40B4-BE49-F238E27FC236}">
                <a16:creationId xmlns:a16="http://schemas.microsoft.com/office/drawing/2014/main" id="{93CC2C54-7C56-4AE7-8E50-75AD11530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7013" y="382786"/>
            <a:ext cx="25074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FF"/>
                </a:solidFill>
                <a:latin typeface="Calibri" pitchFamily="34" charset="0"/>
              </a:rPr>
              <a:t>常见材料的杨氏模量</a:t>
            </a:r>
          </a:p>
        </p:txBody>
      </p:sp>
      <p:sp>
        <p:nvSpPr>
          <p:cNvPr id="50" name="TextBox 26">
            <a:extLst>
              <a:ext uri="{FF2B5EF4-FFF2-40B4-BE49-F238E27FC236}">
                <a16:creationId xmlns:a16="http://schemas.microsoft.com/office/drawing/2014/main" id="{E95F17C9-A798-4335-92F2-61998D24F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5286" y="5660284"/>
            <a:ext cx="1112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 u="sng" dirty="0">
                <a:solidFill>
                  <a:srgbClr val="C00000"/>
                </a:solidFill>
                <a:latin typeface="Calibri" pitchFamily="34" charset="0"/>
              </a:rPr>
              <a:t>棉花糖</a:t>
            </a:r>
          </a:p>
        </p:txBody>
      </p:sp>
      <p:graphicFrame>
        <p:nvGraphicFramePr>
          <p:cNvPr id="51" name="Object 661">
            <a:extLst>
              <a:ext uri="{FF2B5EF4-FFF2-40B4-BE49-F238E27FC236}">
                <a16:creationId xmlns:a16="http://schemas.microsoft.com/office/drawing/2014/main" id="{DC862121-DC13-4ADF-A643-84D80C9E7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939046"/>
              </p:ext>
            </p:extLst>
          </p:nvPr>
        </p:nvGraphicFramePr>
        <p:xfrm>
          <a:off x="6144235" y="5047421"/>
          <a:ext cx="22129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8" name="Equation" r:id="rId16" imgW="1015920" imgH="228600" progId="Equation.DSMT4">
                  <p:embed/>
                </p:oleObj>
              </mc:Choice>
              <mc:Fallback>
                <p:oleObj name="Equation" r:id="rId16" imgW="1015920" imgH="228600" progId="Equation.DSMT4">
                  <p:embed/>
                  <p:pic>
                    <p:nvPicPr>
                      <p:cNvPr id="46" name="Object 661">
                        <a:extLst>
                          <a:ext uri="{FF2B5EF4-FFF2-40B4-BE49-F238E27FC236}">
                            <a16:creationId xmlns:a16="http://schemas.microsoft.com/office/drawing/2014/main" id="{0C08A227-D8D3-4E6A-9769-3E410ADFAE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4235" y="5047421"/>
                        <a:ext cx="2212975" cy="490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47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2280BBA6-242E-487B-9846-FBB41539B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355048"/>
            <a:ext cx="2376263" cy="3168351"/>
          </a:xfrm>
          <a:prstGeom prst="roundRect">
            <a:avLst>
              <a:gd name="adj" fmla="val 3997"/>
            </a:avLst>
          </a:prstGeom>
          <a:effectLst>
            <a:softEdge rad="31750"/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B66F7A5-6005-4A1E-9B67-FCE37984AB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43079"/>
            <a:ext cx="3456384" cy="2592288"/>
          </a:xfrm>
          <a:prstGeom prst="roundRect">
            <a:avLst>
              <a:gd name="adj" fmla="val 4622"/>
            </a:avLst>
          </a:prstGeom>
          <a:effectLst>
            <a:softEdge rad="31750"/>
          </a:effectLst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CF3ACEE-A3B8-4F73-A61A-AC1B78623D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681" y="3933456"/>
            <a:ext cx="3276364" cy="2457273"/>
          </a:xfrm>
          <a:prstGeom prst="roundRect">
            <a:avLst>
              <a:gd name="adj" fmla="val 3507"/>
            </a:avLst>
          </a:prstGeom>
          <a:effectLst>
            <a:softEdge rad="31750"/>
          </a:effectLst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31DEEDFD-4600-41DE-B794-3D1FC5171B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09" y="3933455"/>
            <a:ext cx="3276365" cy="2457274"/>
          </a:xfrm>
          <a:prstGeom prst="roundRect">
            <a:avLst>
              <a:gd name="adj" fmla="val 3960"/>
            </a:avLst>
          </a:prstGeom>
          <a:effectLst>
            <a:softEdge rad="31750"/>
          </a:effectLst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1B82E1F-3D86-4C59-9DF7-3DE8519661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8"/>
          <a:stretch/>
        </p:blipFill>
        <p:spPr>
          <a:xfrm>
            <a:off x="3855107" y="355048"/>
            <a:ext cx="2510011" cy="3168351"/>
          </a:xfrm>
          <a:prstGeom prst="roundRect">
            <a:avLst>
              <a:gd name="adj" fmla="val 3783"/>
            </a:avLst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29380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659">
            <a:extLst>
              <a:ext uri="{FF2B5EF4-FFF2-40B4-BE49-F238E27FC236}">
                <a16:creationId xmlns:a16="http://schemas.microsoft.com/office/drawing/2014/main" id="{EF9414BB-CF65-4FAB-AC5A-B39EF1EDF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584390"/>
              </p:ext>
            </p:extLst>
          </p:nvPr>
        </p:nvGraphicFramePr>
        <p:xfrm>
          <a:off x="2686843" y="4591176"/>
          <a:ext cx="37703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7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10" name="Object 659">
                        <a:extLst>
                          <a:ext uri="{FF2B5EF4-FFF2-40B4-BE49-F238E27FC236}">
                            <a16:creationId xmlns:a16="http://schemas.microsoft.com/office/drawing/2014/main" id="{EF9414BB-CF65-4FAB-AC5A-B39EF1EDF2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843" y="4591176"/>
                        <a:ext cx="3770313" cy="97313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B7C25B4F-A6CD-4592-8C00-8744E1EC3A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32171"/>
            <a:ext cx="2468558" cy="3291411"/>
          </a:xfrm>
          <a:prstGeom prst="roundRect">
            <a:avLst>
              <a:gd name="adj" fmla="val 4470"/>
            </a:avLst>
          </a:prstGeom>
          <a:effectLst>
            <a:softEdge rad="31750"/>
          </a:effectLst>
        </p:spPr>
      </p:pic>
      <p:graphicFrame>
        <p:nvGraphicFramePr>
          <p:cNvPr id="8" name="Object 660">
            <a:extLst>
              <a:ext uri="{FF2B5EF4-FFF2-40B4-BE49-F238E27FC236}">
                <a16:creationId xmlns:a16="http://schemas.microsoft.com/office/drawing/2014/main" id="{EB1949BD-94B0-4CD6-8076-6DC4E3834B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897064"/>
              </p:ext>
            </p:extLst>
          </p:nvPr>
        </p:nvGraphicFramePr>
        <p:xfrm>
          <a:off x="679450" y="1295400"/>
          <a:ext cx="2352675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Equation" r:id="rId6" imgW="1015920" imgH="888840" progId="Equation.DSMT4">
                  <p:embed/>
                </p:oleObj>
              </mc:Choice>
              <mc:Fallback>
                <p:oleObj name="Equation" r:id="rId6" imgW="1015920" imgH="888840" progId="Equation.DSMT4">
                  <p:embed/>
                  <p:pic>
                    <p:nvPicPr>
                      <p:cNvPr id="19" name="Object 6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295400"/>
                        <a:ext cx="2352675" cy="204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7">
            <a:extLst>
              <a:ext uri="{FF2B5EF4-FFF2-40B4-BE49-F238E27FC236}">
                <a16:creationId xmlns:a16="http://schemas.microsoft.com/office/drawing/2014/main" id="{13B649B0-3F3B-4928-9D53-8EB351EB7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5" y="574943"/>
            <a:ext cx="4825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Calibri" pitchFamily="34" charset="0"/>
              </a:rPr>
              <a:t>采用四个棉花糖排列</a:t>
            </a:r>
          </a:p>
        </p:txBody>
      </p:sp>
    </p:spTree>
    <p:extLst>
      <p:ext uri="{BB962C8B-B14F-4D97-AF65-F5344CB8AC3E}">
        <p14:creationId xmlns:p14="http://schemas.microsoft.com/office/powerpoint/2010/main" val="5797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6"/>
          <p:cNvSpPr>
            <a:spLocks noChangeArrowheads="1"/>
          </p:cNvSpPr>
          <p:nvPr/>
        </p:nvSpPr>
        <p:spPr bwMode="auto">
          <a:xfrm>
            <a:off x="3203848" y="2132856"/>
            <a:ext cx="4824090" cy="16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zh-CN" altLang="en-US" sz="6000" b="1" dirty="0">
                <a:solidFill>
                  <a:srgbClr val="0000FF"/>
                </a:solidFill>
                <a:latin typeface="华文彩云" pitchFamily="2" charset="-122"/>
                <a:ea typeface="华文彩云" pitchFamily="2" charset="-122"/>
              </a:rPr>
              <a:t>谢谢观看</a:t>
            </a:r>
            <a:endParaRPr kumimoji="1" lang="zh-CN" altLang="zh-CN" sz="6000" b="1" dirty="0">
              <a:solidFill>
                <a:srgbClr val="0000FF"/>
              </a:solidFill>
              <a:latin typeface="华文彩云" pitchFamily="2" charset="-122"/>
              <a:ea typeface="华文彩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554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15190</TotalTime>
  <Words>224</Words>
  <Application>Microsoft Office PowerPoint</Application>
  <PresentationFormat>全屏显示(4:3)</PresentationFormat>
  <Paragraphs>31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黑体</vt:lpstr>
      <vt:lpstr>华文彩云</vt:lpstr>
      <vt:lpstr>宋体</vt:lpstr>
      <vt:lpstr>Arial</vt:lpstr>
      <vt:lpstr>Calibri</vt:lpstr>
      <vt:lpstr>Wingdings</vt:lpstr>
      <vt:lpstr>Office 主题</vt:lpstr>
      <vt:lpstr>Equation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dhc</dc:creator>
  <cp:lastModifiedBy> </cp:lastModifiedBy>
  <cp:revision>261</cp:revision>
  <dcterms:created xsi:type="dcterms:W3CDTF">2014-11-22T08:30:24Z</dcterms:created>
  <dcterms:modified xsi:type="dcterms:W3CDTF">2020-04-12T09:44:30Z</dcterms:modified>
</cp:coreProperties>
</file>