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70" r:id="rId5"/>
    <p:sldId id="271" r:id="rId6"/>
    <p:sldId id="269" r:id="rId7"/>
    <p:sldId id="276" r:id="rId8"/>
    <p:sldId id="265" r:id="rId9"/>
    <p:sldId id="280" r:id="rId10"/>
    <p:sldId id="281" r:id="rId11"/>
    <p:sldId id="282" r:id="rId12"/>
    <p:sldId id="272" r:id="rId13"/>
    <p:sldId id="267" r:id="rId14"/>
    <p:sldId id="277" r:id="rId15"/>
    <p:sldId id="268" r:id="rId16"/>
    <p:sldId id="278" r:id="rId17"/>
    <p:sldId id="266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5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53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56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35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74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80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97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86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03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96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3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7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79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eg"/><Relationship Id="rId4" Type="http://schemas.openxmlformats.org/officeDocument/2006/relationships/image" Target="../media/image47.jp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g"/><Relationship Id="rId4" Type="http://schemas.openxmlformats.org/officeDocument/2006/relationships/image" Target="../media/image58.jpg"/><Relationship Id="rId9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77.png"/><Relationship Id="rId3" Type="http://schemas.openxmlformats.org/officeDocument/2006/relationships/image" Target="../media/image70.jpeg"/><Relationship Id="rId7" Type="http://schemas.openxmlformats.org/officeDocument/2006/relationships/image" Target="../media/image74.jpg"/><Relationship Id="rId12" Type="http://schemas.openxmlformats.org/officeDocument/2006/relationships/image" Target="../media/image66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g"/><Relationship Id="rId4" Type="http://schemas.openxmlformats.org/officeDocument/2006/relationships/image" Target="../media/image71.jpg"/><Relationship Id="rId9" Type="http://schemas.openxmlformats.org/officeDocument/2006/relationships/image" Target="../media/image76.jpg"/><Relationship Id="rId14" Type="http://schemas.openxmlformats.org/officeDocument/2006/relationships/image" Target="../media/image6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20811;&#25289;&#23612;&#22270;-&#24425;&#33394;%20&#26631;&#28165;(270P).qlv" TargetMode="External"/><Relationship Id="rId5" Type="http://schemas.openxmlformats.org/officeDocument/2006/relationships/hyperlink" Target="Chladni%20Plates.mp4%20&#26631;&#28165;(270P).qlv" TargetMode="External"/><Relationship Id="rId4" Type="http://schemas.openxmlformats.org/officeDocument/2006/relationships/hyperlink" Target="https://baike.sogou.com/lemma/ShowInnerLink.htm?lemmaId=63325928&amp;ss_c=ssc.citiao.lin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png"/><Relationship Id="rId18" Type="http://schemas.openxmlformats.org/officeDocument/2006/relationships/oleObject" Target="../embeddings/oleObject6.bin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0.wmf"/><Relationship Id="rId7" Type="http://schemas.openxmlformats.org/officeDocument/2006/relationships/image" Target="../media/image5.wmf"/><Relationship Id="rId12" Type="http://schemas.openxmlformats.org/officeDocument/2006/relationships/image" Target="../media/image13.png"/><Relationship Id="rId17" Type="http://schemas.openxmlformats.org/officeDocument/2006/relationships/image" Target="../media/image8.wmf"/><Relationship Id="rId2" Type="http://schemas.openxmlformats.org/officeDocument/2006/relationships/tags" Target="../tags/tag1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png"/><Relationship Id="rId5" Type="http://schemas.openxmlformats.org/officeDocument/2006/relationships/image" Target="../media/image4.wmf"/><Relationship Id="rId15" Type="http://schemas.openxmlformats.org/officeDocument/2006/relationships/image" Target="../media/image7.wmf"/><Relationship Id="rId10" Type="http://schemas.openxmlformats.org/officeDocument/2006/relationships/image" Target="../media/image11.png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2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8.w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17" Type="http://schemas.openxmlformats.org/officeDocument/2006/relationships/image" Target="../media/image22.wmf"/><Relationship Id="rId2" Type="http://schemas.openxmlformats.org/officeDocument/2006/relationships/tags" Target="../tags/tag3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1.wmf"/><Relationship Id="rId15" Type="http://schemas.openxmlformats.org/officeDocument/2006/relationships/image" Target="../media/image32.emf"/><Relationship Id="rId10" Type="http://schemas.openxmlformats.org/officeDocument/2006/relationships/image" Target="../media/image27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6.emf"/><Relationship Id="rId1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1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wmf"/><Relationship Id="rId12" Type="http://schemas.openxmlformats.org/officeDocument/2006/relationships/image" Target="../media/image40.png"/><Relationship Id="rId17" Type="http://schemas.openxmlformats.org/officeDocument/2006/relationships/image" Target="../media/image400.png"/><Relationship Id="rId2" Type="http://schemas.openxmlformats.org/officeDocument/2006/relationships/tags" Target="../tags/tag4.xml"/><Relationship Id="rId16" Type="http://schemas.openxmlformats.org/officeDocument/2006/relationships/image" Target="../media/image38.wmf"/><Relationship Id="rId20" Type="http://schemas.openxmlformats.org/officeDocument/2006/relationships/image" Target="../media/image410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5.wmf"/><Relationship Id="rId14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43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202633"/>
            <a:ext cx="12192000" cy="23876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玩出来的美丽图形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克拉尼图形（板）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Playing with beautiful figures</a:t>
            </a:r>
            <a:b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-the Chladni patterns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plate)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14995" y="476399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zh-CN" alt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李俊庆</a:t>
            </a:r>
            <a:endParaRPr lang="en-US" altLang="zh-CN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哈尔滨工业大学 </a:t>
            </a:r>
            <a:endParaRPr lang="en-US" altLang="zh-CN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物理学院  大学物理实验中心</a:t>
            </a:r>
            <a:endParaRPr lang="zh-CN" alt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7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报告要求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815737"/>
            <a:ext cx="9720073" cy="4493623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z="2800" dirty="0" smtClean="0"/>
              <a:t>简述原理</a:t>
            </a:r>
            <a:endParaRPr lang="en-US" altLang="zh-CN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800" dirty="0" smtClean="0"/>
              <a:t>支撑起薄板，支撑点固定</a:t>
            </a:r>
            <a:endParaRPr lang="en-US" altLang="zh-CN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800" dirty="0" smtClean="0"/>
              <a:t>研究空敲击时的声音频谱，记录谱线，并列出各个谱线位置</a:t>
            </a:r>
            <a:endParaRPr lang="en-US" altLang="zh-CN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800" dirty="0" smtClean="0"/>
              <a:t>指甲尖（可单个即可多个）找到特殊止点，用弓激发板振动，使其上盐粒分布呈现稳定图形，记录下成功时的频率和图案，至少激发三个</a:t>
            </a:r>
            <a:r>
              <a:rPr lang="en-US" altLang="zh-CN" sz="2800" dirty="0"/>
              <a:t>C</a:t>
            </a:r>
            <a:r>
              <a:rPr lang="en-US" altLang="zh-CN" sz="2800" dirty="0" smtClean="0"/>
              <a:t>hladni</a:t>
            </a:r>
            <a:r>
              <a:rPr lang="zh-CN" altLang="en-US" sz="2800" dirty="0" smtClean="0"/>
              <a:t>图案（多多益善，成系列最好）。</a:t>
            </a:r>
            <a:endParaRPr lang="en-US" altLang="zh-CN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800" dirty="0"/>
              <a:t>激发</a:t>
            </a:r>
            <a:r>
              <a:rPr lang="zh-CN" altLang="en-US" sz="2800" dirty="0" smtClean="0"/>
              <a:t>频率与谱上线比较，说明原因</a:t>
            </a:r>
            <a:endParaRPr lang="en-US" altLang="zh-CN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800" dirty="0" smtClean="0"/>
              <a:t>指出得到</a:t>
            </a:r>
            <a:r>
              <a:rPr lang="en-US" altLang="zh-CN" sz="2800" dirty="0" err="1" smtClean="0"/>
              <a:t>Chladni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模式编号</a:t>
            </a:r>
            <a:endParaRPr lang="en-US" altLang="zh-CN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800" dirty="0"/>
              <a:t>给出结论</a:t>
            </a:r>
          </a:p>
        </p:txBody>
      </p:sp>
    </p:spTree>
    <p:extLst>
      <p:ext uri="{BB962C8B-B14F-4D97-AF65-F5344CB8AC3E}">
        <p14:creationId xmlns:p14="http://schemas.microsoft.com/office/powerpoint/2010/main" val="6051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思考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zh-CN" altLang="en-US" sz="3200" dirty="0"/>
              <a:t>可否用手控制止点位置使得未来节线经过此点？</a:t>
            </a:r>
            <a:endParaRPr lang="en-US" altLang="zh-CN" sz="3200" dirty="0"/>
          </a:p>
          <a:p>
            <a:pPr lvl="1"/>
            <a:r>
              <a:rPr lang="zh-CN" altLang="en-US" sz="3200" dirty="0" smtClean="0"/>
              <a:t>可否</a:t>
            </a:r>
            <a:r>
              <a:rPr lang="zh-CN" altLang="en-US" sz="3200" dirty="0"/>
              <a:t>通过一个已得到的规则</a:t>
            </a:r>
            <a:r>
              <a:rPr lang="en-US" altLang="zh-CN" sz="3200" dirty="0" err="1"/>
              <a:t>Chladni</a:t>
            </a:r>
            <a:r>
              <a:rPr lang="zh-CN" altLang="en-US" sz="3200" dirty="0"/>
              <a:t>图，大致判断出要激发出相邻的模式所用的频率？</a:t>
            </a:r>
            <a:r>
              <a:rPr lang="en-US" altLang="zh-CN" sz="3200" dirty="0"/>
              <a:t>Why</a:t>
            </a:r>
            <a:r>
              <a:rPr lang="zh-CN" altLang="en-US" sz="3200" dirty="0"/>
              <a:t>？</a:t>
            </a:r>
            <a:endParaRPr lang="en-US" altLang="zh-CN" sz="3200" dirty="0"/>
          </a:p>
          <a:p>
            <a:pPr lvl="1"/>
            <a:r>
              <a:rPr lang="zh-CN" altLang="en-US" sz="3200" dirty="0" smtClean="0"/>
              <a:t>可否用塑料板，木板或纸壳板激发出克拉尼图，激发式要注意什么？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如果敲击一块板发出的声音很闷，不清脆，可否</a:t>
            </a:r>
            <a:r>
              <a:rPr lang="zh-CN" altLang="en-US" sz="3200" dirty="0"/>
              <a:t>由他有效地激发</a:t>
            </a:r>
            <a:r>
              <a:rPr lang="zh-CN" altLang="en-US" sz="3200" dirty="0" smtClean="0"/>
              <a:t>出</a:t>
            </a:r>
            <a:r>
              <a:rPr lang="en-US" altLang="zh-CN" sz="3200" dirty="0" smtClean="0"/>
              <a:t>Chladni</a:t>
            </a:r>
            <a:r>
              <a:rPr lang="zh-CN" altLang="en-US" sz="3200" dirty="0" smtClean="0"/>
              <a:t>图？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支撑方式和支撑点发生变化，可否引起</a:t>
            </a:r>
            <a:r>
              <a:rPr lang="en-US" altLang="zh-CN" sz="3200" dirty="0" smtClean="0"/>
              <a:t>Chladni</a:t>
            </a:r>
            <a:r>
              <a:rPr lang="zh-CN" altLang="en-US" sz="3200" dirty="0" smtClean="0"/>
              <a:t>图的变化？</a:t>
            </a:r>
            <a:endParaRPr lang="zh-CN" altLang="en-US" sz="3200" dirty="0"/>
          </a:p>
          <a:p>
            <a:pPr marL="514350" indent="-514350">
              <a:buFont typeface="+mj-lt"/>
              <a:buAutoNum type="arabicPeriod"/>
            </a:pPr>
            <a:endParaRPr lang="zh-CN" altLang="en-US" sz="2800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875028" y="27432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27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Phyphox</a:t>
            </a:r>
            <a:r>
              <a:rPr lang="zh-CN" altLang="en-US" dirty="0" smtClean="0"/>
              <a:t>实例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铝圆片（厚</a:t>
            </a:r>
            <a:r>
              <a:rPr lang="en-US" altLang="zh-CN" dirty="0" smtClean="0"/>
              <a:t>0.25cm</a:t>
            </a:r>
            <a:r>
              <a:rPr lang="zh-CN" altLang="en-US" dirty="0" smtClean="0"/>
              <a:t>，直径</a:t>
            </a:r>
            <a:r>
              <a:rPr lang="en-US" altLang="zh-CN" dirty="0" smtClean="0"/>
              <a:t>17cm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铝方板</a:t>
            </a:r>
            <a:r>
              <a:rPr lang="zh-CN" altLang="en-US" dirty="0"/>
              <a:t>（厚</a:t>
            </a:r>
            <a:r>
              <a:rPr lang="en-US" altLang="zh-CN" dirty="0" smtClean="0"/>
              <a:t>0.125cm</a:t>
            </a:r>
            <a:r>
              <a:rPr lang="zh-CN" altLang="en-US" dirty="0" smtClean="0"/>
              <a:t>，边长</a:t>
            </a:r>
            <a:r>
              <a:rPr lang="en-US" altLang="zh-CN" dirty="0" smtClean="0"/>
              <a:t>25cm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铜方版</a:t>
            </a:r>
            <a:r>
              <a:rPr lang="zh-CN" altLang="en-US" dirty="0"/>
              <a:t>（厚</a:t>
            </a:r>
            <a:r>
              <a:rPr lang="en-US" altLang="zh-CN" dirty="0" smtClean="0"/>
              <a:t>0.2cm</a:t>
            </a:r>
            <a:r>
              <a:rPr lang="zh-CN" altLang="en-US" dirty="0"/>
              <a:t>，边长</a:t>
            </a:r>
            <a:r>
              <a:rPr lang="en-US" altLang="zh-CN" dirty="0" smtClean="0"/>
              <a:t>22cm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49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26791" r="37345" b="15869"/>
          <a:stretch/>
        </p:blipFill>
        <p:spPr>
          <a:xfrm>
            <a:off x="0" y="-65315"/>
            <a:ext cx="5447211" cy="2495007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8" b="31999"/>
          <a:stretch/>
        </p:blipFill>
        <p:spPr>
          <a:xfrm>
            <a:off x="5431817" y="18591"/>
            <a:ext cx="3291840" cy="32067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23041" r="37922" b="16460"/>
          <a:stretch/>
        </p:blipFill>
        <p:spPr>
          <a:xfrm>
            <a:off x="26125" y="1439432"/>
            <a:ext cx="5421086" cy="25348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7" t="6712" r="32597" b="4355"/>
          <a:stretch/>
        </p:blipFill>
        <p:spPr>
          <a:xfrm>
            <a:off x="8712197" y="0"/>
            <a:ext cx="3364249" cy="32067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20582" r="37013" b="16180"/>
          <a:stretch/>
        </p:blipFill>
        <p:spPr>
          <a:xfrm>
            <a:off x="0" y="2761935"/>
            <a:ext cx="5447211" cy="29357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" t="27809" r="3631" b="27429"/>
          <a:stretch/>
        </p:blipFill>
        <p:spPr>
          <a:xfrm>
            <a:off x="5447211" y="3206703"/>
            <a:ext cx="3302265" cy="33594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" t="23885" r="37533" b="16743"/>
          <a:stretch/>
        </p:blipFill>
        <p:spPr>
          <a:xfrm>
            <a:off x="0" y="4281011"/>
            <a:ext cx="5447211" cy="25769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8" t="4460" r="33117"/>
          <a:stretch/>
        </p:blipFill>
        <p:spPr>
          <a:xfrm>
            <a:off x="8705229" y="3169522"/>
            <a:ext cx="3431894" cy="339663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37061" y="803172"/>
            <a:ext cx="113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铝板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15134" y="526193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(2,1)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725276" y="454816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(2,2)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77737" y="3938278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(2,3)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466525" y="3757791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(3,3)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1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6429" r="21643" b="7857"/>
          <a:stretch/>
        </p:blipFill>
        <p:spPr>
          <a:xfrm>
            <a:off x="8921931" y="97887"/>
            <a:ext cx="3270069" cy="32810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t="7000" r="21644" b="7286"/>
          <a:stretch/>
        </p:blipFill>
        <p:spPr>
          <a:xfrm>
            <a:off x="8900262" y="3378893"/>
            <a:ext cx="3291738" cy="33362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7000" r="21214" b="8714"/>
          <a:stretch/>
        </p:blipFill>
        <p:spPr>
          <a:xfrm>
            <a:off x="5539233" y="3439895"/>
            <a:ext cx="3351801" cy="32959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模拟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3456723" y="787803"/>
            <a:ext cx="113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铝板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725276" y="454816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(2,2)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38727" y="3904987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(2,3)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466525" y="3757791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(3,3)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23490" r="36680" b="14969"/>
          <a:stretch/>
        </p:blipFill>
        <p:spPr>
          <a:xfrm>
            <a:off x="0" y="0"/>
            <a:ext cx="5537369" cy="267788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3" r="29221"/>
          <a:stretch/>
        </p:blipFill>
        <p:spPr>
          <a:xfrm>
            <a:off x="9960000" y="0"/>
            <a:ext cx="2197689" cy="23014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" t="24728" r="36364" b="16743"/>
          <a:stretch/>
        </p:blipFill>
        <p:spPr>
          <a:xfrm>
            <a:off x="34311" y="1497378"/>
            <a:ext cx="5512527" cy="2500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5" b="24572"/>
          <a:stretch/>
        </p:blipFill>
        <p:spPr>
          <a:xfrm>
            <a:off x="7670557" y="2105242"/>
            <a:ext cx="2469664" cy="24363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5" r="-1734" b="27429"/>
          <a:stretch/>
        </p:blipFill>
        <p:spPr>
          <a:xfrm>
            <a:off x="9755884" y="4365663"/>
            <a:ext cx="2517526" cy="249233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7" b="22666"/>
          <a:stretch/>
        </p:blipFill>
        <p:spPr>
          <a:xfrm>
            <a:off x="5546838" y="0"/>
            <a:ext cx="2303940" cy="23299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28106" r="38182" b="16461"/>
          <a:stretch/>
        </p:blipFill>
        <p:spPr>
          <a:xfrm>
            <a:off x="65316" y="2677886"/>
            <a:ext cx="5512527" cy="2573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23"/>
          <a:stretch/>
        </p:blipFill>
        <p:spPr>
          <a:xfrm>
            <a:off x="9894684" y="2156730"/>
            <a:ext cx="2338251" cy="23163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t="24448" r="37662" b="17305"/>
          <a:stretch/>
        </p:blipFill>
        <p:spPr>
          <a:xfrm>
            <a:off x="0" y="4428309"/>
            <a:ext cx="5512527" cy="242969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373291" y="679269"/>
            <a:ext cx="1267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简并！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37061" y="803172"/>
            <a:ext cx="113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铜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板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63691" y="365125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(2,3)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40144" y="365125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(3,0)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14916" y="2345281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(3,3)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122930" y="2393767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(3,4)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014647" y="4580565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(5,5)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1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模拟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6378" r="6742" b="8665"/>
          <a:stretch/>
        </p:blipFill>
        <p:spPr>
          <a:xfrm>
            <a:off x="9835752" y="2224630"/>
            <a:ext cx="2366270" cy="2325190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9" t="6715" r="21427" b="7286"/>
          <a:stretch/>
        </p:blipFill>
        <p:spPr>
          <a:xfrm rot="16200000">
            <a:off x="9889945" y="-24551"/>
            <a:ext cx="2286657" cy="23174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7482" r="21214" b="7625"/>
          <a:stretch/>
        </p:blipFill>
        <p:spPr>
          <a:xfrm>
            <a:off x="7467758" y="2261858"/>
            <a:ext cx="2327476" cy="22886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t="7286" r="21000" b="7572"/>
          <a:stretch/>
        </p:blipFill>
        <p:spPr>
          <a:xfrm>
            <a:off x="9835752" y="4511288"/>
            <a:ext cx="2456790" cy="241624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646541" y="945230"/>
            <a:ext cx="1139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铜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板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63691" y="365125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(2,3)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14916" y="2345281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(3,3)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242392" y="2529372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(3,4)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018887" y="4695379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(5,5)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 t="7571" r="21857" b="7571"/>
          <a:stretch/>
        </p:blipFill>
        <p:spPr>
          <a:xfrm>
            <a:off x="4995974" y="4467877"/>
            <a:ext cx="2392472" cy="240055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389313" y="4467602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</a:t>
            </a:r>
            <a:r>
              <a:rPr lang="en-US" altLang="zh-CN" sz="2800" dirty="0">
                <a:solidFill>
                  <a:srgbClr val="FFFF00"/>
                </a:solidFill>
              </a:rPr>
              <a:t>4</a:t>
            </a:r>
            <a:r>
              <a:rPr lang="en-US" altLang="zh-CN" sz="2800" dirty="0" smtClean="0">
                <a:solidFill>
                  <a:srgbClr val="FFFF00"/>
                </a:solidFill>
              </a:rPr>
              <a:t>,4)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25832" r="36653" b="16228"/>
          <a:stretch/>
        </p:blipFill>
        <p:spPr>
          <a:xfrm>
            <a:off x="0" y="0"/>
            <a:ext cx="5512527" cy="252113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t="3897" r="27144"/>
          <a:stretch/>
        </p:blipFill>
        <p:spPr>
          <a:xfrm>
            <a:off x="5547310" y="0"/>
            <a:ext cx="2548166" cy="25148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25855" r="38182" b="17024"/>
          <a:stretch/>
        </p:blipFill>
        <p:spPr>
          <a:xfrm>
            <a:off x="-37993" y="1333045"/>
            <a:ext cx="5512527" cy="2651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7" b="28762"/>
          <a:stretch/>
        </p:blipFill>
        <p:spPr>
          <a:xfrm>
            <a:off x="7703079" y="2174965"/>
            <a:ext cx="2466404" cy="25211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5" b="30476"/>
          <a:stretch/>
        </p:blipFill>
        <p:spPr>
          <a:xfrm>
            <a:off x="9777086" y="1"/>
            <a:ext cx="2416302" cy="25034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26418" r="37402" b="15899"/>
          <a:stretch/>
        </p:blipFill>
        <p:spPr>
          <a:xfrm>
            <a:off x="-8895" y="2503418"/>
            <a:ext cx="5550519" cy="26778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1" t="520" r="26363" b="4636"/>
          <a:stretch/>
        </p:blipFill>
        <p:spPr>
          <a:xfrm>
            <a:off x="9772889" y="4362992"/>
            <a:ext cx="2448802" cy="250806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183991" y="830665"/>
            <a:ext cx="104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</a:rPr>
              <a:t>铝盘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25619" r="37836" b="16978"/>
          <a:stretch/>
        </p:blipFill>
        <p:spPr>
          <a:xfrm>
            <a:off x="-23734" y="3691505"/>
            <a:ext cx="5512527" cy="25139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26135" r="37662" b="16180"/>
          <a:stretch/>
        </p:blipFill>
        <p:spPr>
          <a:xfrm>
            <a:off x="-38586" y="4857665"/>
            <a:ext cx="5550519" cy="204498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9" t="31362" r="2889" b="23025"/>
          <a:stretch/>
        </p:blipFill>
        <p:spPr>
          <a:xfrm>
            <a:off x="5457117" y="4376125"/>
            <a:ext cx="2467785" cy="2422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130259" y="783159"/>
                <a:ext cx="17010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2.328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259" y="783159"/>
                <a:ext cx="1701043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063557" y="3133933"/>
                <a:ext cx="15637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4.11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557" y="3133933"/>
                <a:ext cx="1563761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8062494" y="5514947"/>
                <a:ext cx="1572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6.30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494" y="5514947"/>
                <a:ext cx="1572803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6839070" y="1764048"/>
            <a:ext cx="79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(2,0)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934088" y="1913355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(3,0)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77429" y="4068471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(4,0)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81584" y="6136978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(5,0)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099946" y="6347841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(6,0)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7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7500" r="20625" b="7778"/>
          <a:stretch/>
        </p:blipFill>
        <p:spPr>
          <a:xfrm>
            <a:off x="4957674" y="4106382"/>
            <a:ext cx="2633376" cy="258257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7222" r="21667" b="7222"/>
          <a:stretch/>
        </p:blipFill>
        <p:spPr>
          <a:xfrm>
            <a:off x="9687206" y="4065348"/>
            <a:ext cx="2495296" cy="25116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6666" r="21250" b="7222"/>
          <a:stretch/>
        </p:blipFill>
        <p:spPr>
          <a:xfrm>
            <a:off x="7333196" y="1990672"/>
            <a:ext cx="2612217" cy="262067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1" t="6111" r="21041" b="7222"/>
          <a:stretch/>
        </p:blipFill>
        <p:spPr>
          <a:xfrm>
            <a:off x="9664295" y="-43011"/>
            <a:ext cx="2531270" cy="25641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6388" r="21042" b="6089"/>
          <a:stretch/>
        </p:blipFill>
        <p:spPr>
          <a:xfrm>
            <a:off x="4957674" y="17249"/>
            <a:ext cx="2546500" cy="258825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92983" y="958264"/>
            <a:ext cx="104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铝盘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65465" y="1717051"/>
            <a:ext cx="79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(2,0)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934088" y="1913355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(3,0)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598367" y="3938139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(4,0)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170168" y="6001086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(5,0)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055218" y="6453722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(6,0)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620820" y="5970161"/>
            <a:ext cx="109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(6,0)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53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  <a:r>
              <a:rPr lang="zh-CN" altLang="en-US" dirty="0" smtClean="0"/>
              <a:t>器具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9766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dirty="0" smtClean="0"/>
              <a:t>金属薄板：尝试找到各类金属（铝、铁、铜、不锈钢）</a:t>
            </a:r>
            <a:endParaRPr lang="en-US" altLang="zh-CN" sz="2800" dirty="0" smtClean="0"/>
          </a:p>
          <a:p>
            <a:r>
              <a:rPr lang="zh-CN" altLang="en-US" sz="2800" dirty="0" smtClean="0"/>
              <a:t>细盐粒或</a:t>
            </a:r>
            <a:r>
              <a:rPr lang="zh-CN" altLang="en-US" sz="2800" dirty="0"/>
              <a:t>去</a:t>
            </a:r>
            <a:r>
              <a:rPr lang="zh-CN" altLang="en-US" sz="2800" dirty="0" smtClean="0"/>
              <a:t>泥干净均匀砂子</a:t>
            </a:r>
            <a:r>
              <a:rPr lang="en-US" altLang="zh-CN" sz="2800" dirty="0" smtClean="0"/>
              <a:t> </a:t>
            </a:r>
          </a:p>
          <a:p>
            <a:r>
              <a:rPr lang="zh-CN" altLang="en-US" sz="2800" dirty="0" smtClean="0"/>
              <a:t>琴弓子（或自制）</a:t>
            </a:r>
            <a:endParaRPr lang="en-US" altLang="zh-CN" sz="2800" dirty="0" smtClean="0"/>
          </a:p>
          <a:p>
            <a:r>
              <a:rPr lang="zh-CN" altLang="en-US" sz="2800" dirty="0" smtClean="0"/>
              <a:t>记录和分析器具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手机</a:t>
            </a:r>
            <a:endParaRPr lang="en-US" altLang="zh-CN" sz="2800" dirty="0" smtClean="0"/>
          </a:p>
          <a:p>
            <a:pPr marL="457200" lvl="1" indent="0">
              <a:buNone/>
            </a:pPr>
            <a:r>
              <a:rPr lang="zh-CN" altLang="en-US" sz="2800" dirty="0" smtClean="0"/>
              <a:t>   智能</a:t>
            </a:r>
            <a:r>
              <a:rPr lang="zh-CN" altLang="en-US" sz="2800" dirty="0"/>
              <a:t>手机：录音功能、安装软件（</a:t>
            </a:r>
            <a:r>
              <a:rPr lang="en-US" altLang="zh-CN" sz="2800" dirty="0" err="1"/>
              <a:t>Phyphox</a:t>
            </a:r>
            <a:r>
              <a:rPr lang="zh-CN" altLang="en-US" sz="2800" dirty="0"/>
              <a:t>声学功能或其他软件）</a:t>
            </a:r>
            <a:endParaRPr lang="en-US" altLang="zh-CN" sz="2800" dirty="0"/>
          </a:p>
          <a:p>
            <a:pPr marL="457200" lvl="1" indent="0">
              <a:buNone/>
            </a:pPr>
            <a:r>
              <a:rPr lang="en-US" altLang="zh-CN" sz="2800" dirty="0"/>
              <a:t>    </a:t>
            </a:r>
            <a:r>
              <a:rPr lang="zh-CN" altLang="en-US" sz="2800" dirty="0"/>
              <a:t>可输出数据的录音</a:t>
            </a:r>
            <a:r>
              <a:rPr lang="zh-CN" altLang="en-US" sz="2800" dirty="0" smtClean="0"/>
              <a:t>笔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计算机</a:t>
            </a:r>
            <a:endParaRPr lang="en-US" altLang="zh-CN" sz="2800" dirty="0" smtClean="0"/>
          </a:p>
          <a:p>
            <a:pPr marL="457200" lvl="1" indent="0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</a:t>
            </a:r>
            <a:r>
              <a:rPr lang="zh-CN" altLang="en-US" sz="2800" dirty="0" smtClean="0"/>
              <a:t>有</a:t>
            </a:r>
            <a:r>
              <a:rPr lang="zh-CN" altLang="en-US" sz="2800" dirty="0"/>
              <a:t>麦克音频输入</a:t>
            </a:r>
            <a:r>
              <a:rPr lang="zh-CN" altLang="en-US" sz="2800" dirty="0" smtClean="0"/>
              <a:t>的 </a:t>
            </a:r>
            <a:r>
              <a:rPr lang="en-US" altLang="zh-CN" sz="2800" dirty="0" smtClean="0"/>
              <a:t>(+</a:t>
            </a:r>
            <a:r>
              <a:rPr lang="en-US" altLang="zh-CN" sz="2800" dirty="0"/>
              <a:t>audition)</a:t>
            </a:r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5530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柯拉尼图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09" y="3387595"/>
            <a:ext cx="3608971" cy="35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506570"/>
            <a:ext cx="10515600" cy="1325563"/>
          </a:xfrm>
        </p:spPr>
        <p:txBody>
          <a:bodyPr/>
          <a:lstStyle/>
          <a:p>
            <a:r>
              <a:rPr lang="zh-CN" altLang="en-US" dirty="0"/>
              <a:t>实验</a:t>
            </a:r>
            <a:r>
              <a:rPr lang="zh-CN" altLang="en-US" dirty="0" smtClean="0"/>
              <a:t>原理与方法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23080" y="1845762"/>
                <a:ext cx="10930719" cy="5418161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800" dirty="0"/>
                  <a:t>敲击或激发</a:t>
                </a:r>
                <a14:m>
                  <m:oMath xmlns:m="http://schemas.openxmlformats.org/officeDocument/2006/math">
                    <m:r>
                      <a:rPr lang="zh-CN" altLang="en-US" sz="2800" dirty="0">
                        <a:latin typeface="Cambria Math" panose="02040503050406030204" pitchFamily="18" charset="0"/>
                      </a:rPr>
                      <m:t>（如用琴弓拉）一块规则的有一定厚度</m:t>
                    </m:r>
                  </m:oMath>
                </a14:m>
                <a:r>
                  <a:rPr lang="zh-CN" altLang="en-US" sz="2800" dirty="0"/>
                  <a:t>金属板，控制边界可能</a:t>
                </a:r>
                <a:r>
                  <a:rPr lang="zh-CN" altLang="en-US" sz="2800" dirty="0" smtClean="0"/>
                  <a:t>产生清脆声音，同时如在板上有颗粒物（如砂子或细盐粒），持续的激励会使它们排列成规则的图案分布</a:t>
                </a:r>
                <a:r>
                  <a:rPr lang="en-US" altLang="zh-CN" sz="2800" dirty="0" smtClean="0"/>
                  <a:t>——</a:t>
                </a:r>
                <a:r>
                  <a:rPr lang="zh-CN" altLang="en-US" sz="2800" dirty="0" smtClean="0"/>
                  <a:t>克拉尼图案</a:t>
                </a:r>
                <a:endParaRPr lang="en-US" altLang="zh-CN" sz="2800" dirty="0" smtClean="0"/>
              </a:p>
              <a:p>
                <a:r>
                  <a:rPr lang="zh-CN" altLang="en-US" sz="2800" dirty="0"/>
                  <a:t>克拉尼图反映的是特定边界下波导方程允许的解，或者是一个</a:t>
                </a:r>
                <a:r>
                  <a:rPr lang="zh-CN" altLang="en-US" sz="2800" dirty="0" smtClean="0"/>
                  <a:t>模式</a:t>
                </a:r>
                <a:endParaRPr lang="en-US" altLang="zh-CN" sz="28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080" y="1845762"/>
                <a:ext cx="10930719" cy="5418161"/>
              </a:xfrm>
              <a:blipFill>
                <a:blip r:embed="rId3"/>
                <a:stretch>
                  <a:fillRect l="-725" t="-2025" r="-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323080" y="3844607"/>
            <a:ext cx="721418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00CC"/>
                </a:solidFill>
              </a:rPr>
              <a:t>克拉尼图形，又称“克拉德尼</a:t>
            </a:r>
            <a:r>
              <a:rPr lang="zh-CN" altLang="en-US" sz="2400" b="1" dirty="0">
                <a:solidFill>
                  <a:srgbClr val="0000CC"/>
                </a:solidFill>
                <a:hlinkClick r:id="rId4"/>
              </a:rPr>
              <a:t>声音图案</a:t>
            </a:r>
            <a:r>
              <a:rPr lang="zh-CN" altLang="en-US" sz="2400" b="1" dirty="0">
                <a:solidFill>
                  <a:srgbClr val="0000CC"/>
                </a:solidFill>
              </a:rPr>
              <a:t>”，十九世纪，德国物理学家恩斯特</a:t>
            </a:r>
            <a:r>
              <a:rPr lang="en-US" altLang="zh-CN" sz="2400" b="1" dirty="0">
                <a:solidFill>
                  <a:srgbClr val="0000CC"/>
                </a:solidFill>
              </a:rPr>
              <a:t>·</a:t>
            </a:r>
            <a:r>
              <a:rPr lang="zh-CN" altLang="en-US" sz="2400" b="1" dirty="0">
                <a:solidFill>
                  <a:srgbClr val="0000CC"/>
                </a:solidFill>
              </a:rPr>
              <a:t>克拉德尼做过一个实验，他在一个小提琴上安放一块较宽的金属薄片，在上面均匀地撒上沙子。然后开始用</a:t>
            </a:r>
            <a:r>
              <a:rPr lang="zh-CN" altLang="en-US" sz="2400" b="1" dirty="0">
                <a:solidFill>
                  <a:srgbClr val="0000CC"/>
                </a:solidFill>
                <a:hlinkClick r:id="rId5" action="ppaction://hlinkfile"/>
              </a:rPr>
              <a:t>琴弓拉小提琴</a:t>
            </a:r>
            <a:r>
              <a:rPr lang="zh-CN" altLang="en-US" sz="2400" b="1" dirty="0">
                <a:solidFill>
                  <a:srgbClr val="0000CC"/>
                </a:solidFill>
              </a:rPr>
              <a:t>，结果这些细沙自动排列成不同的</a:t>
            </a:r>
            <a:r>
              <a:rPr lang="zh-CN" altLang="en-US" sz="2400" b="1" dirty="0">
                <a:solidFill>
                  <a:srgbClr val="0000CC"/>
                </a:solidFill>
                <a:hlinkClick r:id="rId6" action="ppaction://hlinkfile"/>
              </a:rPr>
              <a:t>美丽图案</a:t>
            </a:r>
            <a:r>
              <a:rPr lang="zh-CN" altLang="en-US" sz="2400" b="1" dirty="0">
                <a:solidFill>
                  <a:srgbClr val="0000CC"/>
                </a:solidFill>
              </a:rPr>
              <a:t>，并随着琴弦</a:t>
            </a:r>
            <a:r>
              <a:rPr lang="zh-CN" altLang="en-US" sz="2400" b="1" dirty="0" smtClean="0">
                <a:solidFill>
                  <a:srgbClr val="0000CC"/>
                </a:solidFill>
              </a:rPr>
              <a:t>拉出调的变化，</a:t>
            </a:r>
            <a:r>
              <a:rPr lang="zh-CN" altLang="en-US" sz="2400" b="1" dirty="0">
                <a:solidFill>
                  <a:srgbClr val="0000CC"/>
                </a:solidFill>
              </a:rPr>
              <a:t>图案也不断</a:t>
            </a:r>
            <a:r>
              <a:rPr lang="zh-CN" altLang="en-US" sz="2400" b="1" dirty="0" smtClean="0">
                <a:solidFill>
                  <a:srgbClr val="0000CC"/>
                </a:solidFill>
              </a:rPr>
              <a:t>变幻，可能变得很复杂</a:t>
            </a:r>
            <a:r>
              <a:rPr lang="en-US" altLang="zh-CN" sz="2400" b="1" dirty="0">
                <a:solidFill>
                  <a:srgbClr val="0000CC"/>
                </a:solidFill>
              </a:rPr>
              <a:t>——</a:t>
            </a:r>
            <a:r>
              <a:rPr lang="zh-CN" altLang="en-US" sz="2400" b="1" dirty="0">
                <a:solidFill>
                  <a:srgbClr val="0000CC"/>
                </a:solidFill>
              </a:rPr>
              <a:t>这就是著名的克拉尼图形</a:t>
            </a:r>
            <a:r>
              <a:rPr lang="zh-CN" altLang="en-US" sz="2400" dirty="0" smtClean="0">
                <a:solidFill>
                  <a:srgbClr val="0000CC"/>
                </a:solidFill>
              </a:rPr>
              <a:t>。</a:t>
            </a:r>
            <a:endParaRPr lang="en-US" altLang="zh-CN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标题 1"/>
          <p:cNvSpPr>
            <a:spLocks noGrp="1"/>
          </p:cNvSpPr>
          <p:nvPr>
            <p:ph type="title" idx="4294967295"/>
          </p:nvPr>
        </p:nvSpPr>
        <p:spPr>
          <a:xfrm>
            <a:off x="3697288" y="115888"/>
            <a:ext cx="8494712" cy="1270000"/>
          </a:xfrm>
        </p:spPr>
        <p:txBody>
          <a:bodyPr/>
          <a:lstStyle/>
          <a:p>
            <a:pPr algn="ctr" eaLnBrk="1" hangingPunct="1"/>
            <a:r>
              <a:rPr lang="zh-CN" altLang="en-US" sz="4800" b="1">
                <a:solidFill>
                  <a:srgbClr val="0000FF"/>
                </a:solidFill>
              </a:rPr>
              <a:t>二维</a:t>
            </a:r>
            <a:r>
              <a:rPr lang="zh-CN" altLang="en-US" sz="4800" b="1">
                <a:solidFill>
                  <a:srgbClr val="C00000"/>
                </a:solidFill>
              </a:rPr>
              <a:t>振动与模式</a:t>
            </a:r>
            <a:r>
              <a:rPr lang="en-US" altLang="zh-CN" sz="4800" b="1">
                <a:solidFill>
                  <a:srgbClr val="C00000"/>
                </a:solidFill>
              </a:rPr>
              <a:t>-</a:t>
            </a:r>
            <a:r>
              <a:rPr lang="zh-CN" altLang="en-US" sz="4800" b="1">
                <a:solidFill>
                  <a:srgbClr val="C00000"/>
                </a:solidFill>
              </a:rPr>
              <a:t>薄板</a:t>
            </a:r>
            <a:endParaRPr lang="zh-CN" altLang="en-US" sz="3600">
              <a:solidFill>
                <a:srgbClr val="6600FF"/>
              </a:solidFill>
            </a:endParaRPr>
          </a:p>
        </p:txBody>
      </p:sp>
      <p:sp>
        <p:nvSpPr>
          <p:cNvPr id="11267" name="内容占位符 2"/>
          <p:cNvSpPr>
            <a:spLocks noGrp="1"/>
          </p:cNvSpPr>
          <p:nvPr>
            <p:ph idx="4294967295"/>
          </p:nvPr>
        </p:nvSpPr>
        <p:spPr>
          <a:xfrm>
            <a:off x="0" y="1357313"/>
            <a:ext cx="5418138" cy="8636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</a:pPr>
            <a:r>
              <a:rPr lang="zh-CN" altLang="en-US" sz="2400" b="1" dirty="0" smtClean="0">
                <a:solidFill>
                  <a:srgbClr val="800000"/>
                </a:solidFill>
              </a:rPr>
              <a:t>厚为</a:t>
            </a:r>
            <a:r>
              <a:rPr lang="en-US" altLang="zh-CN" sz="2400" b="1" i="1" dirty="0" smtClean="0">
                <a:solidFill>
                  <a:srgbClr val="6600FF"/>
                </a:solidFill>
              </a:rPr>
              <a:t>h</a:t>
            </a:r>
            <a:r>
              <a:rPr lang="zh-CN" altLang="en-US" sz="2400" b="1" dirty="0" smtClean="0">
                <a:solidFill>
                  <a:srgbClr val="800000"/>
                </a:solidFill>
              </a:rPr>
              <a:t>的薄板振动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挠度</a:t>
            </a:r>
            <a:r>
              <a:rPr lang="zh-CN" altLang="en-US" sz="2400" b="1" dirty="0" smtClean="0">
                <a:solidFill>
                  <a:srgbClr val="800000"/>
                </a:solidFill>
              </a:rPr>
              <a:t>的</a:t>
            </a:r>
            <a:r>
              <a:rPr lang="zh-CN" altLang="en-US" sz="2400" b="1" dirty="0" smtClean="0">
                <a:solidFill>
                  <a:srgbClr val="6600FF"/>
                </a:solidFill>
              </a:rPr>
              <a:t>波方程</a:t>
            </a:r>
            <a:endParaRPr lang="en-US" altLang="zh-CN" sz="24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438833"/>
              </p:ext>
            </p:extLst>
          </p:nvPr>
        </p:nvGraphicFramePr>
        <p:xfrm>
          <a:off x="1751013" y="3632200"/>
          <a:ext cx="22923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" name="Equation" r:id="rId4" imgW="1015920" imgH="419040" progId="Equation.DSMT4">
                  <p:embed/>
                </p:oleObj>
              </mc:Choice>
              <mc:Fallback>
                <p:oleObj name="Equation" r:id="rId4" imgW="1015920" imgH="41904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3632200"/>
                        <a:ext cx="2292350" cy="942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47356" y="3755662"/>
            <a:ext cx="122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波速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49904"/>
              </p:ext>
            </p:extLst>
          </p:nvPr>
        </p:nvGraphicFramePr>
        <p:xfrm>
          <a:off x="1463675" y="2047875"/>
          <a:ext cx="24336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" name="Equation" r:id="rId6" imgW="1041120" imgH="419040" progId="Equation.DSMT4">
                  <p:embed/>
                </p:oleObj>
              </mc:Choice>
              <mc:Fallback>
                <p:oleObj name="Equation" r:id="rId6" imgW="1041120" imgH="419040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2047875"/>
                        <a:ext cx="2433638" cy="9779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767264" y="2286001"/>
          <a:ext cx="16017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" name="Equation" r:id="rId8" imgW="685800" imgH="203200" progId="Equation.DSMT4">
                  <p:embed/>
                </p:oleObj>
              </mc:Choice>
              <mc:Fallback>
                <p:oleObj name="Equation" r:id="rId8" imgW="685800" imgH="203200" progId="Equation.DSMT4">
                  <p:embed/>
                  <p:pic>
                    <p:nvPicPr>
                      <p:cNvPr id="13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4" y="2286001"/>
                        <a:ext cx="1601787" cy="473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80301" y="2980695"/>
            <a:ext cx="2045688" cy="369332"/>
          </a:xfrm>
          <a:prstGeom prst="rect">
            <a:avLst/>
          </a:prstGeom>
          <a:blipFill rotWithShape="0">
            <a:blip r:embed="rId10"/>
            <a:stretch>
              <a:fillRect t="-13115" r="-2381" b="-21311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矩形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1" y="5300050"/>
            <a:ext cx="3869777" cy="646331"/>
          </a:xfrm>
          <a:prstGeom prst="rect">
            <a:avLst/>
          </a:prstGeom>
          <a:blipFill rotWithShape="0">
            <a:blip r:embed="rId11"/>
            <a:stretch>
              <a:fillRect t="-6604" r="-630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14" name="矩形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7732" y="6101105"/>
            <a:ext cx="1788513" cy="369332"/>
          </a:xfrm>
          <a:prstGeom prst="rect">
            <a:avLst/>
          </a:prstGeom>
          <a:blipFill rotWithShape="0">
            <a:blip r:embed="rId12"/>
            <a:stretch>
              <a:fillRect b="-8333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15" name="矩形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68167" y="4775992"/>
            <a:ext cx="1240661" cy="369332"/>
          </a:xfrm>
          <a:prstGeom prst="rect">
            <a:avLst/>
          </a:prstGeom>
          <a:blipFill rotWithShape="0">
            <a:blip r:embed="rId13"/>
            <a:stretch>
              <a:fillRect t="-11475" r="-4433" b="-26230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006571"/>
              </p:ext>
            </p:extLst>
          </p:nvPr>
        </p:nvGraphicFramePr>
        <p:xfrm>
          <a:off x="6524625" y="5114925"/>
          <a:ext cx="329247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" name="Equation" r:id="rId14" imgW="1409400" imgH="533160" progId="Equation.DSMT4">
                  <p:embed/>
                </p:oleObj>
              </mc:Choice>
              <mc:Fallback>
                <p:oleObj name="Equation" r:id="rId14" imgW="1409400" imgH="533160" progId="Equation.DSMT4">
                  <p:embed/>
                  <p:pic>
                    <p:nvPicPr>
                      <p:cNvPr id="22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5114925"/>
                        <a:ext cx="3292475" cy="1244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321823"/>
              </p:ext>
            </p:extLst>
          </p:nvPr>
        </p:nvGraphicFramePr>
        <p:xfrm>
          <a:off x="5676900" y="4353883"/>
          <a:ext cx="436086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" name="Equation" r:id="rId16" imgW="1866600" imgH="253800" progId="Equation.DSMT4">
                  <p:embed/>
                </p:oleObj>
              </mc:Choice>
              <mc:Fallback>
                <p:oleObj name="Equation" r:id="rId16" imgW="1866600" imgH="253800" progId="Equation.DSMT4">
                  <p:embed/>
                  <p:pic>
                    <p:nvPicPr>
                      <p:cNvPr id="23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4353883"/>
                        <a:ext cx="4360863" cy="5921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7007226" y="1946275"/>
          <a:ext cx="17002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" name="Equation" r:id="rId18" imgW="926698" imgH="444307" progId="Equation.DSMT4">
                  <p:embed/>
                </p:oleObj>
              </mc:Choice>
              <mc:Fallback>
                <p:oleObj name="Equation" r:id="rId18" imgW="926698" imgH="444307" progId="Equation.DSMT4">
                  <p:embed/>
                  <p:pic>
                    <p:nvPicPr>
                      <p:cNvPr id="27" name="对象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6" y="1946275"/>
                        <a:ext cx="1700213" cy="814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7175500" y="3025775"/>
          <a:ext cx="26558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" name="Equation" r:id="rId20" imgW="1447800" imgH="419100" progId="Equation.DSMT4">
                  <p:embed/>
                </p:oleObj>
              </mc:Choice>
              <mc:Fallback>
                <p:oleObj name="Equation" r:id="rId20" imgW="1447800" imgH="419100" progId="Equation.DSMT4">
                  <p:embed/>
                  <p:pic>
                    <p:nvPicPr>
                      <p:cNvPr id="28" name="对象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3025775"/>
                        <a:ext cx="2655888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03252918"/>
      </p:ext>
    </p:extLst>
  </p:cSld>
  <p:clrMapOvr>
    <a:masterClrMapping/>
  </p:clrMapOvr>
  <p:transition spd="slow" advTm="19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1092699"/>
            <a:ext cx="41814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标题 1"/>
          <p:cNvSpPr>
            <a:spLocks noGrp="1"/>
          </p:cNvSpPr>
          <p:nvPr>
            <p:ph type="title" idx="4294967295"/>
          </p:nvPr>
        </p:nvSpPr>
        <p:spPr>
          <a:xfrm>
            <a:off x="0" y="68263"/>
            <a:ext cx="8494713" cy="1270000"/>
          </a:xfrm>
        </p:spPr>
        <p:txBody>
          <a:bodyPr/>
          <a:lstStyle/>
          <a:p>
            <a:pPr algn="ctr" eaLnBrk="1" hangingPunct="1"/>
            <a:r>
              <a:rPr lang="zh-CN" altLang="en-US" sz="4800" b="1">
                <a:solidFill>
                  <a:srgbClr val="C00000"/>
                </a:solidFill>
              </a:rPr>
              <a:t>振动与模式</a:t>
            </a:r>
            <a:r>
              <a:rPr lang="en-US" altLang="zh-CN" sz="4800" b="1">
                <a:solidFill>
                  <a:srgbClr val="C00000"/>
                </a:solidFill>
              </a:rPr>
              <a:t>-</a:t>
            </a:r>
            <a:r>
              <a:rPr lang="zh-CN" altLang="en-US" sz="4800" b="1">
                <a:solidFill>
                  <a:srgbClr val="C00000"/>
                </a:solidFill>
              </a:rPr>
              <a:t>方形薄板</a:t>
            </a:r>
            <a:r>
              <a:rPr lang="en-US" altLang="zh-CN" sz="4800" b="1">
                <a:solidFill>
                  <a:srgbClr val="C00000"/>
                </a:solidFill>
              </a:rPr>
              <a:t>(</a:t>
            </a:r>
            <a:r>
              <a:rPr lang="zh-CN" altLang="en-US" sz="4800" b="1">
                <a:solidFill>
                  <a:srgbClr val="C00000"/>
                </a:solidFill>
              </a:rPr>
              <a:t>例子</a:t>
            </a:r>
            <a:r>
              <a:rPr lang="en-US" altLang="zh-CN" sz="4800" b="1">
                <a:solidFill>
                  <a:srgbClr val="C00000"/>
                </a:solidFill>
              </a:rPr>
              <a:t>)</a:t>
            </a:r>
            <a:endParaRPr lang="zh-CN" altLang="en-US" sz="3600">
              <a:solidFill>
                <a:srgbClr val="6600FF"/>
              </a:solidFill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ph idx="4294967295"/>
          </p:nvPr>
        </p:nvSpPr>
        <p:spPr>
          <a:xfrm>
            <a:off x="0" y="1473200"/>
            <a:ext cx="6164263" cy="8636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</a:pPr>
            <a:r>
              <a:rPr lang="zh-CN" altLang="en-US" sz="2400" b="1" dirty="0" smtClean="0">
                <a:solidFill>
                  <a:srgbClr val="800000"/>
                </a:solidFill>
              </a:rPr>
              <a:t>厚为</a:t>
            </a:r>
            <a:r>
              <a:rPr lang="en-US" altLang="zh-CN" sz="2400" b="1" i="1" dirty="0" smtClean="0">
                <a:solidFill>
                  <a:srgbClr val="6600FF"/>
                </a:solidFill>
              </a:rPr>
              <a:t>h</a:t>
            </a:r>
            <a:r>
              <a:rPr lang="zh-CN" altLang="en-US" sz="2400" b="1" dirty="0" smtClean="0">
                <a:solidFill>
                  <a:srgbClr val="800000"/>
                </a:solidFill>
              </a:rPr>
              <a:t>的矩形薄板振动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挠度</a:t>
            </a:r>
            <a:r>
              <a:rPr lang="zh-CN" altLang="en-US" sz="2400" b="1" dirty="0" smtClean="0">
                <a:solidFill>
                  <a:srgbClr val="800000"/>
                </a:solidFill>
              </a:rPr>
              <a:t>的</a:t>
            </a:r>
            <a:r>
              <a:rPr lang="zh-CN" altLang="en-US" sz="2400" b="1" dirty="0" smtClean="0">
                <a:solidFill>
                  <a:srgbClr val="6600FF"/>
                </a:solidFill>
              </a:rPr>
              <a:t>波方程</a:t>
            </a:r>
            <a:endParaRPr lang="en-US" altLang="zh-CN" sz="24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254312"/>
              </p:ext>
            </p:extLst>
          </p:nvPr>
        </p:nvGraphicFramePr>
        <p:xfrm>
          <a:off x="852488" y="1905000"/>
          <a:ext cx="37480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" name="Equation" r:id="rId5" imgW="2044440" imgH="444240" progId="Equation.DSMT4">
                  <p:embed/>
                </p:oleObj>
              </mc:Choice>
              <mc:Fallback>
                <p:oleObj name="Equation" r:id="rId5" imgW="2044440" imgH="444240" progId="Equation.DSMT4">
                  <p:embed/>
                  <p:pic>
                    <p:nvPicPr>
                      <p:cNvPr id="26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1905000"/>
                        <a:ext cx="3748087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385774"/>
              </p:ext>
            </p:extLst>
          </p:nvPr>
        </p:nvGraphicFramePr>
        <p:xfrm>
          <a:off x="5083175" y="2073275"/>
          <a:ext cx="25796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" name="Equation" r:id="rId7" imgW="1384200" imgH="253800" progId="Equation.DSMT4">
                  <p:embed/>
                </p:oleObj>
              </mc:Choice>
              <mc:Fallback>
                <p:oleObj name="Equation" r:id="rId7" imgW="1384200" imgH="253800" progId="Equation.DSMT4">
                  <p:embed/>
                  <p:pic>
                    <p:nvPicPr>
                      <p:cNvPr id="19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175" y="2073275"/>
                        <a:ext cx="2579688" cy="471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1504950" y="2824163"/>
          <a:ext cx="5175250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" name="Equation" r:id="rId9" imgW="3708400" imgH="1016000" progId="Equation.DSMT4">
                  <p:embed/>
                </p:oleObj>
              </mc:Choice>
              <mc:Fallback>
                <p:oleObj name="Equation" r:id="rId9" imgW="3708400" imgH="1016000" progId="Equation.DSMT4">
                  <p:embed/>
                  <p:pic>
                    <p:nvPicPr>
                      <p:cNvPr id="2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2824163"/>
                        <a:ext cx="5175250" cy="14208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9347201" y="3081558"/>
            <a:ext cx="1851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</a:rPr>
              <a:t>中间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支撑边缘自由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685238"/>
              </p:ext>
            </p:extLst>
          </p:nvPr>
        </p:nvGraphicFramePr>
        <p:xfrm>
          <a:off x="3287713" y="5832476"/>
          <a:ext cx="521811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" name="Equation" r:id="rId11" imgW="2844720" imgH="507960" progId="Equation.DSMT4">
                  <p:embed/>
                </p:oleObj>
              </mc:Choice>
              <mc:Fallback>
                <p:oleObj name="Equation" r:id="rId11" imgW="2844720" imgH="507960" progId="Equation.DSMT4">
                  <p:embed/>
                  <p:pic>
                    <p:nvPicPr>
                      <p:cNvPr id="24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5832476"/>
                        <a:ext cx="5218112" cy="9302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9047163" y="5753100"/>
            <a:ext cx="1225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</a:rPr>
              <a:t>模式频率</a:t>
            </a:r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48027"/>
              </p:ext>
            </p:extLst>
          </p:nvPr>
        </p:nvGraphicFramePr>
        <p:xfrm>
          <a:off x="1372394" y="4386263"/>
          <a:ext cx="54991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" name="Equation" r:id="rId13" imgW="4064000" imgH="952500" progId="Equation.DSMT4">
                  <p:embed/>
                </p:oleObj>
              </mc:Choice>
              <mc:Fallback>
                <p:oleObj name="Equation" r:id="rId13" imgW="4064000" imgH="952500" progId="Equation.DSMT4">
                  <p:embed/>
                  <p:pic>
                    <p:nvPicPr>
                      <p:cNvPr id="31" name="对象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394" y="4386263"/>
                        <a:ext cx="549910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87090456"/>
      </p:ext>
    </p:extLst>
  </p:cSld>
  <p:clrMapOvr>
    <a:masterClrMapping/>
  </p:clrMapOvr>
  <p:transition spd="slow" advTm="19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标题 1"/>
          <p:cNvSpPr>
            <a:spLocks noGrp="1"/>
          </p:cNvSpPr>
          <p:nvPr>
            <p:ph type="title" idx="4294967295"/>
          </p:nvPr>
        </p:nvSpPr>
        <p:spPr>
          <a:xfrm>
            <a:off x="0" y="-71438"/>
            <a:ext cx="8494713" cy="127000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800" b="1">
                <a:solidFill>
                  <a:srgbClr val="C00000"/>
                </a:solidFill>
              </a:rPr>
              <a:t>方形薄板振动模式与频率</a:t>
            </a:r>
            <a:r>
              <a:rPr lang="en-US" altLang="zh-CN" sz="4800" b="1">
                <a:solidFill>
                  <a:srgbClr val="C00000"/>
                </a:solidFill>
              </a:rPr>
              <a:t/>
            </a:r>
            <a:br>
              <a:rPr lang="en-US" altLang="zh-CN" sz="4800" b="1">
                <a:solidFill>
                  <a:srgbClr val="C00000"/>
                </a:solidFill>
              </a:rPr>
            </a:br>
            <a:r>
              <a:rPr lang="en-US" altLang="zh-CN" sz="3600" b="1">
                <a:solidFill>
                  <a:srgbClr val="6600FF"/>
                </a:solidFill>
              </a:rPr>
              <a:t>Vibration &amp; Modes of a thin squared plates</a:t>
            </a:r>
            <a:endParaRPr lang="zh-CN" altLang="en-US" sz="3600">
              <a:solidFill>
                <a:srgbClr val="6600FF"/>
              </a:solidFill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412087"/>
              </p:ext>
            </p:extLst>
          </p:nvPr>
        </p:nvGraphicFramePr>
        <p:xfrm>
          <a:off x="227807" y="1362076"/>
          <a:ext cx="54991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4" imgW="4064000" imgH="952500" progId="Equation.DSMT4">
                  <p:embed/>
                </p:oleObj>
              </mc:Choice>
              <mc:Fallback>
                <p:oleObj name="Equation" r:id="rId4" imgW="4064000" imgH="952500" progId="Equation.DSMT4">
                  <p:embed/>
                  <p:pic>
                    <p:nvPicPr>
                      <p:cNvPr id="29" name="对象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7" y="1362076"/>
                        <a:ext cx="549910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6" y="3319464"/>
            <a:ext cx="16494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302000"/>
            <a:ext cx="1630362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4" y="3319464"/>
            <a:ext cx="160178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3308350"/>
            <a:ext cx="16684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4" y="3281364"/>
            <a:ext cx="17224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1" y="5254626"/>
            <a:ext cx="15779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6" y="5232400"/>
            <a:ext cx="16811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5240338"/>
            <a:ext cx="16383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48276"/>
            <a:ext cx="16446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图片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5205414"/>
            <a:ext cx="16446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文本框 12"/>
          <p:cNvSpPr txBox="1">
            <a:spLocks noChangeArrowheads="1"/>
          </p:cNvSpPr>
          <p:nvPr/>
        </p:nvSpPr>
        <p:spPr bwMode="auto">
          <a:xfrm>
            <a:off x="2014539" y="2966497"/>
            <a:ext cx="112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/>
              <a:t>2,2/2,2</a:t>
            </a:r>
            <a:endParaRPr lang="zh-CN" altLang="en-US" dirty="0"/>
          </a:p>
        </p:txBody>
      </p:sp>
      <p:sp>
        <p:nvSpPr>
          <p:cNvPr id="5136" name="文本框 24"/>
          <p:cNvSpPr txBox="1">
            <a:spLocks noChangeArrowheads="1"/>
          </p:cNvSpPr>
          <p:nvPr/>
        </p:nvSpPr>
        <p:spPr bwMode="auto">
          <a:xfrm>
            <a:off x="3589339" y="3021013"/>
            <a:ext cx="904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1,3/3,1</a:t>
            </a:r>
            <a:endParaRPr lang="zh-CN" altLang="en-US"/>
          </a:p>
        </p:txBody>
      </p:sp>
      <p:sp>
        <p:nvSpPr>
          <p:cNvPr id="5137" name="文本框 26"/>
          <p:cNvSpPr txBox="1">
            <a:spLocks noChangeArrowheads="1"/>
          </p:cNvSpPr>
          <p:nvPr/>
        </p:nvSpPr>
        <p:spPr bwMode="auto">
          <a:xfrm>
            <a:off x="5257802" y="2984503"/>
            <a:ext cx="904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1,4/4,1</a:t>
            </a:r>
            <a:endParaRPr lang="zh-CN" altLang="en-US" dirty="0"/>
          </a:p>
        </p:txBody>
      </p:sp>
      <p:sp>
        <p:nvSpPr>
          <p:cNvPr id="5138" name="文本框 27"/>
          <p:cNvSpPr txBox="1">
            <a:spLocks noChangeArrowheads="1"/>
          </p:cNvSpPr>
          <p:nvPr/>
        </p:nvSpPr>
        <p:spPr bwMode="auto">
          <a:xfrm>
            <a:off x="6970714" y="3021013"/>
            <a:ext cx="904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2,4/4,2</a:t>
            </a:r>
            <a:endParaRPr lang="zh-CN" altLang="en-US"/>
          </a:p>
        </p:txBody>
      </p:sp>
      <p:sp>
        <p:nvSpPr>
          <p:cNvPr id="5139" name="文本框 30"/>
          <p:cNvSpPr txBox="1">
            <a:spLocks noChangeArrowheads="1"/>
          </p:cNvSpPr>
          <p:nvPr/>
        </p:nvSpPr>
        <p:spPr bwMode="auto">
          <a:xfrm>
            <a:off x="8586789" y="2973389"/>
            <a:ext cx="903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1,5/5,1</a:t>
            </a:r>
            <a:endParaRPr lang="zh-CN" altLang="en-US"/>
          </a:p>
        </p:txBody>
      </p:sp>
      <p:sp>
        <p:nvSpPr>
          <p:cNvPr id="5140" name="文本框 31"/>
          <p:cNvSpPr txBox="1">
            <a:spLocks noChangeArrowheads="1"/>
          </p:cNvSpPr>
          <p:nvPr/>
        </p:nvSpPr>
        <p:spPr bwMode="auto">
          <a:xfrm>
            <a:off x="1938339" y="4911725"/>
            <a:ext cx="903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2,5/5,2</a:t>
            </a:r>
            <a:endParaRPr lang="zh-CN" altLang="en-US"/>
          </a:p>
        </p:txBody>
      </p:sp>
      <p:sp>
        <p:nvSpPr>
          <p:cNvPr id="5141" name="文本框 32"/>
          <p:cNvSpPr txBox="1">
            <a:spLocks noChangeArrowheads="1"/>
          </p:cNvSpPr>
          <p:nvPr/>
        </p:nvSpPr>
        <p:spPr bwMode="auto">
          <a:xfrm>
            <a:off x="3581400" y="4886325"/>
            <a:ext cx="903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3,5/5,3</a:t>
            </a:r>
            <a:endParaRPr lang="zh-CN" altLang="en-US"/>
          </a:p>
        </p:txBody>
      </p:sp>
      <p:sp>
        <p:nvSpPr>
          <p:cNvPr id="5142" name="文本框 33"/>
          <p:cNvSpPr txBox="1">
            <a:spLocks noChangeArrowheads="1"/>
          </p:cNvSpPr>
          <p:nvPr/>
        </p:nvSpPr>
        <p:spPr bwMode="auto">
          <a:xfrm>
            <a:off x="5297489" y="4949825"/>
            <a:ext cx="903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1,6/6,1</a:t>
            </a:r>
            <a:endParaRPr lang="zh-CN" altLang="en-US"/>
          </a:p>
        </p:txBody>
      </p:sp>
      <p:sp>
        <p:nvSpPr>
          <p:cNvPr id="5143" name="文本框 34"/>
          <p:cNvSpPr txBox="1">
            <a:spLocks noChangeArrowheads="1"/>
          </p:cNvSpPr>
          <p:nvPr/>
        </p:nvSpPr>
        <p:spPr bwMode="auto">
          <a:xfrm>
            <a:off x="7002464" y="4916489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2,6/6,2</a:t>
            </a:r>
            <a:endParaRPr lang="zh-CN" altLang="en-US"/>
          </a:p>
        </p:txBody>
      </p:sp>
      <p:sp>
        <p:nvSpPr>
          <p:cNvPr id="5144" name="文本框 35"/>
          <p:cNvSpPr txBox="1">
            <a:spLocks noChangeArrowheads="1"/>
          </p:cNvSpPr>
          <p:nvPr/>
        </p:nvSpPr>
        <p:spPr bwMode="auto">
          <a:xfrm>
            <a:off x="8683625" y="4906963"/>
            <a:ext cx="903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1,7/7,1</a:t>
            </a:r>
            <a:endParaRPr lang="zh-CN" altLang="en-US"/>
          </a:p>
        </p:txBody>
      </p:sp>
      <p:sp>
        <p:nvSpPr>
          <p:cNvPr id="5145" name="文本框 1"/>
          <p:cNvSpPr txBox="1">
            <a:spLocks noChangeArrowheads="1"/>
          </p:cNvSpPr>
          <p:nvPr/>
        </p:nvSpPr>
        <p:spPr bwMode="auto">
          <a:xfrm>
            <a:off x="7751763" y="2420939"/>
            <a:ext cx="221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可</a:t>
            </a:r>
            <a:r>
              <a:rPr lang="en-US" altLang="zh-CN" dirty="0" err="1" smtClean="0"/>
              <a:t>Comsol</a:t>
            </a:r>
            <a:r>
              <a:rPr lang="zh-CN" altLang="en-US" dirty="0"/>
              <a:t>模拟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482396"/>
              </p:ext>
            </p:extLst>
          </p:nvPr>
        </p:nvGraphicFramePr>
        <p:xfrm>
          <a:off x="5965758" y="1223963"/>
          <a:ext cx="521811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16" imgW="2844720" imgH="507960" progId="Equation.DSMT4">
                  <p:embed/>
                </p:oleObj>
              </mc:Choice>
              <mc:Fallback>
                <p:oleObj name="Equation" r:id="rId16" imgW="2844720" imgH="507960" progId="Equation.DSMT4">
                  <p:embed/>
                  <p:pic>
                    <p:nvPicPr>
                      <p:cNvPr id="24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758" y="1223963"/>
                        <a:ext cx="5218112" cy="9302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95917004"/>
      </p:ext>
    </p:extLst>
  </p:cSld>
  <p:clrMapOvr>
    <a:masterClrMapping/>
  </p:clrMapOvr>
  <p:transition spd="slow" advTm="19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 idx="4294967295"/>
          </p:nvPr>
        </p:nvSpPr>
        <p:spPr>
          <a:xfrm>
            <a:off x="0" y="68263"/>
            <a:ext cx="8494713" cy="1270000"/>
          </a:xfrm>
        </p:spPr>
        <p:txBody>
          <a:bodyPr/>
          <a:lstStyle/>
          <a:p>
            <a:pPr algn="ctr" eaLnBrk="1" hangingPunct="1"/>
            <a:r>
              <a:rPr lang="zh-CN" altLang="en-US" sz="4800" b="1">
                <a:solidFill>
                  <a:srgbClr val="C00000"/>
                </a:solidFill>
              </a:rPr>
              <a:t>振动与模式</a:t>
            </a:r>
            <a:r>
              <a:rPr lang="en-US" altLang="zh-CN" sz="4800" b="1">
                <a:solidFill>
                  <a:srgbClr val="C00000"/>
                </a:solidFill>
              </a:rPr>
              <a:t>-</a:t>
            </a:r>
            <a:r>
              <a:rPr lang="zh-CN" altLang="en-US" sz="4800" b="1">
                <a:solidFill>
                  <a:srgbClr val="C00000"/>
                </a:solidFill>
              </a:rPr>
              <a:t>园形薄板</a:t>
            </a:r>
            <a:r>
              <a:rPr lang="en-US" altLang="zh-CN" sz="4800" b="1">
                <a:solidFill>
                  <a:srgbClr val="C00000"/>
                </a:solidFill>
              </a:rPr>
              <a:t/>
            </a:r>
            <a:br>
              <a:rPr lang="en-US" altLang="zh-CN" sz="4800" b="1">
                <a:solidFill>
                  <a:srgbClr val="C00000"/>
                </a:solidFill>
              </a:rPr>
            </a:br>
            <a:r>
              <a:rPr lang="en-US" altLang="zh-CN" sz="3600" b="1">
                <a:solidFill>
                  <a:srgbClr val="6600FF"/>
                </a:solidFill>
              </a:rPr>
              <a:t>Vibration &amp; Modes of a thin circle plates</a:t>
            </a:r>
            <a:endParaRPr lang="zh-CN" altLang="en-US" sz="3600">
              <a:solidFill>
                <a:srgbClr val="6600FF"/>
              </a:solidFill>
            </a:endParaRPr>
          </a:p>
        </p:txBody>
      </p:sp>
      <p:sp>
        <p:nvSpPr>
          <p:cNvPr id="11267" name="内容占位符 2"/>
          <p:cNvSpPr>
            <a:spLocks noGrp="1"/>
          </p:cNvSpPr>
          <p:nvPr>
            <p:ph idx="4294967295"/>
          </p:nvPr>
        </p:nvSpPr>
        <p:spPr>
          <a:xfrm>
            <a:off x="0" y="1473200"/>
            <a:ext cx="6164263" cy="8636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</a:pPr>
            <a:r>
              <a:rPr lang="zh-CN" altLang="en-US" sz="2400" b="1" dirty="0" smtClean="0">
                <a:solidFill>
                  <a:srgbClr val="800000"/>
                </a:solidFill>
              </a:rPr>
              <a:t>厚为</a:t>
            </a:r>
            <a:r>
              <a:rPr lang="en-US" altLang="zh-CN" sz="2400" b="1" i="1" dirty="0" smtClean="0">
                <a:solidFill>
                  <a:srgbClr val="6600FF"/>
                </a:solidFill>
              </a:rPr>
              <a:t>h</a:t>
            </a:r>
            <a:r>
              <a:rPr lang="zh-CN" altLang="en-US" sz="2400" b="1" dirty="0" smtClean="0">
                <a:solidFill>
                  <a:srgbClr val="800000"/>
                </a:solidFill>
              </a:rPr>
              <a:t>的圆形薄板振动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挠度</a:t>
            </a:r>
            <a:r>
              <a:rPr lang="zh-CN" altLang="en-US" sz="2400" b="1" dirty="0" smtClean="0">
                <a:solidFill>
                  <a:srgbClr val="800000"/>
                </a:solidFill>
              </a:rPr>
              <a:t>的</a:t>
            </a:r>
            <a:r>
              <a:rPr lang="zh-CN" altLang="en-US" sz="2400" b="1" dirty="0" smtClean="0">
                <a:solidFill>
                  <a:srgbClr val="6600FF"/>
                </a:solidFill>
              </a:rPr>
              <a:t>波方程</a:t>
            </a:r>
            <a:endParaRPr lang="en-US" altLang="zh-CN" sz="24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823390"/>
              </p:ext>
            </p:extLst>
          </p:nvPr>
        </p:nvGraphicFramePr>
        <p:xfrm>
          <a:off x="964086" y="3272790"/>
          <a:ext cx="2388001" cy="47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Equation" r:id="rId4" imgW="1016000" imgH="203200" progId="Equation.DSMT4">
                  <p:embed/>
                </p:oleObj>
              </mc:Choice>
              <mc:Fallback>
                <p:oleObj name="Equation" r:id="rId4" imgW="1016000" imgH="203200" progId="Equation.DSMT4">
                  <p:embed/>
                  <p:pic>
                    <p:nvPicPr>
                      <p:cNvPr id="19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086" y="3272790"/>
                        <a:ext cx="2388001" cy="47639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360211"/>
              </p:ext>
            </p:extLst>
          </p:nvPr>
        </p:nvGraphicFramePr>
        <p:xfrm>
          <a:off x="964087" y="1959359"/>
          <a:ext cx="24320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" name="Equation" r:id="rId6" imgW="1041120" imgH="419040" progId="Equation.DSMT4">
                  <p:embed/>
                </p:oleObj>
              </mc:Choice>
              <mc:Fallback>
                <p:oleObj name="Equation" r:id="rId6" imgW="1041120" imgH="419040" progId="Equation.DSMT4">
                  <p:embed/>
                  <p:pic>
                    <p:nvPicPr>
                      <p:cNvPr id="13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087" y="1959359"/>
                        <a:ext cx="2432050" cy="9779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939071"/>
              </p:ext>
            </p:extLst>
          </p:nvPr>
        </p:nvGraphicFramePr>
        <p:xfrm>
          <a:off x="549181" y="4111449"/>
          <a:ext cx="37036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" name="Equation" r:id="rId8" imgW="2019240" imgH="419040" progId="Equation.DSMT4">
                  <p:embed/>
                </p:oleObj>
              </mc:Choice>
              <mc:Fallback>
                <p:oleObj name="Equation" r:id="rId8" imgW="2019240" imgH="419040" progId="Equation.DSMT4">
                  <p:embed/>
                  <p:pic>
                    <p:nvPicPr>
                      <p:cNvPr id="14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81" y="4111449"/>
                        <a:ext cx="3703637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161659"/>
              </p:ext>
            </p:extLst>
          </p:nvPr>
        </p:nvGraphicFramePr>
        <p:xfrm>
          <a:off x="964086" y="5314655"/>
          <a:ext cx="7983447" cy="1543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" name="Equation" r:id="rId10" imgW="3429000" imgH="787320" progId="Equation.DSMT4">
                  <p:embed/>
                </p:oleObj>
              </mc:Choice>
              <mc:Fallback>
                <p:oleObj name="Equation" r:id="rId10" imgW="3429000" imgH="787320" progId="Equation.DSMT4">
                  <p:embed/>
                  <p:pic>
                    <p:nvPicPr>
                      <p:cNvPr id="15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086" y="5314655"/>
                        <a:ext cx="7983447" cy="154334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4" name="图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5" y="1388658"/>
            <a:ext cx="34639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056864"/>
              </p:ext>
            </p:extLst>
          </p:nvPr>
        </p:nvGraphicFramePr>
        <p:xfrm>
          <a:off x="5514182" y="2283120"/>
          <a:ext cx="2980889" cy="83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" name="Equation" r:id="rId13" imgW="1498320" imgH="419040" progId="Equation.DSMT4">
                  <p:embed/>
                </p:oleObj>
              </mc:Choice>
              <mc:Fallback>
                <p:oleObj name="Equation" r:id="rId13" imgW="1498320" imgH="419040" progId="Equation.DSMT4">
                  <p:embed/>
                  <p:pic>
                    <p:nvPicPr>
                      <p:cNvPr id="26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182" y="2283120"/>
                        <a:ext cx="2980889" cy="83168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956688"/>
              </p:ext>
            </p:extLst>
          </p:nvPr>
        </p:nvGraphicFramePr>
        <p:xfrm>
          <a:off x="4002893" y="3212741"/>
          <a:ext cx="22812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" name="Equation" r:id="rId15" imgW="914400" imgH="203040" progId="Equation.DSMT4">
                  <p:embed/>
                </p:oleObj>
              </mc:Choice>
              <mc:Fallback>
                <p:oleObj name="Equation" r:id="rId15" imgW="914400" imgH="203040" progId="Equation.DSMT4">
                  <p:embed/>
                  <p:pic>
                    <p:nvPicPr>
                      <p:cNvPr id="27" name="对象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893" y="3212741"/>
                        <a:ext cx="2281237" cy="50323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4170364" y="4906804"/>
            <a:ext cx="4057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其解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阶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各类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Bessel</a:t>
            </a:r>
            <a:r>
              <a:rPr lang="zh-CN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组合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8167825" y="3401931"/>
                <a:ext cx="1856342" cy="701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825" y="3401931"/>
                <a:ext cx="1856342" cy="70185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642564"/>
              </p:ext>
            </p:extLst>
          </p:nvPr>
        </p:nvGraphicFramePr>
        <p:xfrm>
          <a:off x="4648522" y="4359242"/>
          <a:ext cx="25971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7" name="Equation" r:id="rId18" imgW="1193760" imgH="203040" progId="Equation.DSMT4">
                  <p:embed/>
                </p:oleObj>
              </mc:Choice>
              <mc:Fallback>
                <p:oleObj name="Equation" r:id="rId18" imgW="1193760" imgH="203040" progId="Equation.DSMT4">
                  <p:embed/>
                  <p:pic>
                    <p:nvPicPr>
                      <p:cNvPr id="15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522" y="4359242"/>
                        <a:ext cx="2597150" cy="439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8055802" y="4218948"/>
                <a:ext cx="3378361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802" y="4218948"/>
                <a:ext cx="3378361" cy="72032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2817151170"/>
      </p:ext>
    </p:extLst>
  </p:cSld>
  <p:clrMapOvr>
    <a:masterClrMapping/>
  </p:clrMapOvr>
  <p:transition spd="slow" advTm="19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3721" y="263641"/>
            <a:ext cx="10515600" cy="1325563"/>
          </a:xfrm>
        </p:spPr>
        <p:txBody>
          <a:bodyPr/>
          <a:lstStyle/>
          <a:p>
            <a:r>
              <a:rPr lang="zh-CN" altLang="en-US" dirty="0"/>
              <a:t>二</a:t>
            </a:r>
            <a:r>
              <a:rPr lang="zh-CN" altLang="en-US" dirty="0" smtClean="0"/>
              <a:t>维圆形薄板振动模式激发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0" y="3862800"/>
                <a:ext cx="51658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模态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 n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命名在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图上部中给出</a:t>
                </a:r>
                <a:r>
                  <a:rPr lang="zh-CN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各膜相对于频率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列于表中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0.2401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为膜半径</a:t>
                </a:r>
                <a:r>
                  <a:rPr lang="zh-CN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62800"/>
                <a:ext cx="5165843" cy="1200329"/>
              </a:xfrm>
              <a:prstGeom prst="rect">
                <a:avLst/>
              </a:prstGeom>
              <a:blipFill>
                <a:blip r:embed="rId3"/>
                <a:stretch>
                  <a:fillRect l="-1771" t="-4569" b="-1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1753" t="2338" r="2176"/>
          <a:stretch/>
        </p:blipFill>
        <p:spPr>
          <a:xfrm>
            <a:off x="5245509" y="1233800"/>
            <a:ext cx="6946491" cy="37135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095281"/>
            <a:ext cx="9772549" cy="17627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2727" y="5386677"/>
            <a:ext cx="2393187" cy="1061671"/>
          </a:xfrm>
          <a:prstGeom prst="rect">
            <a:avLst/>
          </a:prstGeom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882797"/>
              </p:ext>
            </p:extLst>
          </p:nvPr>
        </p:nvGraphicFramePr>
        <p:xfrm>
          <a:off x="109245" y="2520962"/>
          <a:ext cx="624046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7" imgW="3924000" imgH="787320" progId="Equation.DSMT4">
                  <p:embed/>
                </p:oleObj>
              </mc:Choice>
              <mc:Fallback>
                <p:oleObj name="Equation" r:id="rId7" imgW="3924000" imgH="787320" progId="Equation.DSMT4">
                  <p:embed/>
                  <p:pic>
                    <p:nvPicPr>
                      <p:cNvPr id="15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45" y="2520962"/>
                        <a:ext cx="6240462" cy="13096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78870" y="1256330"/>
            <a:ext cx="29055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FF0000"/>
                </a:solidFill>
              </a:rPr>
              <a:t>振动模式满足中间固定边界条件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28685" y="1565481"/>
            <a:ext cx="2693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m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=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0, 1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,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3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…,</a:t>
            </a:r>
          </a:p>
          <a:p>
            <a:r>
              <a:rPr lang="en-US" altLang="zh-CN" i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 n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= 1, 2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3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…, </a:t>
            </a:r>
          </a:p>
          <a:p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（满足边界条件根编号）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13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6557" y="717822"/>
            <a:ext cx="10858500" cy="1325563"/>
          </a:xfrm>
        </p:spPr>
        <p:txBody>
          <a:bodyPr/>
          <a:lstStyle/>
          <a:p>
            <a:r>
              <a:rPr lang="zh-CN" altLang="en-US" dirty="0"/>
              <a:t>实验</a:t>
            </a:r>
            <a:r>
              <a:rPr lang="zh-CN" altLang="en-US" dirty="0" smtClean="0"/>
              <a:t>要点：模式稳定激发、记录和频谱分析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金属板不能过厚或过薄（建议</a:t>
            </a:r>
            <a:r>
              <a:rPr lang="en-US" altLang="zh-CN" sz="2800" dirty="0" smtClean="0"/>
              <a:t>0.2~0.6mm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r>
              <a:rPr lang="zh-CN" altLang="en-US" sz="2800" dirty="0" smtClean="0"/>
              <a:t>支撑中间打眼有螺丝螺杆固定最佳</a:t>
            </a:r>
            <a:endParaRPr lang="en-US" altLang="zh-CN" sz="2800" dirty="0" smtClean="0"/>
          </a:p>
          <a:p>
            <a:r>
              <a:rPr lang="zh-CN" altLang="en-US" sz="2800" dirty="0" smtClean="0"/>
              <a:t>用绷紧的弓线激发最好（可自制），有现成的弦乐琴弓最佳</a:t>
            </a:r>
            <a:endParaRPr lang="en-US" altLang="zh-CN" sz="2800" dirty="0" smtClean="0"/>
          </a:p>
          <a:p>
            <a:r>
              <a:rPr lang="zh-CN" altLang="en-US" sz="2800" dirty="0"/>
              <a:t>可</a:t>
            </a:r>
            <a:r>
              <a:rPr lang="zh-CN" altLang="en-US" sz="2800" dirty="0" smtClean="0"/>
              <a:t>用手控止</a:t>
            </a:r>
            <a:r>
              <a:rPr lang="zh-CN" altLang="en-US" sz="2800" dirty="0"/>
              <a:t>点</a:t>
            </a:r>
            <a:r>
              <a:rPr lang="zh-CN" altLang="en-US" sz="2800" dirty="0" smtClean="0"/>
              <a:t>位置（边缘或中间），将来过此点形成节线</a:t>
            </a:r>
            <a:endParaRPr lang="en-US" altLang="zh-CN" sz="2800" dirty="0" smtClean="0"/>
          </a:p>
          <a:p>
            <a:r>
              <a:rPr lang="zh-CN" altLang="en-US" sz="2800" dirty="0" smtClean="0"/>
              <a:t>空敲时板的频谱和激发频率可由预装程序</a:t>
            </a:r>
            <a:r>
              <a:rPr lang="en-US" altLang="zh-CN" sz="2800" dirty="0" err="1"/>
              <a:t>Phyphox</a:t>
            </a:r>
            <a:r>
              <a:rPr lang="zh-CN" altLang="en-US" sz="2800" dirty="0" smtClean="0"/>
              <a:t>（声学模块频谱）得到</a:t>
            </a:r>
            <a:endParaRPr lang="en-US" altLang="zh-CN" sz="2800" dirty="0" smtClean="0"/>
          </a:p>
          <a:p>
            <a:r>
              <a:rPr lang="zh-CN" altLang="en-US" sz="2800" dirty="0" smtClean="0"/>
              <a:t>形成的稳定图案（</a:t>
            </a:r>
            <a:r>
              <a:rPr lang="en-US" altLang="zh-CN" sz="2800" dirty="0" err="1" smtClean="0"/>
              <a:t>Chladni</a:t>
            </a:r>
            <a:r>
              <a:rPr lang="zh-CN" altLang="en-US" sz="2800" dirty="0" smtClean="0"/>
              <a:t>图）建议用手机正面拍照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41524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|0|0|0.3|0|0|0|0.3|0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|0|0|0.3|0|0|0|0.3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|0|0|0.3|0|0|0|0.3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|0|0|0.3|0|0|0|0.3|0|0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1846</TotalTime>
  <Words>1005</Words>
  <Application>Microsoft Office PowerPoint</Application>
  <PresentationFormat>宽屏</PresentationFormat>
  <Paragraphs>120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华文仿宋</vt:lpstr>
      <vt:lpstr>楷体</vt:lpstr>
      <vt:lpstr>宋体</vt:lpstr>
      <vt:lpstr>Arial</vt:lpstr>
      <vt:lpstr>Cambria Math</vt:lpstr>
      <vt:lpstr>Times New Roman</vt:lpstr>
      <vt:lpstr>Tw Cen MT</vt:lpstr>
      <vt:lpstr>Tw Cen MT Condensed</vt:lpstr>
      <vt:lpstr>Wingdings 3</vt:lpstr>
      <vt:lpstr>积分</vt:lpstr>
      <vt:lpstr>Equation</vt:lpstr>
      <vt:lpstr>5. 玩出来的美丽图形——克拉尼图形（板） Playing with beautiful figures -the Chladni patterns（plate)</vt:lpstr>
      <vt:lpstr>实验器具</vt:lpstr>
      <vt:lpstr>实验原理与方法</vt:lpstr>
      <vt:lpstr>二维振动与模式-薄板</vt:lpstr>
      <vt:lpstr>振动与模式-方形薄板(例子)</vt:lpstr>
      <vt:lpstr>方形薄板振动模式与频率 Vibration &amp; Modes of a thin squared plates</vt:lpstr>
      <vt:lpstr>振动与模式-园形薄板 Vibration &amp; Modes of a thin circle plates</vt:lpstr>
      <vt:lpstr>二维圆形薄板振动模式激发</vt:lpstr>
      <vt:lpstr>实验要点：模式稳定激发、记录和频谱分析</vt:lpstr>
      <vt:lpstr>报告要求</vt:lpstr>
      <vt:lpstr>思考</vt:lpstr>
      <vt:lpstr>Phyphox实例</vt:lpstr>
      <vt:lpstr>PowerPoint 演示文稿</vt:lpstr>
      <vt:lpstr>模拟</vt:lpstr>
      <vt:lpstr>PowerPoint 演示文稿</vt:lpstr>
      <vt:lpstr>模拟</vt:lpstr>
      <vt:lpstr>PowerPoint 演示文稿</vt:lpstr>
      <vt:lpstr>模拟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看到乐音的音色之美</dc:title>
  <dc:creator>think</dc:creator>
  <cp:lastModifiedBy>think</cp:lastModifiedBy>
  <cp:revision>107</cp:revision>
  <dcterms:created xsi:type="dcterms:W3CDTF">2020-03-13T00:41:16Z</dcterms:created>
  <dcterms:modified xsi:type="dcterms:W3CDTF">2020-04-06T11:07:55Z</dcterms:modified>
</cp:coreProperties>
</file>