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80" r:id="rId2"/>
    <p:sldId id="281" r:id="rId3"/>
    <p:sldId id="292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63" r:id="rId15"/>
    <p:sldId id="27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0"/>
    <p:restoredTop sz="94643"/>
  </p:normalViewPr>
  <p:slideViewPr>
    <p:cSldViewPr snapToGrid="0">
      <p:cViewPr varScale="1">
        <p:scale>
          <a:sx n="55" d="100"/>
          <a:sy n="55" d="100"/>
        </p:scale>
        <p:origin x="54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乐音的倍频特性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5153691213726281E-2"/>
          <c:y val="0.12738867893977282"/>
          <c:w val="0.92672145886295565"/>
          <c:h val="0.7620802503866791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name>乐音倍频的线性拟合</c:nam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yVal>
            <c:numRef>
              <c:f>Sheet1!$A$1:$A$9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99-6047-9C1A-ACDDABF89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3319264"/>
        <c:axId val="1887101888"/>
      </c:scatterChart>
      <c:valAx>
        <c:axId val="194331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87101888"/>
        <c:crosses val="autoZero"/>
        <c:crossBetween val="midCat"/>
      </c:valAx>
      <c:valAx>
        <c:axId val="188710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43319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561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5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1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93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035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73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79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43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26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58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8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0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289327"/>
            <a:ext cx="12192000" cy="2294523"/>
          </a:xfrm>
          <a:solidFill>
            <a:srgbClr val="FFFF00">
              <a:alpha val="88000"/>
            </a:srgbClr>
          </a:solidFill>
        </p:spPr>
        <p:txBody>
          <a:bodyPr>
            <a:noAutofit/>
          </a:bodyPr>
          <a:lstStyle/>
          <a:p>
            <a:r>
              <a:rPr lang="en-US" altLang="zh-CN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看到</a:t>
            </a:r>
            <a:r>
              <a:rPr lang="zh-CN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乐音的音色之美</a:t>
            </a:r>
            <a:r>
              <a:rPr lang="en-US" altLang="zh-CN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the beauty of musical tones in the timbre </a:t>
            </a:r>
            <a:endParaRPr lang="zh-CN" altLang="en-US" sz="5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1801091" y="482816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rgbClr val="002060"/>
                </a:solidFill>
              </a:rPr>
              <a:t>李俊庆</a:t>
            </a:r>
            <a:endParaRPr lang="en-US" altLang="zh-CN" sz="3600" b="1" dirty="0">
              <a:solidFill>
                <a:srgbClr val="002060"/>
              </a:solidFill>
            </a:endParaRPr>
          </a:p>
          <a:p>
            <a:r>
              <a:rPr lang="zh-CN" altLang="en-US" sz="3600" b="1" dirty="0">
                <a:solidFill>
                  <a:srgbClr val="002060"/>
                </a:solidFill>
              </a:rPr>
              <a:t>哈尔滨工业大学 </a:t>
            </a:r>
            <a:endParaRPr lang="en-US" altLang="zh-CN" sz="3600" b="1" dirty="0" smtClean="0">
              <a:solidFill>
                <a:srgbClr val="002060"/>
              </a:solidFill>
            </a:endParaRPr>
          </a:p>
          <a:p>
            <a:r>
              <a:rPr lang="zh-CN" altLang="en-US" sz="3600" b="1" dirty="0" smtClean="0">
                <a:solidFill>
                  <a:srgbClr val="002060"/>
                </a:solidFill>
              </a:rPr>
              <a:t>物理学院 大学物理实验中心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94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681" y="3640097"/>
            <a:ext cx="3651914" cy="1518757"/>
          </a:xfrm>
        </p:spPr>
        <p:txBody>
          <a:bodyPr>
            <a:normAutofit fontScale="90000"/>
          </a:bodyPr>
          <a:lstStyle/>
          <a:p>
            <a:r>
              <a:rPr lang="zh-CN" altLang="en-US" sz="3200" dirty="0"/>
              <a:t>对数谱记录范围大，但线性谱更能清晰反映成分与之间关系，建议使用！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10" y="3422220"/>
            <a:ext cx="7316690" cy="351025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10" y="45286"/>
            <a:ext cx="7316690" cy="3376934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638681" y="2121340"/>
            <a:ext cx="3651914" cy="1518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长“啊”的声音频谱记录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771909" y="63276"/>
            <a:ext cx="35186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/>
              <a:t>Phyphox</a:t>
            </a:r>
            <a:r>
              <a:rPr lang="zh-CN" altLang="en-US" dirty="0"/>
              <a:t>实例</a:t>
            </a:r>
          </a:p>
        </p:txBody>
      </p:sp>
    </p:spTree>
    <p:extLst>
      <p:ext uri="{BB962C8B-B14F-4D97-AF65-F5344CB8AC3E}">
        <p14:creationId xmlns:p14="http://schemas.microsoft.com/office/powerpoint/2010/main" val="41302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F533A016-C6F9-2946-B52E-5169781174D5}"/>
              </a:ext>
            </a:extLst>
          </p:cNvPr>
          <p:cNvSpPr txBox="1">
            <a:spLocks/>
          </p:cNvSpPr>
          <p:nvPr/>
        </p:nvSpPr>
        <p:spPr>
          <a:xfrm>
            <a:off x="423927" y="2012870"/>
            <a:ext cx="4507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例   研究电子琴中央</a:t>
            </a:r>
            <a:r>
              <a:rPr lang="en-US" altLang="zh-CN" sz="3200" dirty="0"/>
              <a:t>C</a:t>
            </a:r>
            <a:r>
              <a:rPr lang="zh-CN" altLang="en-US" sz="3200" dirty="0"/>
              <a:t>的频率特征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91135A48-08E7-D946-B748-09918D08385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55539" y="3477491"/>
          <a:ext cx="6422479" cy="338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4528576F-1B4A-DC49-AAFC-2C72A8B76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40" y="10150"/>
            <a:ext cx="6836460" cy="3467341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6FC75272-2C3D-B948-AFFA-84D56CEF8242}"/>
              </a:ext>
            </a:extLst>
          </p:cNvPr>
          <p:cNvSpPr txBox="1">
            <a:spLocks/>
          </p:cNvSpPr>
          <p:nvPr/>
        </p:nvSpPr>
        <p:spPr>
          <a:xfrm>
            <a:off x="0" y="3703387"/>
            <a:ext cx="5355539" cy="2970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历史记录（右图）可反映声纹，也可清晰地看到</a:t>
            </a:r>
            <a:r>
              <a:rPr lang="en-US" altLang="zh-CN" sz="2800" dirty="0"/>
              <a:t>do</a:t>
            </a:r>
            <a:r>
              <a:rPr lang="zh-CN" altLang="en-US" sz="2800" dirty="0"/>
              <a:t>音的基频与泛音成分线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获得频率成分数据，在</a:t>
            </a:r>
            <a:r>
              <a:rPr lang="en-US" altLang="zh-CN" sz="2800" dirty="0"/>
              <a:t>excel</a:t>
            </a:r>
            <a:r>
              <a:rPr lang="zh-CN" altLang="en-US" sz="2800" dirty="0"/>
              <a:t>里绘图</a:t>
            </a:r>
            <a:endParaRPr lang="en-US" altLang="zh-CN" sz="2800" dirty="0"/>
          </a:p>
          <a:p>
            <a:r>
              <a:rPr lang="zh-CN" altLang="en-US" sz="2800" dirty="0"/>
              <a:t>可以发现：各谐波成分（不论幅度）的频率与其序号满足线性关系（谐波倍频！）</a:t>
            </a:r>
            <a:endParaRPr lang="en-US" altLang="zh-CN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91070" y="311868"/>
            <a:ext cx="5164469" cy="1610436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也可用历史记录看出成分线（前提是噪音小不变频）！</a:t>
            </a:r>
          </a:p>
        </p:txBody>
      </p:sp>
    </p:spTree>
    <p:extLst>
      <p:ext uri="{BB962C8B-B14F-4D97-AF65-F5344CB8AC3E}">
        <p14:creationId xmlns:p14="http://schemas.microsoft.com/office/powerpoint/2010/main" val="3423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F533A016-C6F9-2946-B52E-5169781174D5}"/>
              </a:ext>
            </a:extLst>
          </p:cNvPr>
          <p:cNvSpPr txBox="1">
            <a:spLocks/>
          </p:cNvSpPr>
          <p:nvPr/>
        </p:nvSpPr>
        <p:spPr>
          <a:xfrm>
            <a:off x="97971" y="662781"/>
            <a:ext cx="11461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中央</a:t>
            </a:r>
            <a:r>
              <a:rPr lang="en-US" altLang="zh-CN" sz="3200" dirty="0"/>
              <a:t>C</a:t>
            </a:r>
            <a:r>
              <a:rPr lang="zh-CN" altLang="en-US" sz="3200" dirty="0"/>
              <a:t>和高</a:t>
            </a:r>
            <a:r>
              <a:rPr lang="en-US" altLang="zh-CN" sz="3200" dirty="0"/>
              <a:t>8</a:t>
            </a:r>
            <a:r>
              <a:rPr lang="zh-CN" altLang="en-US" sz="3200" dirty="0"/>
              <a:t>度</a:t>
            </a:r>
            <a:r>
              <a:rPr lang="en-US" altLang="zh-CN" sz="3200" dirty="0"/>
              <a:t>C</a:t>
            </a:r>
            <a:r>
              <a:rPr lang="zh-CN" altLang="en-US" sz="3200" dirty="0"/>
              <a:t>的频谱特性比较（前后展示分别弹奏历史记录）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6E359D9-9CFC-CB42-BD60-7DAB5259F4E9}"/>
              </a:ext>
            </a:extLst>
          </p:cNvPr>
          <p:cNvGrpSpPr/>
          <p:nvPr/>
        </p:nvGrpSpPr>
        <p:grpSpPr>
          <a:xfrm>
            <a:off x="141514" y="1643743"/>
            <a:ext cx="8961943" cy="3902717"/>
            <a:chOff x="141514" y="1643743"/>
            <a:chExt cx="8961943" cy="390271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AE3E73-9B92-FB43-A3BF-E37E82A42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14" y="1643743"/>
              <a:ext cx="8458201" cy="3902717"/>
            </a:xfrm>
            <a:prstGeom prst="rect">
              <a:avLst/>
            </a:prstGeom>
          </p:spPr>
        </p:pic>
        <p:cxnSp>
          <p:nvCxnSpPr>
            <p:cNvPr id="8" name="直线箭头连接符 7">
              <a:extLst>
                <a:ext uri="{FF2B5EF4-FFF2-40B4-BE49-F238E27FC236}">
                  <a16:creationId xmlns:a16="http://schemas.microsoft.com/office/drawing/2014/main" id="{4A13D7D0-8079-404A-AA95-82D2E34D4493}"/>
                </a:ext>
              </a:extLst>
            </p:cNvPr>
            <p:cNvCxnSpPr/>
            <p:nvPr/>
          </p:nvCxnSpPr>
          <p:spPr>
            <a:xfrm>
              <a:off x="6466114" y="3091543"/>
              <a:ext cx="0" cy="827314"/>
            </a:xfrm>
            <a:prstGeom prst="straightConnector1">
              <a:avLst/>
            </a:prstGeom>
            <a:ln w="31750">
              <a:solidFill>
                <a:schemeClr val="bg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箭头连接符 9">
              <a:extLst>
                <a:ext uri="{FF2B5EF4-FFF2-40B4-BE49-F238E27FC236}">
                  <a16:creationId xmlns:a16="http://schemas.microsoft.com/office/drawing/2014/main" id="{8D7D12B8-8BE7-E545-BC41-156DB7F24D9E}"/>
                </a:ext>
              </a:extLst>
            </p:cNvPr>
            <p:cNvCxnSpPr>
              <a:cxnSpLocks/>
            </p:cNvCxnSpPr>
            <p:nvPr/>
          </p:nvCxnSpPr>
          <p:spPr>
            <a:xfrm>
              <a:off x="6678475" y="3918857"/>
              <a:ext cx="0" cy="698113"/>
            </a:xfrm>
            <a:prstGeom prst="straightConnector1">
              <a:avLst/>
            </a:prstGeom>
            <a:ln w="31750">
              <a:solidFill>
                <a:schemeClr val="bg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标题 1">
              <a:extLst>
                <a:ext uri="{FF2B5EF4-FFF2-40B4-BE49-F238E27FC236}">
                  <a16:creationId xmlns:a16="http://schemas.microsoft.com/office/drawing/2014/main" id="{CE30FD8A-401F-574C-AC48-7BA1B0FC5AE1}"/>
                </a:ext>
              </a:extLst>
            </p:cNvPr>
            <p:cNvSpPr txBox="1">
              <a:spLocks/>
            </p:cNvSpPr>
            <p:nvPr/>
          </p:nvSpPr>
          <p:spPr>
            <a:xfrm>
              <a:off x="6486143" y="2842418"/>
              <a:ext cx="2489529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200" b="1" dirty="0">
                  <a:solidFill>
                    <a:schemeClr val="bg1"/>
                  </a:solidFill>
                </a:rPr>
                <a:t>高</a:t>
              </a:r>
              <a:r>
                <a:rPr lang="en-US" altLang="zh-CN" sz="2200" b="1" dirty="0">
                  <a:solidFill>
                    <a:schemeClr val="bg1"/>
                  </a:solidFill>
                </a:rPr>
                <a:t>8</a:t>
              </a:r>
              <a:r>
                <a:rPr lang="zh-CN" altLang="en-US" sz="2200" b="1" dirty="0">
                  <a:solidFill>
                    <a:schemeClr val="bg1"/>
                  </a:solidFill>
                </a:rPr>
                <a:t>度的</a:t>
              </a:r>
              <a:r>
                <a:rPr lang="en-US" altLang="zh-CN" sz="2200" b="1" dirty="0">
                  <a:solidFill>
                    <a:schemeClr val="bg1"/>
                  </a:solidFill>
                </a:rPr>
                <a:t>do</a:t>
              </a:r>
              <a:endParaRPr lang="zh-CN" alt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标题 1">
              <a:extLst>
                <a:ext uri="{FF2B5EF4-FFF2-40B4-BE49-F238E27FC236}">
                  <a16:creationId xmlns:a16="http://schemas.microsoft.com/office/drawing/2014/main" id="{CEA899CB-8DE7-FE4E-A8C1-B229582150F3}"/>
                </a:ext>
              </a:extLst>
            </p:cNvPr>
            <p:cNvSpPr txBox="1">
              <a:spLocks/>
            </p:cNvSpPr>
            <p:nvPr/>
          </p:nvSpPr>
          <p:spPr>
            <a:xfrm>
              <a:off x="6613928" y="3615889"/>
              <a:ext cx="2489529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200" b="1" dirty="0">
                  <a:solidFill>
                    <a:schemeClr val="bg1"/>
                  </a:solidFill>
                </a:rPr>
                <a:t>中央</a:t>
              </a:r>
              <a:r>
                <a:rPr lang="en-US" altLang="zh-CN" sz="2200" b="1" dirty="0">
                  <a:solidFill>
                    <a:schemeClr val="bg1"/>
                  </a:solidFill>
                </a:rPr>
                <a:t>C</a:t>
              </a:r>
              <a:r>
                <a:rPr lang="zh-CN" altLang="en-US" sz="2200" b="1" dirty="0">
                  <a:solidFill>
                    <a:schemeClr val="bg1"/>
                  </a:solidFill>
                </a:rPr>
                <a:t>的</a:t>
              </a:r>
              <a:r>
                <a:rPr lang="en-US" altLang="zh-CN" sz="2200" b="1" dirty="0">
                  <a:solidFill>
                    <a:schemeClr val="bg1"/>
                  </a:solidFill>
                </a:rPr>
                <a:t>do</a:t>
              </a:r>
              <a:endParaRPr lang="zh-CN" alt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0E9F2A09-A397-244E-99D2-18E45CF3902C}"/>
              </a:ext>
            </a:extLst>
          </p:cNvPr>
          <p:cNvSpPr txBox="1">
            <a:spLocks/>
          </p:cNvSpPr>
          <p:nvPr/>
        </p:nvSpPr>
        <p:spPr>
          <a:xfrm>
            <a:off x="1302825" y="5302432"/>
            <a:ext cx="10993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可以由此图像中的“亮线”很容易地观测到二者频谱特性的异同点</a:t>
            </a:r>
            <a:endParaRPr lang="en-US" altLang="zh-CN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41514" y="-100574"/>
            <a:ext cx="3668486" cy="1325563"/>
          </a:xfrm>
        </p:spPr>
        <p:txBody>
          <a:bodyPr/>
          <a:lstStyle/>
          <a:p>
            <a:r>
              <a:rPr lang="zh-CN" altLang="en-US" dirty="0"/>
              <a:t>乐音比较</a:t>
            </a:r>
          </a:p>
        </p:txBody>
      </p:sp>
    </p:spTree>
    <p:extLst>
      <p:ext uri="{BB962C8B-B14F-4D97-AF65-F5344CB8AC3E}">
        <p14:creationId xmlns:p14="http://schemas.microsoft.com/office/powerpoint/2010/main" val="4219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 t="36463" r="7569" b="15244"/>
          <a:stretch/>
        </p:blipFill>
        <p:spPr>
          <a:xfrm>
            <a:off x="5841242" y="1589515"/>
            <a:ext cx="6223381" cy="1567059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F533A016-C6F9-2946-B52E-5169781174D5}"/>
              </a:ext>
            </a:extLst>
          </p:cNvPr>
          <p:cNvSpPr txBox="1">
            <a:spLocks/>
          </p:cNvSpPr>
          <p:nvPr/>
        </p:nvSpPr>
        <p:spPr>
          <a:xfrm>
            <a:off x="1871663" y="-71983"/>
            <a:ext cx="8670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吹试管，轻吹（上）与超吹（下）对比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DC527E37-E926-E64E-85CB-FDE1021BE765}"/>
              </a:ext>
            </a:extLst>
          </p:cNvPr>
          <p:cNvSpPr txBox="1">
            <a:spLocks/>
          </p:cNvSpPr>
          <p:nvPr/>
        </p:nvSpPr>
        <p:spPr>
          <a:xfrm>
            <a:off x="354843" y="4657170"/>
            <a:ext cx="11696132" cy="2088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b="1" dirty="0"/>
              <a:t>结论：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无论轻吹与超吹偶数倍频的泛音频成分不</a:t>
            </a:r>
            <a:r>
              <a:rPr lang="zh-CN" altLang="en-US" sz="2400" b="1" dirty="0" smtClean="0"/>
              <a:t>存在（半开腔！）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轻吹接近正弦波，能量几乎都在基频成分上，主音频即基频！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超吹能量部分转移到第一泛音，主音频不是基频！</a:t>
            </a:r>
            <a:endParaRPr lang="en-US" altLang="zh-CN" sz="24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35036" b="15221"/>
          <a:stretch/>
        </p:blipFill>
        <p:spPr>
          <a:xfrm>
            <a:off x="40942" y="1572776"/>
            <a:ext cx="5759356" cy="15694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36087" b="15652"/>
          <a:stretch/>
        </p:blipFill>
        <p:spPr>
          <a:xfrm>
            <a:off x="40943" y="3142268"/>
            <a:ext cx="5759355" cy="15149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35785" r="1843" b="14679"/>
          <a:stretch/>
        </p:blipFill>
        <p:spPr>
          <a:xfrm>
            <a:off x="5841242" y="3056632"/>
            <a:ext cx="6209733" cy="1600538"/>
          </a:xfrm>
          <a:prstGeom prst="rect">
            <a:avLst/>
          </a:prstGeom>
        </p:spPr>
      </p:pic>
      <p:sp>
        <p:nvSpPr>
          <p:cNvPr id="19" name="标题 1">
            <a:extLst>
              <a:ext uri="{FF2B5EF4-FFF2-40B4-BE49-F238E27FC236}">
                <a16:creationId xmlns:a16="http://schemas.microsoft.com/office/drawing/2014/main" id="{F533A016-C6F9-2946-B52E-5169781174D5}"/>
              </a:ext>
            </a:extLst>
          </p:cNvPr>
          <p:cNvSpPr txBox="1">
            <a:spLocks/>
          </p:cNvSpPr>
          <p:nvPr/>
        </p:nvSpPr>
        <p:spPr>
          <a:xfrm>
            <a:off x="2178841" y="677980"/>
            <a:ext cx="1236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波形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F533A016-C6F9-2946-B52E-5169781174D5}"/>
              </a:ext>
            </a:extLst>
          </p:cNvPr>
          <p:cNvSpPr txBox="1">
            <a:spLocks/>
          </p:cNvSpPr>
          <p:nvPr/>
        </p:nvSpPr>
        <p:spPr>
          <a:xfrm>
            <a:off x="8946108" y="590798"/>
            <a:ext cx="1278379" cy="137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频谱</a:t>
            </a:r>
          </a:p>
        </p:txBody>
      </p:sp>
    </p:spTree>
    <p:extLst>
      <p:ext uri="{BB962C8B-B14F-4D97-AF65-F5344CB8AC3E}">
        <p14:creationId xmlns:p14="http://schemas.microsoft.com/office/powerpoint/2010/main" val="7194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8449" y="0"/>
            <a:ext cx="3609696" cy="1325563"/>
          </a:xfrm>
        </p:spPr>
        <p:txBody>
          <a:bodyPr/>
          <a:lstStyle/>
          <a:p>
            <a:r>
              <a:rPr lang="en-US" altLang="zh-CN" dirty="0"/>
              <a:t>Audition</a:t>
            </a:r>
            <a:r>
              <a:rPr lang="zh-CN" altLang="en-US" dirty="0"/>
              <a:t>实例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7A430D-8B1C-1F4D-B9DF-EE39DF634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74" y="3044284"/>
            <a:ext cx="6520610" cy="37698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764369-E219-AD46-A1A7-3450C9CF6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5" y="1055483"/>
            <a:ext cx="5567352" cy="3661483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AFC735CD-E999-8549-8A0D-59311F3460C6}"/>
              </a:ext>
            </a:extLst>
          </p:cNvPr>
          <p:cNvSpPr txBox="1">
            <a:spLocks/>
          </p:cNvSpPr>
          <p:nvPr/>
        </p:nvSpPr>
        <p:spPr>
          <a:xfrm>
            <a:off x="5704974" y="850962"/>
            <a:ext cx="4242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中央</a:t>
            </a:r>
            <a:r>
              <a:rPr lang="en-US" altLang="zh-CN" sz="2800" dirty="0"/>
              <a:t>C</a:t>
            </a:r>
            <a:r>
              <a:rPr lang="zh-CN" altLang="en-US" sz="2800" dirty="0"/>
              <a:t>的频谱音调显示图</a:t>
            </a: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7D4CAD4F-1C9E-5A4C-8509-8E88451A680D}"/>
              </a:ext>
            </a:extLst>
          </p:cNvPr>
          <p:cNvSpPr txBox="1">
            <a:spLocks/>
          </p:cNvSpPr>
          <p:nvPr/>
        </p:nvSpPr>
        <p:spPr>
          <a:xfrm>
            <a:off x="1586457" y="4921487"/>
            <a:ext cx="4242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中央</a:t>
            </a:r>
            <a:r>
              <a:rPr lang="en-US" altLang="zh-CN" sz="2800" dirty="0"/>
              <a:t>C</a:t>
            </a:r>
            <a:r>
              <a:rPr lang="zh-CN" altLang="en-US" sz="2800" dirty="0"/>
              <a:t>的频谱频率显示图</a:t>
            </a:r>
          </a:p>
        </p:txBody>
      </p:sp>
    </p:spTree>
    <p:extLst>
      <p:ext uri="{BB962C8B-B14F-4D97-AF65-F5344CB8AC3E}">
        <p14:creationId xmlns:p14="http://schemas.microsoft.com/office/powerpoint/2010/main" val="26447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8449" y="0"/>
            <a:ext cx="4053042" cy="1325563"/>
          </a:xfrm>
        </p:spPr>
        <p:txBody>
          <a:bodyPr/>
          <a:lstStyle/>
          <a:p>
            <a:r>
              <a:rPr lang="en-US" altLang="zh-CN" dirty="0"/>
              <a:t>Audition</a:t>
            </a:r>
            <a:r>
              <a:rPr lang="zh-CN" altLang="en-US" dirty="0"/>
              <a:t>实例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F02CBBB3-93F7-924D-B907-82A41757C98D}"/>
              </a:ext>
            </a:extLst>
          </p:cNvPr>
          <p:cNvSpPr txBox="1">
            <a:spLocks/>
          </p:cNvSpPr>
          <p:nvPr/>
        </p:nvSpPr>
        <p:spPr>
          <a:xfrm>
            <a:off x="7931641" y="577204"/>
            <a:ext cx="38160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/>
              <a:t>中央</a:t>
            </a:r>
            <a:r>
              <a:rPr lang="en-US" altLang="zh-CN" sz="4000" dirty="0"/>
              <a:t>C</a:t>
            </a:r>
            <a:r>
              <a:rPr lang="zh-CN" altLang="en-US" sz="4000" dirty="0"/>
              <a:t>频率特性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A0BE61A2-2FCA-6445-96DF-2B37A90972C2}"/>
              </a:ext>
            </a:extLst>
          </p:cNvPr>
          <p:cNvSpPr txBox="1">
            <a:spLocks/>
          </p:cNvSpPr>
          <p:nvPr/>
        </p:nvSpPr>
        <p:spPr>
          <a:xfrm>
            <a:off x="7536873" y="1432493"/>
            <a:ext cx="4313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可以很容易的在</a:t>
            </a:r>
            <a:r>
              <a:rPr lang="en-US" altLang="zh-CN" sz="3200" dirty="0"/>
              <a:t>AU</a:t>
            </a:r>
            <a:r>
              <a:rPr lang="zh-CN" altLang="en-US" sz="3200" dirty="0"/>
              <a:t>上找到其基频和泛音频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1EE6F828-A13A-A54C-9CDA-D2D5478AB151}"/>
              </a:ext>
            </a:extLst>
          </p:cNvPr>
          <p:cNvSpPr txBox="1">
            <a:spLocks/>
          </p:cNvSpPr>
          <p:nvPr/>
        </p:nvSpPr>
        <p:spPr>
          <a:xfrm>
            <a:off x="7689589" y="2758056"/>
            <a:ext cx="4160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测量基频为</a:t>
            </a:r>
            <a:r>
              <a:rPr lang="en-US" altLang="zh-CN" sz="3200" dirty="0"/>
              <a:t>262.53Hz</a:t>
            </a:r>
            <a:r>
              <a:rPr lang="zh-CN" altLang="en-US" sz="3200" dirty="0"/>
              <a:t>，相对误差</a:t>
            </a:r>
            <a:r>
              <a:rPr lang="en-US" altLang="zh-CN" sz="3200" dirty="0"/>
              <a:t>2.6%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998863-553F-AA4F-A4A0-D4D3554E7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8" y="1025912"/>
            <a:ext cx="7066108" cy="58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3CEB35-F63D-0040-A605-548D5ED9C0EE}"/>
              </a:ext>
            </a:extLst>
          </p:cNvPr>
          <p:cNvGrpSpPr/>
          <p:nvPr/>
        </p:nvGrpSpPr>
        <p:grpSpPr>
          <a:xfrm>
            <a:off x="584986" y="1302296"/>
            <a:ext cx="10719412" cy="4809126"/>
            <a:chOff x="190241" y="1226510"/>
            <a:chExt cx="10719412" cy="480912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0683FC3-1FBE-0346-A181-933F3C6E1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41" y="1226510"/>
              <a:ext cx="5359706" cy="480912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9B7D90F-FA96-9C44-A965-FB8C29222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947" y="1226510"/>
              <a:ext cx="5359706" cy="4809126"/>
            </a:xfrm>
            <a:prstGeom prst="rect">
              <a:avLst/>
            </a:prstGeom>
          </p:spPr>
        </p:pic>
      </p:grpSp>
      <p:sp>
        <p:nvSpPr>
          <p:cNvPr id="8" name="标题 1">
            <a:extLst>
              <a:ext uri="{FF2B5EF4-FFF2-40B4-BE49-F238E27FC236}">
                <a16:creationId xmlns:a16="http://schemas.microsoft.com/office/drawing/2014/main" id="{4664E30D-4438-AC4D-AD8C-C439C2C7FC30}"/>
              </a:ext>
            </a:extLst>
          </p:cNvPr>
          <p:cNvSpPr txBox="1">
            <a:spLocks/>
          </p:cNvSpPr>
          <p:nvPr/>
        </p:nvSpPr>
        <p:spPr>
          <a:xfrm>
            <a:off x="1072208" y="0"/>
            <a:ext cx="92675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应用：两个人说话声纹特征对比</a:t>
            </a:r>
          </a:p>
        </p:txBody>
      </p:sp>
    </p:spTree>
    <p:extLst>
      <p:ext uri="{BB962C8B-B14F-4D97-AF65-F5344CB8AC3E}">
        <p14:creationId xmlns:p14="http://schemas.microsoft.com/office/powerpoint/2010/main" val="33850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实验器具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4121" y="1803799"/>
            <a:ext cx="8430798" cy="4629766"/>
          </a:xfrm>
        </p:spPr>
        <p:txBody>
          <a:bodyPr>
            <a:normAutofit fontScale="92500"/>
          </a:bodyPr>
          <a:lstStyle/>
          <a:p>
            <a:r>
              <a:rPr lang="zh-CN" altLang="en-US" sz="2400" dirty="0"/>
              <a:t>任何发音体：乐器（弦乐、吹奏乐或</a:t>
            </a:r>
            <a:r>
              <a:rPr lang="zh-CN" altLang="en-US" sz="2400" dirty="0" smtClean="0"/>
              <a:t>自制，电子乐下载），嗓子、细</a:t>
            </a:r>
            <a:r>
              <a:rPr lang="zh-CN" altLang="en-US" sz="2400" dirty="0"/>
              <a:t>管（笔管），小</a:t>
            </a:r>
            <a:r>
              <a:rPr lang="zh-CN" altLang="en-US" sz="2400" dirty="0" smtClean="0"/>
              <a:t>瓶，水杯</a:t>
            </a:r>
            <a:r>
              <a:rPr lang="en-US" altLang="zh-CN" sz="2400" dirty="0" smtClean="0"/>
              <a:t>…</a:t>
            </a:r>
            <a:endParaRPr lang="en-US" altLang="zh-CN" sz="2400" dirty="0"/>
          </a:p>
          <a:p>
            <a:r>
              <a:rPr lang="zh-CN" altLang="en-US" sz="2400" dirty="0"/>
              <a:t>记录与分析仪器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——</a:t>
            </a:r>
            <a:r>
              <a:rPr lang="zh-CN" altLang="en-US" sz="2400" dirty="0"/>
              <a:t>波形记录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智能手机：录音功能、安装的软件（</a:t>
            </a:r>
            <a:r>
              <a:rPr lang="en-US" altLang="zh-CN" sz="2400" dirty="0" err="1"/>
              <a:t>Phyphox</a:t>
            </a:r>
            <a:r>
              <a:rPr lang="zh-CN" altLang="en-US" sz="2400" dirty="0"/>
              <a:t>声学功能或其他软件）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可输出数据的录音笔（器）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    计算机（有麦克音频输入，装有专业软件，如</a:t>
            </a:r>
            <a:r>
              <a:rPr lang="en-US" altLang="zh-CN" sz="2400" dirty="0"/>
              <a:t>Audition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——</a:t>
            </a:r>
            <a:r>
              <a:rPr lang="zh-CN" altLang="en-US" sz="2400" dirty="0"/>
              <a:t>频谱记录</a:t>
            </a:r>
          </a:p>
          <a:p>
            <a:pPr marL="0" indent="0">
              <a:buNone/>
            </a:pPr>
            <a:r>
              <a:rPr lang="zh-CN" altLang="en-US" sz="2400" dirty="0"/>
              <a:t>     智能手机：安装的软件（</a:t>
            </a:r>
            <a:r>
              <a:rPr lang="en-US" altLang="zh-CN" sz="2400" dirty="0" err="1"/>
              <a:t>Phyphox</a:t>
            </a:r>
            <a:r>
              <a:rPr lang="zh-CN" altLang="en-US" sz="2400" dirty="0"/>
              <a:t>声学功能或其他软件）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 </a:t>
            </a:r>
            <a:r>
              <a:rPr lang="zh-CN" altLang="en-US" sz="2400" dirty="0"/>
              <a:t>计算机：带有音频分析软件</a:t>
            </a:r>
            <a:r>
              <a:rPr lang="en-US" altLang="zh-CN" sz="2400" dirty="0"/>
              <a:t>(</a:t>
            </a:r>
            <a:r>
              <a:rPr lang="zh-CN" altLang="en-US" sz="2400" dirty="0"/>
              <a:t>如</a:t>
            </a:r>
            <a:r>
              <a:rPr lang="en-US" altLang="zh-CN" sz="2400" dirty="0"/>
              <a:t>Audition)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19" y="0"/>
            <a:ext cx="3164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实验内容（以</a:t>
            </a:r>
            <a:r>
              <a:rPr lang="en-US" altLang="zh-CN" dirty="0" err="1"/>
              <a:t>Phyphox</a:t>
            </a:r>
            <a:r>
              <a:rPr lang="zh-CN" altLang="en-US" dirty="0"/>
              <a:t>为例）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9"/>
                <a:ext cx="10844284" cy="4791998"/>
              </a:xfrm>
            </p:spPr>
            <p:txBody>
              <a:bodyPr>
                <a:noAutofit/>
              </a:bodyPr>
              <a:lstStyle/>
              <a:p>
                <a:r>
                  <a:rPr lang="en-US" altLang="zh-CN" dirty="0" err="1"/>
                  <a:t>Phyphox</a:t>
                </a:r>
                <a:r>
                  <a:rPr lang="zh-CN" altLang="en-US" dirty="0"/>
                  <a:t>声学功能块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    打开声音频谱</a:t>
                </a:r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/>
                  <a:t>设置：最大采样数</a:t>
                </a:r>
                <a:r>
                  <a:rPr lang="en-US" altLang="zh-CN" dirty="0"/>
                  <a:t>32768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/>
                  <a:t>记录：使用</a:t>
                </a:r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/>
                  <a:t>暂停：使用</a:t>
                </a:r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/>
                  <a:t>点击加速度频谱，用     选取数据，手动找到并记录前四个频谱峰的位置，给出</a:t>
                </a:r>
                <a:r>
                  <a:rPr lang="zh-CN" altLang="en-US" dirty="0" smtClean="0"/>
                  <a:t>表格；或点击历史纪录</a:t>
                </a:r>
                <a:endParaRPr lang="en-US" altLang="zh-CN" dirty="0"/>
              </a:p>
              <a:p>
                <a:r>
                  <a:rPr lang="en-US" altLang="zh-CN" dirty="0"/>
                  <a:t> </a:t>
                </a:r>
                <a:r>
                  <a:rPr lang="zh-CN" altLang="en-US" dirty="0"/>
                  <a:t>原始数据导出与处理：选择适当范围和</a:t>
                </a:r>
                <a:r>
                  <a:rPr lang="zh-CN" altLang="en-US" dirty="0" smtClean="0"/>
                  <a:t>区域，建议图下方点</a:t>
                </a:r>
                <a:r>
                  <a:rPr lang="en-US" altLang="zh-CN" b="1" dirty="0" smtClean="0">
                    <a:solidFill>
                      <a:srgbClr val="00B0F0"/>
                    </a:solidFill>
                  </a:rPr>
                  <a:t>…</a:t>
                </a:r>
                <a:r>
                  <a:rPr lang="zh-CN" altLang="en-US" dirty="0" smtClean="0"/>
                  <a:t>选择线性坐标，</a:t>
                </a:r>
                <a:r>
                  <a:rPr lang="zh-CN" altLang="en-US" dirty="0"/>
                  <a:t>剪切屏幕记下</a:t>
                </a:r>
                <a:r>
                  <a:rPr lang="zh-CN" altLang="en-US" dirty="0" smtClean="0"/>
                  <a:t>波形和频谱；或用</a:t>
                </a:r>
                <a:r>
                  <a:rPr lang="en-US" altLang="zh-CN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zh-CN" altLang="en-US" dirty="0"/>
                  <a:t> ：导出数据，选择如</a:t>
                </a:r>
                <a:r>
                  <a:rPr lang="en-US" altLang="zh-CN" dirty="0"/>
                  <a:t>Excel</a:t>
                </a:r>
                <a:r>
                  <a:rPr lang="zh-CN" altLang="en-US" dirty="0"/>
                  <a:t>，共享，用</a:t>
                </a:r>
                <a:r>
                  <a:rPr lang="en-US" altLang="zh-CN" dirty="0"/>
                  <a:t>origin</a:t>
                </a:r>
                <a:r>
                  <a:rPr lang="zh-CN" altLang="en-US" dirty="0"/>
                  <a:t>等画图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9"/>
                <a:ext cx="10844284" cy="4791998"/>
              </a:xfrm>
              <a:blipFill>
                <a:blip r:embed="rId2"/>
                <a:stretch>
                  <a:fillRect l="-1012" t="-2290" r="-281" b="-13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等腰三角形 3"/>
          <p:cNvSpPr/>
          <p:nvPr/>
        </p:nvSpPr>
        <p:spPr>
          <a:xfrm rot="5400000" flipH="1">
            <a:off x="3166281" y="3078137"/>
            <a:ext cx="272956" cy="3548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号 4"/>
          <p:cNvSpPr/>
          <p:nvPr/>
        </p:nvSpPr>
        <p:spPr>
          <a:xfrm rot="5400000">
            <a:off x="2988861" y="3539957"/>
            <a:ext cx="504966" cy="4776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3905743" y="4086688"/>
            <a:ext cx="382137" cy="36598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640" y="174056"/>
            <a:ext cx="10515600" cy="1325563"/>
          </a:xfrm>
        </p:spPr>
        <p:txBody>
          <a:bodyPr/>
          <a:lstStyle/>
          <a:p>
            <a:r>
              <a:rPr lang="zh-CN" altLang="en-US" dirty="0"/>
              <a:t>实验原理与方法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23081" y="1310185"/>
                <a:ext cx="11339428" cy="5755633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600" dirty="0"/>
                  <a:t>Fourier</a:t>
                </a:r>
                <a:r>
                  <a:rPr lang="zh-CN" altLang="en-US" sz="2600" dirty="0"/>
                  <a:t>原理</a:t>
                </a:r>
                <a:r>
                  <a:rPr lang="en-US" altLang="zh-CN" sz="2600" dirty="0"/>
                  <a:t>——</a:t>
                </a:r>
                <a:r>
                  <a:rPr lang="zh-CN" altLang="en-US" sz="2600" dirty="0"/>
                  <a:t>任何一个声音信号都是频率成分不同的</a:t>
                </a:r>
                <a:r>
                  <a:rPr lang="zh-CN" altLang="en-US" sz="2600" dirty="0">
                    <a:solidFill>
                      <a:srgbClr val="FF0000"/>
                    </a:solidFill>
                  </a:rPr>
                  <a:t>简谐波</a:t>
                </a:r>
                <a:r>
                  <a:rPr lang="zh-CN" altLang="en-US" sz="2600" dirty="0"/>
                  <a:t>叠加成的</a:t>
                </a:r>
                <a:endParaRPr lang="en-US" altLang="zh-CN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600" i="1" smtClean="0"/>
                        <m:t>Y</m:t>
                      </m:r>
                      <m:r>
                        <m:rPr>
                          <m:nor/>
                        </m:rPr>
                        <a:rPr lang="en-US" altLang="zh-CN" sz="2600" smtClean="0"/>
                        <m:t>(</m:t>
                      </m:r>
                      <m:r>
                        <a:rPr lang="en-US" altLang="zh-CN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altLang="zh-CN" sz="2600" i="1"/>
                        <m:t>,</m:t>
                      </m:r>
                      <m:r>
                        <m:rPr>
                          <m:nor/>
                        </m:rPr>
                        <a:rPr lang="en-US" altLang="zh-CN" sz="2600" i="1"/>
                        <m:t>t</m:t>
                      </m:r>
                      <m:r>
                        <m:rPr>
                          <m:nor/>
                        </m:rPr>
                        <a:rPr lang="en-US" altLang="zh-CN" sz="2600"/>
                        <m:t>)=</m:t>
                      </m:r>
                      <m:sSub>
                        <m:sSubPr>
                          <m:ctrlPr>
                            <a:rPr lang="zh-CN" altLang="zh-CN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6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zh-CN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CN" altLang="zh-CN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600"/>
                            <m:t>cos</m:t>
                          </m:r>
                          <m:r>
                            <m:rPr>
                              <m:nor/>
                            </m:rPr>
                            <a:rPr lang="en-US" altLang="zh-CN" sz="2600"/>
                            <m:t>(</m:t>
                          </m:r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zh-CN" altLang="zh-CN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CN" sz="2600" i="1"/>
                                <m:t>ω</m:t>
                              </m:r>
                            </m:e>
                            <m:sub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600" i="1"/>
                            <m:t>t</m:t>
                          </m:r>
                          <m:r>
                            <m:rPr>
                              <m:nor/>
                            </m:rPr>
                            <a:rPr lang="en-US" altLang="zh-CN" sz="2600"/>
                            <m:t>+</m:t>
                          </m:r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zh-CN" altLang="zh-CN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600" i="1"/>
                            <m:t>x</m:t>
                          </m:r>
                          <m:r>
                            <m:rPr>
                              <m:nor/>
                            </m:rPr>
                            <a:rPr lang="en-US" altLang="zh-CN" sz="2600"/>
                            <m:t>+</m:t>
                          </m:r>
                          <m:sSub>
                            <m:sSubPr>
                              <m:ctrlPr>
                                <a:rPr lang="zh-CN" altLang="zh-CN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</m:t>
                              </m:r>
                            </m:e>
                            <m:sub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600"/>
                            <m:t>)    (</m:t>
                          </m:r>
                          <m:r>
                            <m:rPr>
                              <m:nor/>
                            </m:rPr>
                            <a:rPr lang="en-US" altLang="zh-CN" sz="2600" i="1"/>
                            <m:t>n</m:t>
                          </m:r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=1,2,3…</m:t>
                          </m:r>
                          <m:r>
                            <m:rPr>
                              <m:nor/>
                            </m:rPr>
                            <a:rPr lang="en-US" altLang="zh-CN" sz="2600"/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6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zh-CN" sz="26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60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zh-CN" sz="2600" dirty="0"/>
                  <a:t>对应最低频率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600" i="1"/>
                          <m:t>ω</m:t>
                        </m:r>
                      </m:e>
                      <m:sub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600" dirty="0"/>
                  <a:t>的</a:t>
                </a:r>
                <a:r>
                  <a:rPr lang="zh-CN" altLang="zh-CN" sz="2600" dirty="0">
                    <a:solidFill>
                      <a:srgbClr val="FF0000"/>
                    </a:solidFill>
                  </a:rPr>
                  <a:t>基频</a:t>
                </a:r>
                <a:r>
                  <a:rPr lang="zh-CN" altLang="zh-CN" sz="2600" dirty="0"/>
                  <a:t>（</a:t>
                </a:r>
                <a:r>
                  <a:rPr lang="en-US" altLang="zh-CN" sz="2600" dirty="0"/>
                  <a:t>fundamental frequency</a:t>
                </a:r>
                <a:r>
                  <a:rPr lang="zh-CN" altLang="zh-CN" sz="2600" dirty="0"/>
                  <a:t>）</a:t>
                </a:r>
                <a:r>
                  <a:rPr lang="zh-CN" altLang="en-US" sz="2600" dirty="0"/>
                  <a:t>成分，</a:t>
                </a:r>
                <a:r>
                  <a:rPr lang="zh-CN" altLang="zh-CN" sz="2600" dirty="0"/>
                  <a:t>是别的成分的基础，别的成分是以它为倍数的</a:t>
                </a:r>
                <a:endParaRPr lang="en-US" altLang="zh-CN" sz="26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zh-CN" sz="26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6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CN" altLang="en-US" sz="2600" i="1">
                        <a:latin typeface="Cambria Math" panose="02040503050406030204" pitchFamily="18" charset="0"/>
                      </a:rPr>
                      <m:t>对应</m:t>
                    </m:r>
                    <m:r>
                      <a:rPr lang="zh-CN" altLang="en-US" sz="2600" i="1" smtClean="0">
                        <a:latin typeface="Cambria Math" panose="02040503050406030204" pitchFamily="18" charset="0"/>
                      </a:rPr>
                      <m:t>倍频</m:t>
                    </m:r>
                    <m:r>
                      <a:rPr lang="zh-CN" altLang="en-US" sz="2600" i="1">
                        <a:latin typeface="Cambria Math" panose="02040503050406030204" pitchFamily="18" charset="0"/>
                      </a:rPr>
                      <m:t>成分</m:t>
                    </m:r>
                  </m:oMath>
                </a14:m>
                <a:r>
                  <a:rPr lang="zh-CN" altLang="en-US" sz="2600" i="1" dirty="0"/>
                  <a:t>，</a:t>
                </a:r>
                <a14:m>
                  <m:oMath xmlns:m="http://schemas.openxmlformats.org/officeDocument/2006/math">
                    <m:r>
                      <a:rPr lang="zh-CN" altLang="en-US" sz="2600" i="1">
                        <a:latin typeface="Cambria Math" panose="02040503050406030204" pitchFamily="18" charset="0"/>
                      </a:rPr>
                      <m:t>称为</m:t>
                    </m:r>
                  </m:oMath>
                </a14:m>
                <a:r>
                  <a:rPr lang="zh-CN" altLang="en-US" sz="2600" dirty="0">
                    <a:solidFill>
                      <a:srgbClr val="FF0000"/>
                    </a:solidFill>
                  </a:rPr>
                  <a:t>谐波</a:t>
                </a:r>
                <a:r>
                  <a:rPr lang="zh-CN" altLang="en-US" sz="2600" dirty="0"/>
                  <a:t>（</a:t>
                </a:r>
                <a:r>
                  <a:rPr lang="en-US" altLang="zh-CN" sz="2600" dirty="0"/>
                  <a:t>harmonics</a:t>
                </a:r>
                <a:r>
                  <a:rPr lang="zh-CN" altLang="en-US" sz="2600" dirty="0"/>
                  <a:t>）或</a:t>
                </a:r>
                <a:r>
                  <a:rPr lang="zh-CN" altLang="en-US" sz="2600" dirty="0">
                    <a:solidFill>
                      <a:srgbClr val="FF0000"/>
                    </a:solidFill>
                  </a:rPr>
                  <a:t>泛音</a:t>
                </a:r>
                <a:r>
                  <a:rPr lang="zh-CN" altLang="en-US" sz="2600" dirty="0"/>
                  <a:t>（</a:t>
                </a:r>
                <a:r>
                  <a:rPr lang="en-US" altLang="zh-CN" sz="2600" dirty="0"/>
                  <a:t>overtones</a:t>
                </a:r>
                <a:r>
                  <a:rPr lang="zh-CN" altLang="en-US" sz="2600" dirty="0"/>
                  <a:t>）：</a:t>
                </a:r>
                <a14:m>
                  <m:oMath xmlns:m="http://schemas.openxmlformats.org/officeDocument/2006/math"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CN" altLang="en-US" sz="2600" dirty="0"/>
                  <a:t>对应</a:t>
                </a:r>
                <a:r>
                  <a:rPr lang="zh-CN" altLang="zh-CN" sz="2600" dirty="0"/>
                  <a:t>二倍频（</a:t>
                </a:r>
                <a:r>
                  <a:rPr lang="en-US" altLang="zh-CN" sz="2600" dirty="0"/>
                  <a:t>doubled frequency</a:t>
                </a:r>
                <a:r>
                  <a:rPr lang="zh-CN" altLang="zh-CN" sz="2600" dirty="0"/>
                  <a:t>）</a:t>
                </a:r>
                <a:r>
                  <a:rPr lang="zh-CN" altLang="en-US" sz="2600" dirty="0"/>
                  <a:t>或</a:t>
                </a:r>
                <a:r>
                  <a:rPr lang="zh-CN" altLang="zh-CN" sz="2600" dirty="0"/>
                  <a:t>二次谐波（</a:t>
                </a:r>
                <a:r>
                  <a:rPr lang="en-US" altLang="zh-CN" sz="2600" dirty="0"/>
                  <a:t>second harmonic</a:t>
                </a:r>
                <a:r>
                  <a:rPr lang="zh-CN" altLang="zh-CN" sz="2600" dirty="0"/>
                  <a:t>）频（或第一泛音频）；而</a:t>
                </a:r>
                <a14:m>
                  <m:oMath xmlns:m="http://schemas.openxmlformats.org/officeDocument/2006/math"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zh-CN" altLang="zh-CN" sz="2600" dirty="0"/>
                  <a:t>的成分叫做三倍频（</a:t>
                </a:r>
                <a:r>
                  <a:rPr lang="en-US" altLang="zh-CN" sz="2600" dirty="0"/>
                  <a:t>triple frequency</a:t>
                </a:r>
                <a:r>
                  <a:rPr lang="zh-CN" altLang="en-US" sz="2600" dirty="0"/>
                  <a:t>或</a:t>
                </a:r>
                <a:r>
                  <a:rPr lang="zh-CN" altLang="zh-CN" sz="2600" dirty="0"/>
                  <a:t>三次谐波（</a:t>
                </a:r>
                <a:r>
                  <a:rPr lang="en-US" altLang="zh-CN" sz="2600" dirty="0"/>
                  <a:t>third harmonic</a:t>
                </a:r>
                <a:r>
                  <a:rPr lang="zh-CN" altLang="zh-CN" sz="2600" dirty="0"/>
                  <a:t>）频（或第二泛音频）</a:t>
                </a:r>
                <a:r>
                  <a:rPr lang="en-US" altLang="zh-CN" sz="2600" dirty="0"/>
                  <a:t>…</a:t>
                </a:r>
                <a:r>
                  <a:rPr lang="zh-CN" altLang="en-US" sz="2600" dirty="0"/>
                  <a:t>由于机制不同，可能有时泛音成分不全</a:t>
                </a:r>
                <a:endParaRPr lang="en-US" altLang="zh-CN" sz="2600" dirty="0"/>
              </a:p>
              <a:p>
                <a:pPr marL="457200" lvl="1" indent="0">
                  <a:buNone/>
                </a:pPr>
                <a:r>
                  <a:rPr lang="zh-CN" altLang="en-US" sz="2600" dirty="0"/>
                  <a:t>信号随时间的变化表现为</a:t>
                </a:r>
                <a:r>
                  <a:rPr lang="zh-CN" altLang="en-US" sz="2600" dirty="0">
                    <a:solidFill>
                      <a:srgbClr val="FF0000"/>
                    </a:solidFill>
                  </a:rPr>
                  <a:t>波形</a:t>
                </a:r>
                <a:r>
                  <a:rPr lang="zh-CN" altLang="en-US" sz="2600" dirty="0"/>
                  <a:t>（</a:t>
                </a:r>
                <a:r>
                  <a:rPr lang="en-US" altLang="zh-CN" sz="2600" dirty="0"/>
                  <a:t>waveform</a:t>
                </a:r>
                <a:r>
                  <a:rPr lang="zh-CN" altLang="en-US" sz="2600" dirty="0"/>
                  <a:t>）；各频率成分强度频率分布</a:t>
                </a:r>
                <a:r>
                  <a:rPr lang="en-US" altLang="zh-CN" sz="2600" dirty="0"/>
                  <a:t>——</a:t>
                </a:r>
                <a:r>
                  <a:rPr lang="zh-CN" altLang="en-US" sz="2600" dirty="0">
                    <a:solidFill>
                      <a:srgbClr val="FF0000"/>
                    </a:solidFill>
                  </a:rPr>
                  <a:t>频谱</a:t>
                </a:r>
                <a:r>
                  <a:rPr lang="zh-CN" altLang="en-US" sz="2600" dirty="0"/>
                  <a:t>（</a:t>
                </a:r>
                <a:r>
                  <a:rPr lang="en-US" altLang="zh-CN" sz="2600" dirty="0"/>
                  <a:t>spectrum</a:t>
                </a:r>
                <a:r>
                  <a:rPr lang="zh-CN" altLang="en-US" sz="2600" dirty="0"/>
                  <a:t>），其最强的成分称为主音频（</a:t>
                </a:r>
                <a:r>
                  <a:rPr lang="en-US" altLang="zh-CN" sz="2600" dirty="0"/>
                  <a:t>main frequency</a:t>
                </a:r>
                <a:r>
                  <a:rPr lang="zh-CN" altLang="en-US" sz="2600" dirty="0"/>
                  <a:t>）成分。波形和频谱反映一乐音信号有别于另一乐音的品质不同，即</a:t>
                </a:r>
                <a:r>
                  <a:rPr lang="zh-CN" altLang="en-US" sz="2600" dirty="0">
                    <a:solidFill>
                      <a:srgbClr val="FF0000"/>
                    </a:solidFill>
                  </a:rPr>
                  <a:t>音色</a:t>
                </a:r>
                <a:r>
                  <a:rPr lang="zh-CN" altLang="en-US" sz="2600" dirty="0"/>
                  <a:t>（</a:t>
                </a:r>
                <a:r>
                  <a:rPr lang="en-US" altLang="zh-CN" sz="2600" dirty="0"/>
                  <a:t>timbre</a:t>
                </a:r>
                <a:r>
                  <a:rPr lang="zh-CN" altLang="en-US" sz="2600" dirty="0"/>
                  <a:t>）差异。</a:t>
                </a:r>
                <a:endParaRPr lang="en-US" altLang="zh-CN" sz="2600" dirty="0"/>
              </a:p>
              <a:p>
                <a:r>
                  <a:rPr lang="en-US" altLang="zh-CN" sz="2600" dirty="0"/>
                  <a:t> </a:t>
                </a:r>
                <a:r>
                  <a:rPr lang="zh-CN" altLang="en-US" sz="2600" dirty="0"/>
                  <a:t>我们的实验方法</a:t>
                </a:r>
                <a:r>
                  <a:rPr lang="en-US" altLang="zh-CN" sz="2600" dirty="0"/>
                  <a:t>——</a:t>
                </a:r>
                <a:r>
                  <a:rPr lang="zh-CN" altLang="en-US" sz="2600" dirty="0"/>
                  <a:t>记录与分析一个乐音的</a:t>
                </a:r>
                <a:r>
                  <a:rPr lang="zh-CN" altLang="en-US" sz="2600" dirty="0">
                    <a:solidFill>
                      <a:srgbClr val="FF0000"/>
                    </a:solidFill>
                  </a:rPr>
                  <a:t>波形和频谱</a:t>
                </a:r>
                <a:r>
                  <a:rPr lang="en-US" altLang="zh-CN" sz="26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081" y="1310185"/>
                <a:ext cx="11339428" cy="5755633"/>
              </a:xfrm>
              <a:blipFill>
                <a:blip r:embed="rId2"/>
                <a:stretch>
                  <a:fillRect l="-537" t="-1695" r="-1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8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乐音有别于非乐音的一般特色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波形</a:t>
            </a:r>
            <a:r>
              <a:rPr lang="zh-CN" altLang="en-US" sz="2800" dirty="0"/>
              <a:t>的（准）</a:t>
            </a:r>
            <a:r>
              <a:rPr lang="zh-CN" altLang="en-US" sz="2800" dirty="0">
                <a:solidFill>
                  <a:srgbClr val="FF0000"/>
                </a:solidFill>
              </a:rPr>
              <a:t>周期性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dirty="0"/>
              <a:t>          存在变化慢变周期或频率（对应基频好还是主频？）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          </a:t>
            </a:r>
            <a:r>
              <a:rPr lang="zh-CN" altLang="en-US" sz="2800" dirty="0"/>
              <a:t>建议先几个周期小范围看！</a:t>
            </a:r>
            <a:endParaRPr lang="en-US" altLang="zh-CN" sz="2800" dirty="0"/>
          </a:p>
          <a:p>
            <a:r>
              <a:rPr lang="zh-CN" altLang="en-US" sz="2800" dirty="0">
                <a:solidFill>
                  <a:srgbClr val="FF0000"/>
                </a:solidFill>
              </a:rPr>
              <a:t>频谱</a:t>
            </a:r>
            <a:r>
              <a:rPr lang="zh-CN" altLang="en-US" sz="2800" dirty="0"/>
              <a:t>成分奇特关系</a:t>
            </a:r>
            <a:r>
              <a:rPr lang="en-US" altLang="zh-CN" sz="2800" dirty="0"/>
              <a:t>——</a:t>
            </a:r>
            <a:r>
              <a:rPr lang="zh-CN" altLang="en-US" sz="2800" dirty="0"/>
              <a:t>等间隔</a:t>
            </a:r>
            <a:r>
              <a:rPr lang="zh-CN" altLang="en-US" sz="2800" dirty="0">
                <a:solidFill>
                  <a:srgbClr val="FF0000"/>
                </a:solidFill>
              </a:rPr>
              <a:t>分立性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dirty="0"/>
              <a:t>          频率成分存在整数比关系（要分辨出基频、主频、泛音频）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          </a:t>
            </a:r>
            <a:r>
              <a:rPr lang="zh-CN" altLang="en-US" sz="2800" dirty="0"/>
              <a:t>建议频谱线性轴观察，先分辨前几个频率成分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3673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数据处理要求和附加建议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084832"/>
            <a:ext cx="109261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总结出一个乐音特点</a:t>
            </a:r>
            <a:endParaRPr lang="en-US" altLang="zh-CN" sz="2400" dirty="0"/>
          </a:p>
          <a:p>
            <a:r>
              <a:rPr lang="zh-CN" altLang="en-US" sz="2400" dirty="0"/>
              <a:t>   波形特点（周期性）：图形展示，比较噪音</a:t>
            </a:r>
            <a:endParaRPr lang="en-US" altLang="zh-CN" sz="2400" dirty="0"/>
          </a:p>
          <a:p>
            <a:r>
              <a:rPr lang="en-US" altLang="zh-CN" sz="2400" dirty="0"/>
              <a:t>   </a:t>
            </a:r>
            <a:r>
              <a:rPr lang="zh-CN" altLang="en-US" sz="2400" dirty="0"/>
              <a:t>频谱特点（分立性）：频谱展示，确立基频、主频以及泛音关系（整数比）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附加建议关注：</a:t>
            </a:r>
            <a:endParaRPr lang="en-US" altLang="zh-CN" sz="24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2400" dirty="0"/>
              <a:t>比较两</a:t>
            </a:r>
            <a:r>
              <a:rPr lang="zh-CN" altLang="en-US" sz="2400" dirty="0" smtClean="0"/>
              <a:t>个乐器或人</a:t>
            </a:r>
            <a:r>
              <a:rPr lang="zh-CN" altLang="en-US" sz="2400" dirty="0"/>
              <a:t>嗓子的</a:t>
            </a:r>
            <a:r>
              <a:rPr lang="zh-CN" altLang="en-US" sz="2400" dirty="0">
                <a:solidFill>
                  <a:srgbClr val="FF0000"/>
                </a:solidFill>
              </a:rPr>
              <a:t>音色差异</a:t>
            </a:r>
            <a:r>
              <a:rPr lang="zh-CN" altLang="en-US" sz="2400" dirty="0"/>
              <a:t>（如分析不变调都发同一音高的“</a:t>
            </a:r>
            <a:r>
              <a:rPr lang="en-US" altLang="zh-CN" sz="2400" dirty="0"/>
              <a:t>a</a:t>
            </a:r>
            <a:r>
              <a:rPr lang="zh-CN" altLang="en-US" sz="2400" dirty="0"/>
              <a:t>”声）    </a:t>
            </a:r>
            <a:endParaRPr lang="en-US" altLang="zh-CN" sz="24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2400" dirty="0" smtClean="0"/>
              <a:t>研究</a:t>
            </a:r>
            <a:r>
              <a:rPr lang="zh-CN" altLang="en-US" sz="2400" dirty="0"/>
              <a:t>笛</a:t>
            </a:r>
            <a:r>
              <a:rPr lang="zh-CN" altLang="en-US" sz="2400" dirty="0" smtClean="0"/>
              <a:t>子发声和</a:t>
            </a:r>
            <a:r>
              <a:rPr lang="zh-CN" altLang="en-US" sz="2400" dirty="0"/>
              <a:t>一端封闭的管子或瓶子吹响后的频谱成分</a:t>
            </a:r>
            <a:r>
              <a:rPr lang="zh-CN" altLang="en-US" sz="2400" dirty="0">
                <a:solidFill>
                  <a:srgbClr val="FF0000"/>
                </a:solidFill>
              </a:rPr>
              <a:t>分布差异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400" dirty="0"/>
              <a:t>研究</a:t>
            </a:r>
            <a:r>
              <a:rPr lang="zh-CN" altLang="en-US" sz="2400" dirty="0">
                <a:solidFill>
                  <a:srgbClr val="FF0000"/>
                </a:solidFill>
              </a:rPr>
              <a:t>轻吹</a:t>
            </a:r>
            <a:r>
              <a:rPr lang="zh-CN" altLang="en-US" sz="2400" dirty="0"/>
              <a:t>和</a:t>
            </a:r>
            <a:r>
              <a:rPr lang="zh-CN" altLang="en-US" sz="2400" dirty="0">
                <a:solidFill>
                  <a:srgbClr val="FF0000"/>
                </a:solidFill>
              </a:rPr>
              <a:t>超吹</a:t>
            </a:r>
            <a:r>
              <a:rPr lang="zh-CN" altLang="en-US" sz="2400" dirty="0"/>
              <a:t>带来的音色的</a:t>
            </a:r>
            <a:r>
              <a:rPr lang="zh-CN" altLang="en-US" sz="2400" dirty="0">
                <a:solidFill>
                  <a:srgbClr val="FF0000"/>
                </a:solidFill>
              </a:rPr>
              <a:t>变化</a:t>
            </a:r>
            <a:r>
              <a:rPr lang="zh-CN" altLang="en-US" sz="2400" dirty="0" smtClean="0">
                <a:solidFill>
                  <a:srgbClr val="FF0000"/>
                </a:solidFill>
              </a:rPr>
              <a:t>趋势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400" dirty="0">
                <a:solidFill>
                  <a:srgbClr val="FF0000"/>
                </a:solidFill>
              </a:rPr>
              <a:t>研究音阶</a:t>
            </a:r>
          </a:p>
        </p:txBody>
      </p:sp>
    </p:spTree>
    <p:extLst>
      <p:ext uri="{BB962C8B-B14F-4D97-AF65-F5344CB8AC3E}">
        <p14:creationId xmlns:p14="http://schemas.microsoft.com/office/powerpoint/2010/main" val="17522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082" y="365125"/>
            <a:ext cx="1749136" cy="1325563"/>
          </a:xfrm>
        </p:spPr>
        <p:txBody>
          <a:bodyPr/>
          <a:lstStyle/>
          <a:p>
            <a:r>
              <a:rPr lang="zh-CN" altLang="en-US" dirty="0" smtClean="0"/>
              <a:t>报告要求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93274" y="0"/>
            <a:ext cx="107511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500" dirty="0"/>
              <a:t>1</a:t>
            </a:r>
            <a:r>
              <a:rPr lang="en-US" altLang="zh-CN" sz="2500" dirty="0" smtClean="0"/>
              <a:t>. </a:t>
            </a:r>
            <a:r>
              <a:rPr lang="zh-CN" altLang="en-US" sz="2500" dirty="0" smtClean="0"/>
              <a:t>简述原理和过程</a:t>
            </a:r>
            <a:endParaRPr lang="en-US" altLang="zh-CN" sz="2500" dirty="0" smtClean="0"/>
          </a:p>
          <a:p>
            <a:pPr marL="0" indent="0">
              <a:buNone/>
            </a:pPr>
            <a:r>
              <a:rPr lang="en-US" altLang="zh-CN" sz="2500" dirty="0" smtClean="0"/>
              <a:t>2. </a:t>
            </a:r>
            <a:r>
              <a:rPr lang="zh-CN" altLang="en-US" sz="2500" dirty="0" smtClean="0"/>
              <a:t>比较三个以上乐音的异同（可同一音高，不同音色）</a:t>
            </a:r>
            <a:endParaRPr lang="en-US" altLang="zh-CN" sz="2500" dirty="0" smtClean="0"/>
          </a:p>
          <a:p>
            <a:pPr marL="0" indent="0">
              <a:buNone/>
            </a:pPr>
            <a:r>
              <a:rPr lang="zh-CN" altLang="en-US" sz="2500" dirty="0"/>
              <a:t>要求</a:t>
            </a:r>
            <a:r>
              <a:rPr lang="zh-CN" altLang="en-US" sz="2500" dirty="0" smtClean="0"/>
              <a:t>给</a:t>
            </a:r>
            <a:r>
              <a:rPr lang="zh-CN" altLang="en-US" sz="2500" smtClean="0"/>
              <a:t>出表格，列出</a:t>
            </a:r>
            <a:r>
              <a:rPr lang="zh-CN" altLang="en-US" sz="2500" dirty="0" smtClean="0"/>
              <a:t>（基频、主频），记录下波形及相应频谱，给出泛音频</a:t>
            </a:r>
            <a:r>
              <a:rPr lang="zh-CN" altLang="en-US" sz="2500" smtClean="0"/>
              <a:t>的关系，分析异同</a:t>
            </a:r>
            <a:endParaRPr lang="en-US" altLang="zh-CN" sz="2500" dirty="0" smtClean="0"/>
          </a:p>
          <a:p>
            <a:pPr marL="0" indent="0">
              <a:buNone/>
            </a:pPr>
            <a:r>
              <a:rPr lang="en-US" altLang="zh-CN" sz="2500" dirty="0" smtClean="0"/>
              <a:t>3. </a:t>
            </a:r>
            <a:r>
              <a:rPr lang="zh-CN" altLang="en-US" sz="2500" dirty="0" smtClean="0"/>
              <a:t>固定音色的乐音记录一个八度中各个音阶（</a:t>
            </a:r>
            <a:r>
              <a:rPr lang="zh-CN" altLang="en-US" sz="2500" dirty="0" smtClean="0">
                <a:solidFill>
                  <a:srgbClr val="FF0000"/>
                </a:solidFill>
              </a:rPr>
              <a:t>可用杯加水构成音阶，用筷子敲</a:t>
            </a:r>
            <a:r>
              <a:rPr lang="zh-CN" altLang="en-US" sz="2500" dirty="0" smtClean="0"/>
              <a:t>），完善下列表格，计算其中</a:t>
            </a:r>
            <a:r>
              <a:rPr lang="en-US" altLang="zh-CN" sz="25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</a:t>
            </a:r>
            <a:r>
              <a:rPr lang="en-US" altLang="zh-CN" sz="2500" b="1" i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500" b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</a:t>
            </a:r>
            <a:r>
              <a:rPr lang="en-US" altLang="zh-CN" sz="25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500" b="1" i="1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500" b="1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</a:t>
            </a:r>
            <a:r>
              <a:rPr lang="zh-CN" altLang="en-US" sz="2500" b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</a:t>
            </a:r>
            <a:r>
              <a:rPr lang="zh-CN" altLang="en-US" sz="2500" dirty="0" smtClean="0"/>
              <a:t>表示此音基频与</a:t>
            </a:r>
            <a:r>
              <a:rPr lang="en-US" altLang="zh-CN" sz="2500" dirty="0" smtClean="0"/>
              <a:t>Do</a:t>
            </a:r>
            <a:r>
              <a:rPr lang="zh-CN" altLang="en-US" sz="2500" dirty="0" smtClean="0"/>
              <a:t>音基频之比。</a:t>
            </a:r>
            <a:endParaRPr lang="en-US" altLang="zh-CN" sz="2500" dirty="0" smtClean="0"/>
          </a:p>
          <a:p>
            <a:pPr marL="0" indent="0">
              <a:buNone/>
            </a:pPr>
            <a:r>
              <a:rPr lang="en-US" altLang="zh-CN" sz="2500" dirty="0" smtClean="0"/>
              <a:t>4. </a:t>
            </a:r>
            <a:r>
              <a:rPr lang="zh-CN" altLang="en-US" sz="2500" dirty="0" smtClean="0"/>
              <a:t>比较轻吹和超吹前后变化</a:t>
            </a:r>
            <a:endParaRPr lang="en-US" altLang="zh-CN" sz="2500" dirty="0" smtClean="0"/>
          </a:p>
          <a:p>
            <a:pPr marL="0" indent="0">
              <a:buNone/>
            </a:pPr>
            <a:r>
              <a:rPr lang="en-US" altLang="zh-CN" sz="2500" dirty="0" smtClean="0"/>
              <a:t>5. </a:t>
            </a:r>
            <a:r>
              <a:rPr lang="zh-CN" altLang="en-US" sz="2500" dirty="0" smtClean="0"/>
              <a:t>总结</a:t>
            </a:r>
            <a:r>
              <a:rPr lang="zh-CN" altLang="en-US" sz="2500" dirty="0"/>
              <a:t>出实验结论</a:t>
            </a:r>
            <a:endParaRPr lang="en-US" altLang="zh-CN" sz="25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593272" y="3740726"/>
          <a:ext cx="10266217" cy="3029820"/>
        </p:xfrm>
        <a:graphic>
          <a:graphicData uri="http://schemas.openxmlformats.org/drawingml/2006/table">
            <a:tbl>
              <a:tblPr/>
              <a:tblGrid>
                <a:gridCol w="984481">
                  <a:extLst>
                    <a:ext uri="{9D8B030D-6E8A-4147-A177-3AD203B41FA5}">
                      <a16:colId xmlns:a16="http://schemas.microsoft.com/office/drawing/2014/main" val="3564030774"/>
                    </a:ext>
                  </a:extLst>
                </a:gridCol>
                <a:gridCol w="1846592">
                  <a:extLst>
                    <a:ext uri="{9D8B030D-6E8A-4147-A177-3AD203B41FA5}">
                      <a16:colId xmlns:a16="http://schemas.microsoft.com/office/drawing/2014/main" val="3258921092"/>
                    </a:ext>
                  </a:extLst>
                </a:gridCol>
                <a:gridCol w="929393">
                  <a:extLst>
                    <a:ext uri="{9D8B030D-6E8A-4147-A177-3AD203B41FA5}">
                      <a16:colId xmlns:a16="http://schemas.microsoft.com/office/drawing/2014/main" val="3539206150"/>
                    </a:ext>
                  </a:extLst>
                </a:gridCol>
                <a:gridCol w="929393">
                  <a:extLst>
                    <a:ext uri="{9D8B030D-6E8A-4147-A177-3AD203B41FA5}">
                      <a16:colId xmlns:a16="http://schemas.microsoft.com/office/drawing/2014/main" val="2494339649"/>
                    </a:ext>
                  </a:extLst>
                </a:gridCol>
                <a:gridCol w="929393">
                  <a:extLst>
                    <a:ext uri="{9D8B030D-6E8A-4147-A177-3AD203B41FA5}">
                      <a16:colId xmlns:a16="http://schemas.microsoft.com/office/drawing/2014/main" val="1070395124"/>
                    </a:ext>
                  </a:extLst>
                </a:gridCol>
                <a:gridCol w="929393">
                  <a:extLst>
                    <a:ext uri="{9D8B030D-6E8A-4147-A177-3AD203B41FA5}">
                      <a16:colId xmlns:a16="http://schemas.microsoft.com/office/drawing/2014/main" val="1583357921"/>
                    </a:ext>
                  </a:extLst>
                </a:gridCol>
                <a:gridCol w="929393">
                  <a:extLst>
                    <a:ext uri="{9D8B030D-6E8A-4147-A177-3AD203B41FA5}">
                      <a16:colId xmlns:a16="http://schemas.microsoft.com/office/drawing/2014/main" val="328712740"/>
                    </a:ext>
                  </a:extLst>
                </a:gridCol>
                <a:gridCol w="929393">
                  <a:extLst>
                    <a:ext uri="{9D8B030D-6E8A-4147-A177-3AD203B41FA5}">
                      <a16:colId xmlns:a16="http://schemas.microsoft.com/office/drawing/2014/main" val="4137718997"/>
                    </a:ext>
                  </a:extLst>
                </a:gridCol>
                <a:gridCol w="929393">
                  <a:extLst>
                    <a:ext uri="{9D8B030D-6E8A-4147-A177-3AD203B41FA5}">
                      <a16:colId xmlns:a16="http://schemas.microsoft.com/office/drawing/2014/main" val="804736728"/>
                    </a:ext>
                  </a:extLst>
                </a:gridCol>
                <a:gridCol w="929393">
                  <a:extLst>
                    <a:ext uri="{9D8B030D-6E8A-4147-A177-3AD203B41FA5}">
                      <a16:colId xmlns:a16="http://schemas.microsoft.com/office/drawing/2014/main" val="2656382255"/>
                    </a:ext>
                  </a:extLst>
                </a:gridCol>
              </a:tblGrid>
              <a:tr h="34483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音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Do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Sol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La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Do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297915"/>
                  </a:ext>
                </a:extLst>
              </a:tr>
              <a:tr h="34483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基频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/Hz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900678"/>
                  </a:ext>
                </a:extLst>
              </a:tr>
              <a:tr h="45388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主频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Hz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357866"/>
                  </a:ext>
                </a:extLst>
              </a:tr>
              <a:tr h="34483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频率</a:t>
                      </a:r>
                      <a:r>
                        <a:rPr lang="zh-CN" sz="1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比</a:t>
                      </a:r>
                      <a:endParaRPr lang="en-US" altLang="zh-CN" sz="1800" b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（基频）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altLang="en-US" sz="1800" b="1" i="0" kern="100" baseline="-25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基</a:t>
                      </a:r>
                      <a:r>
                        <a:rPr lang="en-US" sz="1800" b="1" i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1" i="1" kern="1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800" b="1" kern="100" baseline="-250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zh-CN" altLang="en-US" sz="1800" b="1" kern="100" baseline="-25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基</a:t>
                      </a:r>
                      <a:endParaRPr lang="zh-CN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537318"/>
                  </a:ext>
                </a:extLst>
              </a:tr>
              <a:tr h="5069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十二平均律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476054"/>
                  </a:ext>
                </a:extLst>
              </a:tr>
              <a:tr h="3448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五度相生律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1.125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745323"/>
                  </a:ext>
                </a:extLst>
              </a:tr>
              <a:tr h="3448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三分损益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1.125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1.6875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680394"/>
                  </a:ext>
                </a:extLst>
              </a:tr>
              <a:tr h="3448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小整数比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1:1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9:8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5:4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4:3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3:2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5:3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15:8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2:1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53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0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-332509" y="-111923"/>
            <a:ext cx="12591683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 smtClean="0"/>
              <a:t>音乐小知识</a:t>
            </a:r>
            <a:r>
              <a:rPr lang="en-US" altLang="zh-CN" sz="4000" dirty="0" smtClean="0"/>
              <a:t>——</a:t>
            </a:r>
            <a:r>
              <a:rPr lang="zh-CN" altLang="en-US" sz="4000" dirty="0" smtClean="0"/>
              <a:t>生音律（思政</a:t>
            </a:r>
            <a:r>
              <a:rPr lang="en-US" altLang="zh-CN" sz="4000" dirty="0" smtClean="0"/>
              <a:t>——</a:t>
            </a:r>
            <a:r>
              <a:rPr lang="zh-CN" altLang="en-US" sz="4000" dirty="0"/>
              <a:t>民</a:t>
            </a:r>
            <a:r>
              <a:rPr lang="zh-CN" altLang="en-US" sz="4000" smtClean="0"/>
              <a:t>族</a:t>
            </a:r>
            <a:r>
              <a:rPr lang="zh-CN" altLang="en-US" sz="4000" dirty="0" smtClean="0"/>
              <a:t>自信与自豪）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25249" y="4153328"/>
            <a:ext cx="4218709" cy="367196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“</a:t>
            </a:r>
            <a:r>
              <a:rPr lang="zh-CN" altLang="zh-CN" dirty="0"/>
              <a:t>五度相生律</a:t>
            </a:r>
            <a:r>
              <a:rPr lang="en-US" altLang="zh-CN" dirty="0"/>
              <a:t>”</a:t>
            </a:r>
            <a:endParaRPr lang="zh-CN" altLang="zh-CN" dirty="0"/>
          </a:p>
          <a:p>
            <a:pPr marL="457200" lvl="1" indent="0">
              <a:buNone/>
            </a:pPr>
            <a:r>
              <a:rPr lang="en-US" altLang="zh-CN" sz="2000" dirty="0" smtClean="0"/>
              <a:t>2500</a:t>
            </a:r>
            <a:r>
              <a:rPr lang="zh-CN" altLang="zh-CN" sz="2000" dirty="0"/>
              <a:t>多年前毕达哥拉斯取一根弦的弦长</a:t>
            </a:r>
            <a:r>
              <a:rPr lang="zh-CN" altLang="zh-CN" sz="2000" dirty="0">
                <a:solidFill>
                  <a:srgbClr val="FF0000"/>
                </a:solidFill>
              </a:rPr>
              <a:t>三分之二</a:t>
            </a:r>
            <a:r>
              <a:rPr lang="zh-CN" altLang="zh-CN" sz="2000" dirty="0"/>
              <a:t>（约黄金分割比例）得到了和这根弦相差</a:t>
            </a:r>
            <a:r>
              <a:rPr lang="en-US" altLang="zh-CN" sz="2000" dirty="0"/>
              <a:t>5</a:t>
            </a:r>
            <a:r>
              <a:rPr lang="zh-CN" altLang="zh-CN" sz="2000" dirty="0"/>
              <a:t>度的另一个音，再取三分之二弦的三分之二，如此操作十二次可以遍及所有乐音，只是高低不同，不在一个八度内</a:t>
            </a:r>
            <a:r>
              <a:rPr lang="zh-CN" altLang="zh-CN" sz="2000" dirty="0" smtClean="0"/>
              <a:t>，</a:t>
            </a:r>
            <a:r>
              <a:rPr lang="zh-CN" altLang="en-US" sz="2000" dirty="0" smtClean="0"/>
              <a:t>要降一个八度里回来，</a:t>
            </a:r>
            <a:r>
              <a:rPr lang="zh-CN" altLang="zh-CN" sz="2000" dirty="0" smtClean="0"/>
              <a:t>见</a:t>
            </a:r>
            <a:r>
              <a:rPr lang="zh-CN" altLang="en-US" sz="2000" dirty="0"/>
              <a:t>右</a:t>
            </a:r>
            <a:r>
              <a:rPr lang="zh-CN" altLang="zh-CN" sz="2000" dirty="0" smtClean="0"/>
              <a:t>图。</a:t>
            </a:r>
            <a:endParaRPr lang="zh-CN" altLang="en-US" sz="2000" dirty="0"/>
          </a:p>
        </p:txBody>
      </p:sp>
      <p:pic>
        <p:nvPicPr>
          <p:cNvPr id="2050" name="图片 4" descr="circle of fifth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09" y="4217326"/>
            <a:ext cx="2737391" cy="26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6594691" y="4063711"/>
            <a:ext cx="5664484" cy="360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304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dirty="0"/>
              <a:t>“</a:t>
            </a:r>
            <a:r>
              <a:rPr lang="zh-CN" altLang="en-US" dirty="0"/>
              <a:t>十二平均律”</a:t>
            </a:r>
          </a:p>
          <a:p>
            <a:pPr marL="0" lvl="0" indent="304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我国明代的王子朱载堉，他最早看出了乐音间存在等比关系（一个八度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内有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12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个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半音，相邻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音高关系为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的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12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方根，即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zh-CN" altLang="zh-CN" sz="2000" dirty="0" smtClean="0"/>
          </a:p>
          <a:p>
            <a:pPr marL="0" indent="0">
              <a:buNone/>
            </a:pPr>
            <a:r>
              <a:rPr lang="zh-CN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它是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中国人对现代音乐做出杰出贡献的又一例证，现代键盘乐器如钢琴就以其为基础设置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。</a:t>
            </a:r>
            <a:endParaRPr lang="zh-CN" altLang="zh-CN" sz="2400" dirty="0">
              <a:latin typeface="Arial" panose="020B0604020202020204" pitchFamily="34" charset="0"/>
            </a:endParaRPr>
          </a:p>
          <a:p>
            <a:endParaRPr lang="zh-CN" alt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/>
          </p:nvPr>
        </p:nvGraphicFramePr>
        <p:xfrm>
          <a:off x="9426933" y="5262202"/>
          <a:ext cx="2447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977760" imgH="215640" progId="Equation.DSMT4">
                  <p:embed/>
                </p:oleObj>
              </mc:Choice>
              <mc:Fallback>
                <p:oleObj name="Equation" r:id="rId4" imgW="977760" imgH="21564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6933" y="5262202"/>
                        <a:ext cx="244792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1" y="935878"/>
            <a:ext cx="7772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“</a:t>
            </a:r>
            <a:r>
              <a:rPr lang="zh-CN" altLang="en-US" sz="2800" dirty="0" smtClean="0"/>
              <a:t>三分损益</a:t>
            </a:r>
            <a:r>
              <a:rPr lang="en-US" altLang="zh-CN" sz="2800" dirty="0" smtClean="0"/>
              <a:t>”</a:t>
            </a:r>
            <a:r>
              <a:rPr lang="zh-CN" altLang="en-US" sz="2800" dirty="0"/>
              <a:t>法</a:t>
            </a:r>
            <a:endParaRPr lang="zh-CN" altLang="zh-CN" sz="2800" dirty="0"/>
          </a:p>
          <a:p>
            <a:pPr algn="just"/>
            <a:r>
              <a:rPr lang="zh-CN" altLang="en-US" sz="2000" dirty="0" smtClean="0"/>
              <a:t>中国</a:t>
            </a:r>
            <a:r>
              <a:rPr lang="zh-CN" altLang="en-US" sz="2000" dirty="0"/>
              <a:t>春秋战国时期的</a:t>
            </a:r>
            <a:r>
              <a:rPr lang="en-US" altLang="zh-CN" sz="2000" dirty="0"/>
              <a:t>《</a:t>
            </a:r>
            <a:r>
              <a:rPr lang="zh-CN" altLang="en-US" sz="2000" dirty="0"/>
              <a:t>管子</a:t>
            </a:r>
            <a:r>
              <a:rPr lang="en-US" altLang="zh-CN" sz="2000" dirty="0"/>
              <a:t>》</a:t>
            </a:r>
            <a:r>
              <a:rPr lang="zh-CN" altLang="en-US" sz="2000" dirty="0"/>
              <a:t>和</a:t>
            </a:r>
            <a:r>
              <a:rPr lang="en-US" altLang="zh-CN" sz="2000" dirty="0"/>
              <a:t>《</a:t>
            </a:r>
            <a:r>
              <a:rPr lang="zh-CN" altLang="en-US" sz="2000" dirty="0"/>
              <a:t>吕氏春秋</a:t>
            </a:r>
            <a:r>
              <a:rPr lang="en-US" altLang="zh-CN" sz="2000" dirty="0"/>
              <a:t>》</a:t>
            </a:r>
            <a:r>
              <a:rPr lang="zh-CN" altLang="en-US" sz="2000" dirty="0"/>
              <a:t>曾记载过该方法，其包含在黄帝命乐官凌仑造琴的故事</a:t>
            </a:r>
            <a:r>
              <a:rPr lang="zh-CN" altLang="en-US" sz="2000" dirty="0" smtClean="0"/>
              <a:t>里（</a:t>
            </a:r>
            <a:r>
              <a:rPr lang="zh-CN" altLang="en-US" sz="2000" dirty="0" smtClean="0">
                <a:solidFill>
                  <a:srgbClr val="C00000"/>
                </a:solidFill>
              </a:rPr>
              <a:t>约五千多年前</a:t>
            </a:r>
            <a:r>
              <a:rPr lang="zh-CN" altLang="en-US" sz="2000" dirty="0" smtClean="0"/>
              <a:t>）。</a:t>
            </a:r>
            <a:r>
              <a:rPr lang="zh-CN" altLang="en-US" sz="2000" dirty="0"/>
              <a:t>凌仑以一根长约八寸的竹管发音为标准，记为“黄钟”音（</a:t>
            </a:r>
            <a:r>
              <a:rPr lang="zh-CN" altLang="en-US" sz="2000" dirty="0" smtClean="0"/>
              <a:t>相当于某调</a:t>
            </a:r>
            <a:r>
              <a:rPr lang="en-US" altLang="zh-CN" sz="2000" dirty="0" smtClean="0"/>
              <a:t>Do</a:t>
            </a:r>
            <a:r>
              <a:rPr lang="zh-CN" altLang="en-US" sz="2000" dirty="0"/>
              <a:t>），再截取长约为其</a:t>
            </a:r>
            <a:r>
              <a:rPr lang="zh-CN" altLang="en-US" sz="2000" dirty="0">
                <a:solidFill>
                  <a:srgbClr val="FF0000"/>
                </a:solidFill>
              </a:rPr>
              <a:t>三分之二</a:t>
            </a:r>
            <a:r>
              <a:rPr lang="zh-CN" altLang="en-US" sz="2000" dirty="0"/>
              <a:t>（长约五寸二）的另一竹管，吹出另一个高五度的音，记为“林钟”（相当于</a:t>
            </a:r>
            <a:r>
              <a:rPr lang="en-US" altLang="zh-CN" sz="2000" dirty="0"/>
              <a:t>So</a:t>
            </a:r>
            <a:r>
              <a:rPr lang="zh-CN" altLang="en-US" sz="2000" dirty="0"/>
              <a:t>），再将这五寸二的竹管</a:t>
            </a:r>
            <a:r>
              <a:rPr lang="zh-CN" altLang="en-US" sz="2000" dirty="0">
                <a:solidFill>
                  <a:srgbClr val="002060"/>
                </a:solidFill>
              </a:rPr>
              <a:t>接上其</a:t>
            </a:r>
            <a:r>
              <a:rPr lang="zh-CN" altLang="en-US" sz="2000" dirty="0" smtClean="0">
                <a:solidFill>
                  <a:srgbClr val="002060"/>
                </a:solidFill>
              </a:rPr>
              <a:t>三分之一</a:t>
            </a:r>
            <a:r>
              <a:rPr lang="zh-CN" altLang="en-US" sz="2000" dirty="0" smtClean="0">
                <a:solidFill>
                  <a:srgbClr val="FF0000"/>
                </a:solidFill>
              </a:rPr>
              <a:t>（</a:t>
            </a:r>
            <a:r>
              <a:rPr lang="zh-CN" altLang="en-US" sz="2000" dirty="0"/>
              <a:t>对应长度约七寸的竹管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r>
              <a:rPr lang="zh-CN" altLang="en-US" sz="2000" dirty="0" smtClean="0"/>
              <a:t>，即变成原长的</a:t>
            </a:r>
            <a:r>
              <a:rPr lang="zh-CN" altLang="en-US" sz="2000" dirty="0" smtClean="0">
                <a:solidFill>
                  <a:srgbClr val="FF0000"/>
                </a:solidFill>
              </a:rPr>
              <a:t>三分之</a:t>
            </a:r>
            <a:r>
              <a:rPr lang="zh-CN" altLang="en-US" sz="2000" dirty="0">
                <a:solidFill>
                  <a:srgbClr val="FF0000"/>
                </a:solidFill>
              </a:rPr>
              <a:t>四</a:t>
            </a:r>
            <a:r>
              <a:rPr lang="zh-CN" altLang="en-US" sz="2000" dirty="0" smtClean="0"/>
              <a:t>，</a:t>
            </a:r>
            <a:r>
              <a:rPr lang="zh-CN" altLang="en-US" sz="2000" dirty="0"/>
              <a:t>吹响可以得到</a:t>
            </a:r>
            <a:r>
              <a:rPr lang="zh-CN" altLang="en-US" sz="2000" dirty="0" smtClean="0"/>
              <a:t>比</a:t>
            </a:r>
            <a:r>
              <a:rPr lang="en-US" altLang="zh-CN" sz="2000" dirty="0"/>
              <a:t>“</a:t>
            </a:r>
            <a:r>
              <a:rPr lang="zh-CN" altLang="zh-CN" sz="2000" dirty="0"/>
              <a:t>林钟</a:t>
            </a:r>
            <a:r>
              <a:rPr lang="en-US" altLang="zh-CN" sz="2000" dirty="0"/>
              <a:t>”</a:t>
            </a:r>
            <a:r>
              <a:rPr lang="zh-CN" altLang="zh-CN" sz="2000" dirty="0"/>
              <a:t>低四度</a:t>
            </a:r>
            <a:r>
              <a:rPr lang="en-US" altLang="zh-CN" sz="2000" dirty="0"/>
              <a:t>“</a:t>
            </a:r>
            <a:r>
              <a:rPr lang="zh-CN" altLang="zh-CN" sz="2000" dirty="0"/>
              <a:t>太簇</a:t>
            </a:r>
            <a:r>
              <a:rPr lang="en-US" altLang="zh-CN" sz="2000" dirty="0"/>
              <a:t>”</a:t>
            </a:r>
            <a:r>
              <a:rPr lang="zh-CN" altLang="zh-CN" sz="2000" dirty="0"/>
              <a:t>音（相当于</a:t>
            </a:r>
            <a:r>
              <a:rPr lang="en-US" altLang="zh-CN" sz="2000" dirty="0"/>
              <a:t>Re</a:t>
            </a:r>
            <a:r>
              <a:rPr lang="zh-CN" altLang="zh-CN" sz="2000" dirty="0"/>
              <a:t>），如此循环操作，做三分之一比例的</a:t>
            </a:r>
            <a:r>
              <a:rPr lang="en-US" altLang="zh-CN" sz="2000" dirty="0"/>
              <a:t>“</a:t>
            </a:r>
            <a:r>
              <a:rPr lang="zh-CN" altLang="zh-CN" sz="2000" dirty="0"/>
              <a:t>损</a:t>
            </a:r>
            <a:r>
              <a:rPr lang="en-US" altLang="zh-CN" sz="2000" dirty="0"/>
              <a:t>”</a:t>
            </a:r>
            <a:r>
              <a:rPr lang="zh-CN" altLang="zh-CN" sz="2000" dirty="0"/>
              <a:t>和</a:t>
            </a:r>
            <a:r>
              <a:rPr lang="en-US" altLang="zh-CN" sz="2000" dirty="0"/>
              <a:t>“</a:t>
            </a:r>
            <a:r>
              <a:rPr lang="zh-CN" altLang="zh-CN" sz="2000" dirty="0"/>
              <a:t>益</a:t>
            </a:r>
            <a:r>
              <a:rPr lang="en-US" altLang="zh-CN" sz="2000" dirty="0"/>
              <a:t>”</a:t>
            </a:r>
            <a:r>
              <a:rPr lang="zh-CN" altLang="zh-CN" sz="2000" dirty="0"/>
              <a:t>，便可以得到一个八度附近所有乐音（</a:t>
            </a:r>
            <a:r>
              <a:rPr lang="en-US" altLang="zh-CN" sz="2000" dirty="0"/>
              <a:t>Do</a:t>
            </a:r>
            <a:r>
              <a:rPr lang="zh-CN" altLang="zh-CN" sz="2000" dirty="0"/>
              <a:t>，</a:t>
            </a:r>
            <a:r>
              <a:rPr lang="en-US" altLang="zh-CN" sz="2000" dirty="0"/>
              <a:t>Re</a:t>
            </a:r>
            <a:r>
              <a:rPr lang="zh-CN" altLang="zh-CN" sz="2000" dirty="0"/>
              <a:t>，</a:t>
            </a:r>
            <a:r>
              <a:rPr lang="en-US" altLang="zh-CN" sz="2000" dirty="0" err="1"/>
              <a:t>Mi</a:t>
            </a:r>
            <a:r>
              <a:rPr lang="zh-CN" altLang="zh-CN" sz="2000" dirty="0"/>
              <a:t>，</a:t>
            </a:r>
            <a:r>
              <a:rPr lang="en-US" altLang="zh-CN" sz="2000" dirty="0"/>
              <a:t>Fa…</a:t>
            </a:r>
            <a:r>
              <a:rPr lang="zh-CN" altLang="zh-CN" sz="2000" dirty="0"/>
              <a:t>）的竹管</a:t>
            </a:r>
            <a:r>
              <a:rPr lang="en-US" altLang="zh-CN" sz="2000" dirty="0"/>
              <a:t>...</a:t>
            </a:r>
            <a:endParaRPr lang="zh-CN" altLang="en-US" sz="2800" dirty="0"/>
          </a:p>
        </p:txBody>
      </p:sp>
      <p:pic>
        <p:nvPicPr>
          <p:cNvPr id="20" name="图片 1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0"/>
          <a:stretch/>
        </p:blipFill>
        <p:spPr bwMode="auto">
          <a:xfrm>
            <a:off x="7772400" y="986238"/>
            <a:ext cx="4419599" cy="2893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13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9681A824-BDD7-8044-A5B1-7DEDF5A5309F}"/>
              </a:ext>
            </a:extLst>
          </p:cNvPr>
          <p:cNvSpPr txBox="1">
            <a:spLocks/>
          </p:cNvSpPr>
          <p:nvPr/>
        </p:nvSpPr>
        <p:spPr>
          <a:xfrm>
            <a:off x="571500" y="3607594"/>
            <a:ext cx="3686176" cy="2150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长范围看出周期性困难，建议看几个周期的小范围，看到波形的变化特点，了解周期</a:t>
            </a:r>
            <a:endParaRPr lang="en-US" altLang="zh-CN" sz="3200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15663" y="1721645"/>
            <a:ext cx="3651914" cy="1518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长“啊”的声音</a:t>
            </a:r>
            <a:r>
              <a:rPr lang="zh-CN" altLang="en-US" sz="3200" dirty="0" smtClean="0"/>
              <a:t>波形记录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45" y="2"/>
            <a:ext cx="7460455" cy="34432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45" y="3414713"/>
            <a:ext cx="7460455" cy="3443287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771909" y="63276"/>
            <a:ext cx="35186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/>
              <a:t>Phyphox</a:t>
            </a:r>
            <a:r>
              <a:rPr lang="zh-CN" altLang="en-US" dirty="0"/>
              <a:t>实例</a:t>
            </a:r>
          </a:p>
        </p:txBody>
      </p:sp>
    </p:spTree>
    <p:extLst>
      <p:ext uri="{BB962C8B-B14F-4D97-AF65-F5344CB8AC3E}">
        <p14:creationId xmlns:p14="http://schemas.microsoft.com/office/powerpoint/2010/main" val="21961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1987</TotalTime>
  <Words>1498</Words>
  <Application>Microsoft Office PowerPoint</Application>
  <PresentationFormat>宽屏</PresentationFormat>
  <Paragraphs>130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华文仿宋</vt:lpstr>
      <vt:lpstr>宋体</vt:lpstr>
      <vt:lpstr>Arial</vt:lpstr>
      <vt:lpstr>Calibri</vt:lpstr>
      <vt:lpstr>Cambria Math</vt:lpstr>
      <vt:lpstr>Symbol</vt:lpstr>
      <vt:lpstr>Times New Roman</vt:lpstr>
      <vt:lpstr>Tw Cen MT</vt:lpstr>
      <vt:lpstr>Tw Cen MT Condensed</vt:lpstr>
      <vt:lpstr>Wingdings 3</vt:lpstr>
      <vt:lpstr>积分</vt:lpstr>
      <vt:lpstr>Equation</vt:lpstr>
      <vt:lpstr>1.看到乐音的音色之美 See the beauty of musical tones in the timbre </vt:lpstr>
      <vt:lpstr>实验器具</vt:lpstr>
      <vt:lpstr>实验内容（以Phyphox为例）</vt:lpstr>
      <vt:lpstr>实验原理与方法</vt:lpstr>
      <vt:lpstr>乐音有别于非乐音的一般特色</vt:lpstr>
      <vt:lpstr>数据处理要求和附加建议</vt:lpstr>
      <vt:lpstr>报告要求</vt:lpstr>
      <vt:lpstr>音乐小知识——生音律（思政——民族自信与自豪）</vt:lpstr>
      <vt:lpstr>PowerPoint 演示文稿</vt:lpstr>
      <vt:lpstr>对数谱记录范围大，但线性谱更能清晰反映成分与之间关系，建议使用！</vt:lpstr>
      <vt:lpstr>也可用历史记录看出成分线（前提是噪音小不变频）！</vt:lpstr>
      <vt:lpstr>乐音比较</vt:lpstr>
      <vt:lpstr>PowerPoint 演示文稿</vt:lpstr>
      <vt:lpstr>Audition实例</vt:lpstr>
      <vt:lpstr>Audition实例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看到乐音的音色之美</dc:title>
  <dc:creator>think</dc:creator>
  <cp:lastModifiedBy>think</cp:lastModifiedBy>
  <cp:revision>91</cp:revision>
  <dcterms:created xsi:type="dcterms:W3CDTF">2020-03-13T00:41:16Z</dcterms:created>
  <dcterms:modified xsi:type="dcterms:W3CDTF">2020-04-06T10:35:40Z</dcterms:modified>
</cp:coreProperties>
</file>