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8" r:id="rId4"/>
    <p:sldId id="264" r:id="rId5"/>
    <p:sldId id="265" r:id="rId6"/>
    <p:sldId id="266" r:id="rId7"/>
    <p:sldId id="267" r:id="rId8"/>
    <p:sldId id="268" r:id="rId9"/>
    <p:sldId id="271" r:id="rId10"/>
    <p:sldId id="274" r:id="rId11"/>
    <p:sldId id="269" r:id="rId12"/>
    <p:sldId id="270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-632" y="-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821095"/>
            <a:ext cx="12192000" cy="3647698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234269" y="5038725"/>
            <a:ext cx="1847850" cy="18192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821095"/>
            <a:ext cx="12192000" cy="3647698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234269" y="5038725"/>
            <a:ext cx="1847850" cy="18192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10262549" y="5038725"/>
            <a:ext cx="1847850" cy="1819275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3072C-E68E-4804-BF1F-E1A76F4162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5094D-B596-488F-B18C-855DE60453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10262549" y="5038725"/>
            <a:ext cx="1847850" cy="1819275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3072C-E68E-4804-BF1F-E1A76F4162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5094D-B596-488F-B18C-855DE60453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1.sv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.svg"/><Relationship Id="rId5" Type="http://schemas.openxmlformats.org/officeDocument/2006/relationships/image" Target="../media/image2.pn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9.jpeg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531054" y="0"/>
            <a:ext cx="4476750" cy="8572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05441" y="6124990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居家物理实验教学方案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97980" y="6186805"/>
            <a:ext cx="4826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物理实验教学中心  陶小平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821095"/>
            <a:ext cx="12192000" cy="3657600"/>
            <a:chOff x="0" y="821095"/>
            <a:chExt cx="12192000" cy="36576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21095"/>
              <a:ext cx="12192000" cy="3657600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0" y="821095"/>
              <a:ext cx="12192000" cy="3647698"/>
            </a:xfrm>
            <a:prstGeom prst="rect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81487" y="4757536"/>
            <a:ext cx="992628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测量地磁场实验</a:t>
            </a:r>
            <a:endParaRPr lang="zh-CN" altLang="en-US" sz="4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" y="940722"/>
            <a:ext cx="12191998" cy="2597608"/>
            <a:chOff x="1" y="940722"/>
            <a:chExt cx="12191998" cy="259760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0209" y="940723"/>
              <a:ext cx="2802835" cy="259760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3044" y="940723"/>
              <a:ext cx="3071191" cy="259760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4234" y="940723"/>
              <a:ext cx="3267765" cy="259760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940722"/>
              <a:ext cx="3050208" cy="2597607"/>
            </a:xfrm>
            <a:prstGeom prst="rect">
              <a:avLst/>
            </a:prstGeom>
          </p:spPr>
        </p:pic>
      </p:grpSp>
      <p:pic>
        <p:nvPicPr>
          <p:cNvPr id="7" name="图形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31054" y="0"/>
            <a:ext cx="4476750" cy="8572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63887" y="3896140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>
                <a:latin typeface="楷体" panose="02010609060101010101" pitchFamily="49" charset="-122"/>
                <a:ea typeface="楷体" panose="02010609060101010101" pitchFamily="49" charset="-122"/>
              </a:rPr>
              <a:t>感谢观看</a:t>
            </a:r>
            <a:endParaRPr lang="zh-CN" altLang="en-US" sz="6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61228" y="29583"/>
            <a:ext cx="2374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4000" b="1" dirty="0">
                <a:latin typeface="黑体" panose="02010609060101010101" pitchFamily="49" charset="-122"/>
              </a:rPr>
              <a:t>内容大纲</a:t>
            </a:r>
            <a:endParaRPr lang="zh-CN" altLang="en-US" sz="4000" b="1" dirty="0">
              <a:latin typeface="黑体" panose="02010609060101010101" pitchFamily="49" charset="-122"/>
            </a:endParaRPr>
          </a:p>
        </p:txBody>
      </p:sp>
      <p:grpSp>
        <p:nvGrpSpPr>
          <p:cNvPr id="8" name="Group 35"/>
          <p:cNvGrpSpPr/>
          <p:nvPr/>
        </p:nvGrpSpPr>
        <p:grpSpPr bwMode="auto">
          <a:xfrm>
            <a:off x="1908314" y="1716709"/>
            <a:ext cx="5410200" cy="665163"/>
            <a:chOff x="1152" y="1275"/>
            <a:chExt cx="3408" cy="419"/>
          </a:xfrm>
        </p:grpSpPr>
        <p:grpSp>
          <p:nvGrpSpPr>
            <p:cNvPr id="9" name="Group 3"/>
            <p:cNvGrpSpPr/>
            <p:nvPr/>
          </p:nvGrpSpPr>
          <p:grpSpPr bwMode="auto">
            <a:xfrm>
              <a:off x="1152" y="1275"/>
              <a:ext cx="480" cy="419"/>
              <a:chOff x="1110" y="2656"/>
              <a:chExt cx="1549" cy="1351"/>
            </a:xfrm>
          </p:grpSpPr>
          <p:sp>
            <p:nvSpPr>
              <p:cNvPr id="13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4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5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536" y="1659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827" y="1305"/>
              <a:ext cx="94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kumimoji="1" lang="zh-CN" altLang="en-US" sz="2400" b="1" dirty="0">
                  <a:solidFill>
                    <a:srgbClr val="000000"/>
                  </a:solidFill>
                </a:rPr>
                <a:t>实验目的 </a:t>
              </a:r>
              <a:endParaRPr kumimoji="1" lang="zh-CN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gray">
            <a:xfrm>
              <a:off x="1276" y="13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1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36"/>
          <p:cNvGrpSpPr/>
          <p:nvPr/>
        </p:nvGrpSpPr>
        <p:grpSpPr bwMode="auto">
          <a:xfrm>
            <a:off x="1908314" y="2631111"/>
            <a:ext cx="5410200" cy="1306514"/>
            <a:chOff x="1152" y="1851"/>
            <a:chExt cx="3408" cy="823"/>
          </a:xfrm>
        </p:grpSpPr>
        <p:grpSp>
          <p:nvGrpSpPr>
            <p:cNvPr id="17" name="Group 7"/>
            <p:cNvGrpSpPr/>
            <p:nvPr/>
          </p:nvGrpSpPr>
          <p:grpSpPr bwMode="auto">
            <a:xfrm>
              <a:off x="1152" y="1851"/>
              <a:ext cx="480" cy="419"/>
              <a:chOff x="3174" y="2656"/>
              <a:chExt cx="1549" cy="1351"/>
            </a:xfrm>
          </p:grpSpPr>
          <p:sp>
            <p:nvSpPr>
              <p:cNvPr id="21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2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536" y="2235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1827" y="2383"/>
              <a:ext cx="8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000000"/>
                  </a:solidFill>
                  <a:latin typeface="黑体" panose="02010609060101010101" pitchFamily="49" charset="-122"/>
                </a:rPr>
                <a:t>实验原理</a:t>
              </a:r>
              <a:endPara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gray">
            <a:xfrm>
              <a:off x="1276" y="191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2</a:t>
              </a:r>
              <a:endParaRPr lang="en-US" altLang="zh-CN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37"/>
          <p:cNvGrpSpPr/>
          <p:nvPr/>
        </p:nvGrpSpPr>
        <p:grpSpPr bwMode="auto">
          <a:xfrm>
            <a:off x="1908314" y="2642221"/>
            <a:ext cx="5410200" cy="1546226"/>
            <a:chOff x="1152" y="1858"/>
            <a:chExt cx="3408" cy="974"/>
          </a:xfrm>
        </p:grpSpPr>
        <p:grpSp>
          <p:nvGrpSpPr>
            <p:cNvPr id="25" name="Group 17"/>
            <p:cNvGrpSpPr/>
            <p:nvPr/>
          </p:nvGrpSpPr>
          <p:grpSpPr bwMode="auto">
            <a:xfrm>
              <a:off x="1152" y="2413"/>
              <a:ext cx="480" cy="419"/>
              <a:chOff x="1110" y="2656"/>
              <a:chExt cx="1549" cy="1351"/>
            </a:xfrm>
          </p:grpSpPr>
          <p:sp>
            <p:nvSpPr>
              <p:cNvPr id="29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0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" name="AutoShape 20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1536" y="2797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1813" y="1858"/>
              <a:ext cx="8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000000"/>
                  </a:solidFill>
                  <a:latin typeface="黑体" panose="02010609060101010101" pitchFamily="49" charset="-122"/>
                </a:rPr>
                <a:t>实验仪器</a:t>
              </a:r>
              <a:endPara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gray">
            <a:xfrm>
              <a:off x="1276" y="247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3</a:t>
              </a:r>
              <a:endParaRPr lang="en-US" altLang="zh-CN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8"/>
          <p:cNvGrpSpPr/>
          <p:nvPr/>
        </p:nvGrpSpPr>
        <p:grpSpPr bwMode="auto">
          <a:xfrm>
            <a:off x="1908314" y="4437684"/>
            <a:ext cx="5410200" cy="665163"/>
            <a:chOff x="1152" y="2989"/>
            <a:chExt cx="3408" cy="419"/>
          </a:xfrm>
        </p:grpSpPr>
        <p:grpSp>
          <p:nvGrpSpPr>
            <p:cNvPr id="33" name="Group 21"/>
            <p:cNvGrpSpPr/>
            <p:nvPr/>
          </p:nvGrpSpPr>
          <p:grpSpPr bwMode="auto">
            <a:xfrm>
              <a:off x="1152" y="2989"/>
              <a:ext cx="480" cy="419"/>
              <a:chOff x="3174" y="2656"/>
              <a:chExt cx="1549" cy="1351"/>
            </a:xfrm>
          </p:grpSpPr>
          <p:sp>
            <p:nvSpPr>
              <p:cNvPr id="37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8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9" name="AutoShape 24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1536" y="3373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1827" y="3010"/>
              <a:ext cx="109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000000"/>
                  </a:solidFill>
                  <a:latin typeface="黑体" panose="02010609060101010101" pitchFamily="49" charset="-122"/>
                </a:rPr>
                <a:t>待研究问题</a:t>
              </a:r>
              <a:endPara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36" name="Text Box 30"/>
            <p:cNvSpPr txBox="1">
              <a:spLocks noChangeArrowheads="1"/>
            </p:cNvSpPr>
            <p:nvPr/>
          </p:nvSpPr>
          <p:spPr bwMode="gray">
            <a:xfrm>
              <a:off x="1276" y="305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4</a:t>
              </a:r>
              <a:endParaRPr lang="en-US" altLang="zh-CN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8"/>
          <p:cNvGrpSpPr/>
          <p:nvPr/>
        </p:nvGrpSpPr>
        <p:grpSpPr bwMode="auto">
          <a:xfrm>
            <a:off x="1934255" y="5368297"/>
            <a:ext cx="5410200" cy="665163"/>
            <a:chOff x="1152" y="2989"/>
            <a:chExt cx="3408" cy="419"/>
          </a:xfrm>
        </p:grpSpPr>
        <p:grpSp>
          <p:nvGrpSpPr>
            <p:cNvPr id="41" name="Group 21"/>
            <p:cNvGrpSpPr/>
            <p:nvPr/>
          </p:nvGrpSpPr>
          <p:grpSpPr bwMode="auto">
            <a:xfrm>
              <a:off x="1152" y="2989"/>
              <a:ext cx="480" cy="419"/>
              <a:chOff x="3174" y="2656"/>
              <a:chExt cx="1549" cy="1351"/>
            </a:xfrm>
          </p:grpSpPr>
          <p:sp>
            <p:nvSpPr>
              <p:cNvPr id="45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6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7" name="AutoShape 24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2" name="Line 28"/>
            <p:cNvSpPr>
              <a:spLocks noChangeShapeType="1"/>
            </p:cNvSpPr>
            <p:nvPr/>
          </p:nvSpPr>
          <p:spPr bwMode="auto">
            <a:xfrm>
              <a:off x="1536" y="3373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" name="Text Box 29"/>
            <p:cNvSpPr txBox="1">
              <a:spLocks noChangeArrowheads="1"/>
            </p:cNvSpPr>
            <p:nvPr/>
          </p:nvSpPr>
          <p:spPr bwMode="auto">
            <a:xfrm>
              <a:off x="1827" y="3010"/>
              <a:ext cx="8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rgbClr val="000000"/>
                  </a:solidFill>
                  <a:latin typeface="黑体" panose="02010609060101010101" pitchFamily="49" charset="-122"/>
                </a:rPr>
                <a:t>注意事项</a:t>
              </a:r>
              <a:endPara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44" name="Text Box 30"/>
            <p:cNvSpPr txBox="1">
              <a:spLocks noChangeArrowheads="1"/>
            </p:cNvSpPr>
            <p:nvPr/>
          </p:nvSpPr>
          <p:spPr bwMode="gray">
            <a:xfrm>
              <a:off x="1275" y="3051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5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3" name="矩形 2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5" name="Text Box 88"/>
          <p:cNvSpPr txBox="1">
            <a:spLocks noChangeArrowheads="1"/>
          </p:cNvSpPr>
          <p:nvPr/>
        </p:nvSpPr>
        <p:spPr bwMode="gray">
          <a:xfrm>
            <a:off x="736738" y="237546"/>
            <a:ext cx="53625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ts val="3600"/>
              </a:lnSpc>
            </a:pPr>
            <a:r>
              <a:rPr lang="zh-CN" altLang="en-US" sz="2800" b="1" dirty="0">
                <a:latin typeface="黑体" panose="02010609060101010101" pitchFamily="49" charset="-122"/>
              </a:rPr>
              <a:t>实验目的</a:t>
            </a:r>
            <a:endParaRPr lang="en-US" altLang="zh-CN" sz="2800" b="1" dirty="0">
              <a:latin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10285" y="1491615"/>
            <a:ext cx="968375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charset="0"/>
              <a:buChar char="l"/>
              <a:defRPr/>
            </a:pPr>
            <a:r>
              <a:rPr lang="zh-CN" altLang="en-US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了解地磁场分布，并研究地磁场的测量方法；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charset="0"/>
              <a:buChar char="l"/>
              <a:defRPr/>
            </a:pPr>
            <a:r>
              <a:rPr lang="zh-CN" altLang="en-US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利用手机作为磁力计测量地磁场的水平分量、垂直分量和磁倾角。</a:t>
            </a:r>
            <a:endParaRPr lang="zh-CN" altLang="en-US" sz="24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840618" y="130382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</a:rPr>
              <a:t>实验仪器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73157" y="361363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949960" y="1273175"/>
            <a:ext cx="9765665" cy="32316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Tx/>
              <a:buFontTx/>
              <a:buNone/>
              <a:defRPr/>
            </a:pP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智能手机一部</a:t>
            </a:r>
            <a:endParaRPr lang="zh-CN" altLang="en-US" sz="2400" noProof="0" dirty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Tx/>
              <a:buFontTx/>
              <a:buNone/>
              <a:defRPr/>
            </a:pPr>
            <a:endParaRPr lang="zh-CN" altLang="en-US" sz="2400" b="1" noProof="0" dirty="0">
              <a:ln>
                <a:noFill/>
              </a:ln>
              <a:effectLst/>
              <a:uLnTx/>
              <a:uFillTx/>
              <a:latin typeface="+mn-ea"/>
              <a:sym typeface="+mn-ea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Tx/>
              <a:buFontTx/>
              <a:buNone/>
              <a:defRPr/>
            </a:pP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下载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传感器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软件</a:t>
            </a:r>
            <a:endParaRPr kumimoji="0" lang="en-US" altLang="zh-CN" sz="2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r>
              <a:rPr lang="en-US" altLang="zh-CN" sz="24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iOS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推荐使用</a:t>
            </a:r>
            <a:r>
              <a:rPr lang="en-US" altLang="zh-CN" sz="24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phyphox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  <a:endParaRPr kumimoji="0" lang="en-US" altLang="zh-CN" sz="2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安卓：推荐使用</a:t>
            </a:r>
            <a:r>
              <a:rPr lang="en-US" altLang="zh-CN" sz="240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phyphox</a:t>
            </a:r>
            <a:r>
              <a:rPr lang="zh-CN" altLang="en-US" sz="240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，物理实验教学中心网站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上有安装包：</a:t>
            </a:r>
            <a:endParaRPr lang="en-US" altLang="zh-CN" sz="24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	http://jxzy.ustc.edu.cn/show_notice.aspx?id=216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992051" y="118996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</a:rPr>
              <a:t>实验原理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812800" y="1131570"/>
            <a:ext cx="1000569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地球及其周围空间存在着地磁场，其主要部分是一个磁偶极场，地心磁偶极子轴线与地球表面的两个交点称为地磁极，如图所示。在地球表面任一点观测时，使磁针水平轴与当地磁子午线垂直，这时磁针</a:t>
            </a:r>
            <a:r>
              <a:rPr lang="en-US" altLang="zh-CN" sz="24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极所指方向即为地磁场强度方向，它与水平面的夹角即为当地的磁倾角。利用手机作为磁力计可进行地磁场的测量。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075" name="Picture 2" descr="C:\Users\DELL\AppData\Local\Temp\ksohtml17564\wps1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666875" y="4089957"/>
            <a:ext cx="3862705" cy="22904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57290" y="4093741"/>
            <a:ext cx="2439035" cy="24453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743573" y="120444"/>
            <a:ext cx="1988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</a:rPr>
              <a:t>待研究问题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753110" y="1028700"/>
            <a:ext cx="982472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  <a:defRPr/>
            </a:pPr>
            <a:r>
              <a:rPr lang="en-US" altLang="zh-CN" sz="240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研究磁力计三轴指代方位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zh-CN" altLang="en-US" sz="240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    研究</a:t>
            </a:r>
            <a:r>
              <a:rPr lang="en-US" altLang="zh-CN" sz="24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4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Y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4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Z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三个方向分别</a:t>
            </a:r>
            <a:r>
              <a:rPr lang="zh-CN" altLang="en-US" sz="240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对应下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图所示的哪个方向。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099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2879" y="2309210"/>
            <a:ext cx="2543810" cy="1520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753110" y="3830320"/>
            <a:ext cx="79711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charset="0"/>
              <a:buChar char="l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测量地磁场的水平分量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Clr>
                <a:srgbClr val="7030A0"/>
              </a:buClr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将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手机水平放置，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在水平面上旋转手机，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找到磁场的最大值，并记录为</a:t>
            </a:r>
            <a:r>
              <a:rPr lang="en-US" altLang="zh-CN" sz="2400" i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en-US" altLang="zh-CN" sz="2400" baseline="-250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max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；继续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旋转手机找到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磁场值的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最小值，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并记录为</a:t>
            </a:r>
            <a:r>
              <a:rPr lang="en-US" altLang="zh-CN" sz="2400" i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en-US" altLang="zh-CN" sz="2400" baseline="-250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min</a:t>
            </a:r>
            <a:r>
              <a:rPr lang="en-US" altLang="zh-CN" sz="24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；根据</a:t>
            </a:r>
            <a:r>
              <a:rPr lang="en-US" altLang="zh-CN" sz="2400" i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en-US" altLang="zh-CN" sz="2400" baseline="-250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max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和</a:t>
            </a:r>
            <a:r>
              <a:rPr lang="en-US" altLang="zh-CN" sz="2400" i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en-US" altLang="zh-CN" sz="2400" baseline="-250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min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数据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计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算地磁场的水平分量</a:t>
            </a:r>
            <a:r>
              <a:rPr lang="en-US" altLang="zh-CN" sz="2400" i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B</a:t>
            </a:r>
            <a:r>
              <a:rPr lang="en-US" altLang="zh-CN" sz="2400" baseline="-250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//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大小。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4" b="20285"/>
          <a:stretch>
            <a:fillRect/>
          </a:stretch>
        </p:blipFill>
        <p:spPr>
          <a:xfrm>
            <a:off x="9023985" y="1942465"/>
            <a:ext cx="1423670" cy="19030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410" y="4468495"/>
            <a:ext cx="1529715" cy="20396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743573" y="120444"/>
            <a:ext cx="1988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</a:rPr>
              <a:t>待研究问题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43585" y="1111250"/>
            <a:ext cx="7713345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charset="0"/>
              <a:buChar char="l"/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测量地磁场的垂直分量</a:t>
            </a: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50000"/>
              </a:lnSpc>
              <a:buClr>
                <a:srgbClr val="7030A0"/>
              </a:buClr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           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将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手机沿“南北”方向水平放置，沿着此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方向的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轴旋转手机，记录磁场的最大值和最小值数据，计算地磁场的垂直分量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sz="24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┴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大小。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charset="0"/>
              <a:buChar char="l"/>
              <a:defRPr/>
            </a:pP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计算磁感应强度大小及磁倾角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Tx/>
              <a:buFontTx/>
              <a:buNone/>
              <a:defRPr/>
            </a:pPr>
            <a:r>
              <a:rPr lang="en-US" altLang="zh-CN" sz="24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          </a:t>
            </a:r>
            <a:r>
              <a:rPr lang="en-US" altLang="zh-CN" sz="240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根据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测量数据，确定当地磁感应强度大小及磁倾角，并与当地</a:t>
            </a:r>
            <a:r>
              <a:rPr lang="zh-CN" altLang="en-US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参考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值比较。通过以下网站可查询地磁场大小和磁倾角参考值：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Tx/>
              <a:buFontTx/>
              <a:buNone/>
              <a:defRPr/>
            </a:pP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            </a:t>
            </a:r>
            <a:r>
              <a:rPr lang="en-US" altLang="zh-CN" sz="24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http://www.magnetic-declination.com/# 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585" y="2012950"/>
            <a:ext cx="1581150" cy="21088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743573" y="120444"/>
            <a:ext cx="1988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</a:rPr>
              <a:t>待研究问题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43585" y="1111250"/>
            <a:ext cx="751459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charset="0"/>
              <a:buChar char="l"/>
              <a:defRPr/>
            </a:pP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 测量家用大功率电器启动的瞬间冲击对地磁场测量  </a:t>
            </a:r>
            <a:endParaRPr lang="zh-CN" altLang="en-US" sz="24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charset="0"/>
              <a:buNone/>
              <a:defRPr/>
            </a:pP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       结果的影响（选做）</a:t>
            </a:r>
            <a:endParaRPr lang="zh-CN" altLang="en-US" sz="24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charset="0"/>
              <a:buChar char="l"/>
              <a:defRPr/>
            </a:pP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 测量高压传输线对地磁场测量的影响（选做）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460" y="1505585"/>
            <a:ext cx="1692910" cy="22599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 Box 88"/>
          <p:cNvSpPr txBox="1">
            <a:spLocks noChangeArrowheads="1"/>
          </p:cNvSpPr>
          <p:nvPr/>
        </p:nvSpPr>
        <p:spPr bwMode="gray">
          <a:xfrm>
            <a:off x="736738" y="237546"/>
            <a:ext cx="53625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ts val="3600"/>
              </a:lnSpc>
            </a:pPr>
            <a:r>
              <a:rPr lang="zh-CN" altLang="en-US" sz="2800" b="1" dirty="0">
                <a:latin typeface="黑体" panose="02010609060101010101" pitchFamily="49" charset="-122"/>
              </a:rPr>
              <a:t>注意事项</a:t>
            </a:r>
            <a:endParaRPr lang="en-US" altLang="zh-CN" sz="2800" b="1" dirty="0">
              <a:latin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9955" y="1445260"/>
            <a:ext cx="9755505" cy="2491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charset="0"/>
              <a:buChar char="l"/>
              <a:defRPr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在较为空旷处进行实验，防止其它磁场干扰；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charset="0"/>
              <a:buChar char="l"/>
              <a:defRPr/>
            </a:pPr>
            <a:r>
              <a:rPr lang="zh-CN" altLang="en-US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测量前需要将桌面（平台）调平；</a:t>
            </a:r>
            <a:endParaRPr lang="zh-CN" altLang="en-US" sz="24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charset="0"/>
              <a:buChar char="l"/>
              <a:defRPr/>
            </a:pPr>
            <a:r>
              <a:rPr lang="zh-CN" altLang="en-US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注意用电安全，与高压传输线要保持足够远的安全距离。</a:t>
            </a:r>
            <a:endParaRPr lang="zh-CN" altLang="en-US" sz="24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REFSHAPE" val="197411060"/>
</p:tagLst>
</file>

<file path=ppt/tags/tag2.xml><?xml version="1.0" encoding="utf-8"?>
<p:tagLst xmlns:p="http://schemas.openxmlformats.org/presentationml/2006/main">
  <p:tag name="REFSHAPE" val="382989236"/>
  <p:tag name="KSO_WM_UNIT_PLACING_PICTURE_USER_VIEWPORT" val="{&quot;height&quot;:2755,&quot;width&quot;:4647.4992125984254}"/>
</p:tagLst>
</file>

<file path=ppt/tags/tag3.xml><?xml version="1.0" encoding="utf-8"?>
<p:tagLst xmlns:p="http://schemas.openxmlformats.org/presentationml/2006/main">
  <p:tag name="REFSHAPE" val="197408068"/>
</p:tagLst>
</file>

<file path=ppt/tags/tag4.xml><?xml version="1.0" encoding="utf-8"?>
<p:tagLst xmlns:p="http://schemas.openxmlformats.org/presentationml/2006/main">
  <p:tag name="REFSHAPE" val="197408068"/>
</p:tagLst>
</file>

<file path=ppt/tags/tag5.xml><?xml version="1.0" encoding="utf-8"?>
<p:tagLst xmlns:p="http://schemas.openxmlformats.org/presentationml/2006/main">
  <p:tag name="KSO_WM_UNIT_PLACING_PICTURE_USER_VIEWPORT" val="{&quot;height&quot;:4084.7700787401573,&quot;width&quot;:3063.5779527559052}"/>
</p:tagLst>
</file>

<file path=ppt/tags/tag6.xml><?xml version="1.0" encoding="utf-8"?>
<p:tagLst xmlns:p="http://schemas.openxmlformats.org/presentationml/2006/main">
  <p:tag name="REFSHAPE" val="197408068"/>
</p:tagLst>
</file>

<file path=ppt/tags/tag7.xml><?xml version="1.0" encoding="utf-8"?>
<p:tagLst xmlns:p="http://schemas.openxmlformats.org/presentationml/2006/main">
  <p:tag name="KSO_WM_UNIT_PLACING_PICTURE_USER_VIEWPORT" val="{&quot;height&quot;:4084.7700787401573,&quot;width&quot;:3063.57795275590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PPT首页</Template>
  <TotalTime>0</TotalTime>
  <Words>927</Words>
  <Application>WPS 演示</Application>
  <PresentationFormat>自定义</PresentationFormat>
  <Paragraphs>92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宋体</vt:lpstr>
      <vt:lpstr>Wingdings</vt:lpstr>
      <vt:lpstr>楷体</vt:lpstr>
      <vt:lpstr>黑体</vt:lpstr>
      <vt:lpstr>微软雅黑</vt:lpstr>
      <vt:lpstr>Wingdings</vt:lpstr>
      <vt:lpstr>Times New Roman</vt:lpstr>
      <vt:lpstr>等线</vt:lpstr>
      <vt:lpstr>Arial Unicode MS</vt:lpstr>
      <vt:lpstr>等线 Light</vt:lpstr>
      <vt:lpstr>Calibri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zhao wei</dc:creator>
  <cp:lastModifiedBy>DELL</cp:lastModifiedBy>
  <cp:revision>46</cp:revision>
  <dcterms:created xsi:type="dcterms:W3CDTF">2020-03-25T02:48:00Z</dcterms:created>
  <dcterms:modified xsi:type="dcterms:W3CDTF">2020-04-02T13:44:15Z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