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4" r:id="rId4"/>
    <p:sldId id="265" r:id="rId5"/>
    <p:sldId id="266" r:id="rId6"/>
    <p:sldId id="267" r:id="rId7"/>
    <p:sldId id="268" r:id="rId8"/>
    <p:sldId id="271" r:id="rId9"/>
    <p:sldId id="269" r:id="rId10"/>
    <p:sldId id="27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60" y="-80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821095"/>
            <a:ext cx="12192000" cy="3647698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34269" y="5038725"/>
            <a:ext cx="1847850" cy="1819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0262549" y="5038725"/>
            <a:ext cx="1847850" cy="1819275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072C-E68E-4804-BF1F-E1A76F416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094D-B596-488F-B18C-855DE60453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1.sv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2.pn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5441" y="612499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居家物理实验教学方案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98100" y="6186545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物理实验教学中心  陶小平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821095"/>
            <a:ext cx="12192000" cy="3657600"/>
            <a:chOff x="0" y="821095"/>
            <a:chExt cx="12192000" cy="36576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21095"/>
              <a:ext cx="12192000" cy="36576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821095"/>
              <a:ext cx="12192000" cy="3647698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81487" y="4738486"/>
            <a:ext cx="992628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磁力电流计实验</a:t>
            </a:r>
            <a:endParaRPr lang="zh-CN" altLang="en-US" sz="4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1228" y="29583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</a:rPr>
              <a:t>内容大纲</a:t>
            </a:r>
            <a:endParaRPr lang="zh-CN" altLang="en-US" sz="4000" b="1" dirty="0">
              <a:latin typeface="黑体" panose="02010609060101010101" pitchFamily="49" charset="-122"/>
            </a:endParaRPr>
          </a:p>
        </p:txBody>
      </p:sp>
      <p:grpSp>
        <p:nvGrpSpPr>
          <p:cNvPr id="8" name="Group 35"/>
          <p:cNvGrpSpPr/>
          <p:nvPr/>
        </p:nvGrpSpPr>
        <p:grpSpPr bwMode="auto">
          <a:xfrm>
            <a:off x="1908314" y="1668069"/>
            <a:ext cx="5410200" cy="665163"/>
            <a:chOff x="1152" y="1275"/>
            <a:chExt cx="3408" cy="419"/>
          </a:xfrm>
        </p:grpSpPr>
        <p:grpSp>
          <p:nvGrpSpPr>
            <p:cNvPr id="9" name="Group 3"/>
            <p:cNvGrpSpPr/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827" y="1305"/>
              <a:ext cx="9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>
                  <a:solidFill>
                    <a:srgbClr val="000000"/>
                  </a:solidFill>
                </a:rPr>
                <a:t>实验目的 </a:t>
              </a:r>
              <a:endParaRPr kumimoji="1" lang="zh-CN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1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36"/>
          <p:cNvGrpSpPr/>
          <p:nvPr/>
        </p:nvGrpSpPr>
        <p:grpSpPr bwMode="auto">
          <a:xfrm>
            <a:off x="1908314" y="2582471"/>
            <a:ext cx="5410200" cy="1306514"/>
            <a:chOff x="1152" y="1851"/>
            <a:chExt cx="3408" cy="823"/>
          </a:xfrm>
        </p:grpSpPr>
        <p:grpSp>
          <p:nvGrpSpPr>
            <p:cNvPr id="17" name="Group 7"/>
            <p:cNvGrpSpPr/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21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827" y="2383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</a:rPr>
                <a:t>实验原理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  <a:endParaRPr lang="en-US" altLang="zh-CN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37"/>
          <p:cNvGrpSpPr/>
          <p:nvPr/>
        </p:nvGrpSpPr>
        <p:grpSpPr bwMode="auto">
          <a:xfrm>
            <a:off x="1908314" y="2593581"/>
            <a:ext cx="5410200" cy="1546226"/>
            <a:chOff x="1152" y="1858"/>
            <a:chExt cx="3408" cy="974"/>
          </a:xfrm>
        </p:grpSpPr>
        <p:grpSp>
          <p:nvGrpSpPr>
            <p:cNvPr id="25" name="Group 17"/>
            <p:cNvGrpSpPr/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813" y="1858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</a:rPr>
                <a:t>实验仪器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  <a:endParaRPr lang="en-US" altLang="zh-CN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8"/>
          <p:cNvGrpSpPr/>
          <p:nvPr/>
        </p:nvGrpSpPr>
        <p:grpSpPr bwMode="auto">
          <a:xfrm>
            <a:off x="1908314" y="4389044"/>
            <a:ext cx="5410200" cy="665163"/>
            <a:chOff x="1152" y="2989"/>
            <a:chExt cx="3408" cy="419"/>
          </a:xfrm>
        </p:grpSpPr>
        <p:grpSp>
          <p:nvGrpSpPr>
            <p:cNvPr id="33" name="Group 21"/>
            <p:cNvGrpSpPr/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37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9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827" y="3010"/>
              <a:ext cx="10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</a:rPr>
                <a:t>待研究问题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gray">
            <a:xfrm>
              <a:off x="1276" y="30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  <a:endParaRPr lang="en-US" altLang="zh-CN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8"/>
          <p:cNvGrpSpPr/>
          <p:nvPr/>
        </p:nvGrpSpPr>
        <p:grpSpPr bwMode="auto">
          <a:xfrm>
            <a:off x="1943982" y="5329384"/>
            <a:ext cx="5410200" cy="665163"/>
            <a:chOff x="1152" y="2989"/>
            <a:chExt cx="3408" cy="419"/>
          </a:xfrm>
        </p:grpSpPr>
        <p:grpSp>
          <p:nvGrpSpPr>
            <p:cNvPr id="41" name="Group 21"/>
            <p:cNvGrpSpPr/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45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6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7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1827" y="3010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注意事项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44" name="Text Box 30"/>
            <p:cNvSpPr txBox="1">
              <a:spLocks noChangeArrowheads="1"/>
            </p:cNvSpPr>
            <p:nvPr/>
          </p:nvSpPr>
          <p:spPr bwMode="gray">
            <a:xfrm>
              <a:off x="1275" y="3051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</a:rPr>
                <a:t>5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3" name="矩形 2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>
                <a:latin typeface="黑体" panose="02010609060101010101" pitchFamily="49" charset="-122"/>
              </a:rPr>
              <a:t>实验目的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0750" y="1667510"/>
            <a:ext cx="1006284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charset="0"/>
              <a:buChar char="l"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掌握载流螺线管内部的磁场分布特点，研究测量磁场的实验方法；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利用手机磁力计功能设计制作一个简易电流表，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并计算其误差。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840618" y="130382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实验仪器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3157" y="361363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31545" y="1316355"/>
            <a:ext cx="632269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宋体" panose="02010600030101010101" pitchFamily="2" charset="-122"/>
              </a:rPr>
              <a:t>自制螺线管（用绝缘细导线密绕在裁剪的饮料瓶上，建议密绕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宋体" panose="02010600030101010101" pitchFamily="2" charset="-122"/>
              </a:rPr>
              <a:t>50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宋体" panose="02010600030101010101" pitchFamily="2" charset="-122"/>
              </a:rPr>
              <a:t>圈以上）</a:t>
            </a:r>
            <a:endParaRPr lang="zh-CN" altLang="en-US" sz="2400" dirty="0"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宋体" panose="02010600030101010101" pitchFamily="2" charset="-122"/>
              </a:rPr>
              <a:t>智能手机一</a:t>
            </a:r>
            <a:r>
              <a:rPr lang="zh-CN" altLang="en-US" sz="2400" dirty="0" smtClean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宋体" panose="02010600030101010101" pitchFamily="2" charset="-122"/>
              </a:rPr>
              <a:t>部 （安装 </a:t>
            </a:r>
            <a:r>
              <a:rPr lang="en-US" altLang="zh-CN" sz="2400" dirty="0" err="1" smtClean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phyphox</a:t>
            </a:r>
            <a:r>
              <a:rPr lang="en-US" altLang="zh-CN" sz="2400" dirty="0" smtClean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400" dirty="0" smtClean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软件</a:t>
            </a:r>
            <a:r>
              <a:rPr lang="zh-CN" altLang="en-US" sz="2400" dirty="0" smtClean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宋体" panose="02010600030101010101" pitchFamily="2" charset="-122"/>
              </a:rPr>
              <a:t>）</a:t>
            </a:r>
            <a:endParaRPr lang="zh-CN" altLang="en-US" sz="2400" dirty="0"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宋体" panose="02010600030101010101" pitchFamily="2" charset="-122"/>
              </a:rPr>
              <a:t>米尺及绝缘细导线若干米</a:t>
            </a:r>
            <a:endParaRPr lang="zh-CN" altLang="en-US" sz="2400" dirty="0"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宋体" panose="02010600030101010101" pitchFamily="2" charset="-122"/>
              </a:rPr>
              <a:t>电动势为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宋体" panose="02010600030101010101" pitchFamily="2" charset="-122"/>
              </a:rPr>
              <a:t>1.5V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宋体" panose="02010600030101010101" pitchFamily="2" charset="-122"/>
              </a:rPr>
              <a:t>的干电池若干</a:t>
            </a:r>
            <a:endParaRPr lang="zh-CN" altLang="en-US" sz="2400" dirty="0"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  <a:sym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20" y="1740535"/>
            <a:ext cx="3042920" cy="2282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01370" y="1206500"/>
            <a:ext cx="1020191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       </a:t>
            </a: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对于一个长为</a:t>
            </a:r>
            <a:r>
              <a:rPr lang="en-US" altLang="zh-CN" sz="2400" i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L</a:t>
            </a: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半经为</a:t>
            </a:r>
            <a:r>
              <a:rPr lang="en-US" altLang="zh-CN" sz="2400" i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r</a:t>
            </a:r>
            <a:r>
              <a:rPr lang="en-US" altLang="zh-CN" sz="240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0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，单位长度的</a:t>
            </a: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匝数为</a:t>
            </a:r>
            <a:r>
              <a:rPr lang="en-US" altLang="zh-CN" sz="2400" i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n</a:t>
            </a:r>
            <a:r>
              <a:rPr lang="zh-CN" altLang="en-US" sz="2400" i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电流强度为 </a:t>
            </a:r>
            <a:r>
              <a:rPr lang="zh-CN" altLang="zh-CN" sz="2400" i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I </a:t>
            </a: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的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长</a:t>
            </a: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直螺线管，如图所示，由毕奥—萨伐尔定律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可得螺线管</a:t>
            </a: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轴线上某一点</a:t>
            </a:r>
            <a:r>
              <a:rPr lang="zh-CN" altLang="zh-CN" sz="2400" i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P</a:t>
            </a: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的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磁场强度只有</a:t>
            </a:r>
            <a:r>
              <a:rPr lang="en-US" altLang="zh-CN" sz="2400" i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z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方向分量</a:t>
            </a:r>
            <a:r>
              <a:rPr 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，</a:t>
            </a: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磁感应强度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大小</a:t>
            </a:r>
            <a:r>
              <a:rPr lang="zh-CN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为</a:t>
            </a:r>
            <a:endParaRPr lang="zh-CN" altLang="zh-CN" sz="24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3075" name="Picture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47620" y="3119120"/>
            <a:ext cx="3439160" cy="836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7315" y="3955415"/>
            <a:ext cx="8196580" cy="2727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43585" y="1130300"/>
            <a:ext cx="9108440" cy="5151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测量地磁场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参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考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地磁场测量的实验方法，测量出当地的地磁场大小和方向。</a:t>
            </a:r>
            <a:r>
              <a:rPr lang="en-US" altLang="zh-CN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endParaRPr lang="en-US" altLang="zh-CN" sz="240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确定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手机霍尔传感器的位置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打开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传感器，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在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手机表面移动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一小块金属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，观察磁场的变</a:t>
            </a:r>
            <a:endParaRPr lang="zh-CN" altLang="en-US" sz="2400" noProof="0" dirty="0" smtClea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化，确定手机霍尔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元件所在位置。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测量螺线管内的磁场强度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将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线圈固定放置，接通电源，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将霍尔传感器置于螺线管正中心，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测量三次磁场大小，再让电流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反向重新测量三次磁场大小，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计算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螺线管中心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磁场大小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275" y="2066290"/>
            <a:ext cx="2044065" cy="27260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01951" y="1568267"/>
            <a:ext cx="9917930" cy="25299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确定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载流螺线管的电流强度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根据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测量数据，</a:t>
            </a:r>
            <a:r>
              <a:rPr lang="zh-CN" altLang="en-US" sz="24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确定螺线管电流，</a:t>
            </a:r>
            <a:r>
              <a:rPr lang="zh-CN" altLang="en-US" sz="240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与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理论值</a:t>
            </a:r>
            <a:r>
              <a:rPr lang="zh-CN" altLang="en-US" sz="240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比较，计算误差。</a:t>
            </a:r>
            <a:endParaRPr lang="zh-CN" altLang="en-US" sz="240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charset="0"/>
              <a:buChar char="l"/>
              <a:defRPr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磁力电流计的标定（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选做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通过改变干电池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数量来改变电流，对制作的磁力电流计进行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标定。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>
                <a:latin typeface="黑体" panose="02010609060101010101" pitchFamily="49" charset="-122"/>
              </a:rPr>
              <a:t>注意事项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5855" y="1282700"/>
            <a:ext cx="980059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宋体" panose="02010600030101010101" pitchFamily="2" charset="-122"/>
              </a:rPr>
              <a:t>建议准备绝缘细导线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宋体" panose="02010600030101010101" pitchFamily="2" charset="-122"/>
              </a:rPr>
              <a:t>10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宋体" panose="02010600030101010101" pitchFamily="2" charset="-122"/>
              </a:rPr>
              <a:t>米以上（可以选择漆包线、胶皮线、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宋体" panose="02010600030101010101" pitchFamily="2" charset="-122"/>
              </a:rPr>
              <a:t>网线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宋体" panose="02010600030101010101" pitchFamily="2" charset="-122"/>
              </a:rPr>
              <a:t>等）；</a:t>
            </a:r>
            <a:endParaRPr lang="zh-CN" altLang="en-US" sz="2400" dirty="0"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宋体" panose="02010600030101010101" pitchFamily="2" charset="-122"/>
              </a:rPr>
              <a:t>塑料瓶尺寸须保证手机可以放置入内，且霍尔元件可以放置在螺线管正中心；</a:t>
            </a:r>
            <a:endParaRPr lang="zh-CN" altLang="en-US" sz="2400" dirty="0"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  <a:sym typeface="宋体" panose="02010600030101010101" pitchFamily="2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实验过程中要控制电源放电时间，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防止电流过大造成的安全隐患（如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电池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烫手甚至烧毁等危险）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，建议电流值小于</a:t>
            </a:r>
            <a:r>
              <a:rPr lang="en-US" altLang="zh-CN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1.0A</a:t>
            </a:r>
            <a:r>
              <a:rPr lang="zh-CN" altLang="en-US" sz="2400" dirty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；</a:t>
            </a:r>
            <a:endParaRPr lang="en-US" altLang="zh-CN" sz="2400" dirty="0"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2400" dirty="0" smtClean="0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注意保护手机。</a:t>
            </a:r>
            <a:endParaRPr lang="zh-CN" altLang="en-US" sz="2400" dirty="0"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940722"/>
            <a:ext cx="12191998" cy="2597608"/>
            <a:chOff x="1" y="940722"/>
            <a:chExt cx="12191998" cy="25976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209" y="940723"/>
              <a:ext cx="2802835" cy="259760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44" y="940723"/>
              <a:ext cx="3071191" cy="259760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234" y="940723"/>
              <a:ext cx="3267765" cy="25976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940722"/>
              <a:ext cx="3050208" cy="2597607"/>
            </a:xfrm>
            <a:prstGeom prst="rect">
              <a:avLst/>
            </a:prstGeom>
          </p:spPr>
        </p:pic>
      </p:grpSp>
      <p:pic>
        <p:nvPicPr>
          <p:cNvPr id="7" name="图形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63887" y="3896140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感谢观看</a:t>
            </a:r>
            <a:endParaRPr lang="zh-CN" altLang="en-US" sz="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PPT首页</Template>
  <TotalTime>0</TotalTime>
  <Words>748</Words>
  <Application>WPS 演示</Application>
  <PresentationFormat>自定义</PresentationFormat>
  <Paragraphs>84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楷体</vt:lpstr>
      <vt:lpstr>黑体</vt:lpstr>
      <vt:lpstr>微软雅黑</vt:lpstr>
      <vt:lpstr>Wingdings</vt:lpstr>
      <vt:lpstr>Times New Roman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wei</dc:creator>
  <cp:lastModifiedBy>DELL</cp:lastModifiedBy>
  <cp:revision>36</cp:revision>
  <dcterms:created xsi:type="dcterms:W3CDTF">2020-03-25T02:48:00Z</dcterms:created>
  <dcterms:modified xsi:type="dcterms:W3CDTF">2020-04-02T13:48:27Z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