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13"/>
  </p:notesMasterIdLst>
  <p:sldIdLst>
    <p:sldId id="357" r:id="rId2"/>
    <p:sldId id="320" r:id="rId3"/>
    <p:sldId id="316" r:id="rId4"/>
    <p:sldId id="358" r:id="rId5"/>
    <p:sldId id="359" r:id="rId6"/>
    <p:sldId id="364" r:id="rId7"/>
    <p:sldId id="362" r:id="rId8"/>
    <p:sldId id="361" r:id="rId9"/>
    <p:sldId id="360" r:id="rId10"/>
    <p:sldId id="363" r:id="rId11"/>
    <p:sldId id="34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99CCFF"/>
    <a:srgbClr val="0000FF"/>
    <a:srgbClr val="000066"/>
    <a:srgbClr val="0066FF"/>
    <a:srgbClr val="5E9E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89" autoAdjust="0"/>
  </p:normalViewPr>
  <p:slideViewPr>
    <p:cSldViewPr>
      <p:cViewPr varScale="1">
        <p:scale>
          <a:sx n="69" d="100"/>
          <a:sy n="69" d="100"/>
        </p:scale>
        <p:origin x="138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3FAF9B-BF2D-44C5-BC8B-789BA4358C6D}" type="datetimeFigureOut">
              <a:rPr lang="zh-CN" altLang="en-US"/>
              <a:pPr>
                <a:defRPr/>
              </a:pPr>
              <a:t>2020/4/2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252438-28BA-47D5-A630-62C9C50A03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73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89C4A764-7C87-4FA4-B1D0-05A0207DAA9F}" type="slidenum">
              <a:rPr lang="zh-CN" altLang="en-US" smtClean="0">
                <a:ea typeface="宋体" panose="02010600030101010101" pitchFamily="2" charset="-122"/>
              </a:rPr>
              <a:pPr eaLnBrk="1" hangingPunct="1"/>
              <a:t>11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96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54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5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8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82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7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33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9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C5C6-EDA4-4AB0-86D1-DBDB61573A3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3" y="4390752"/>
            <a:ext cx="2471867" cy="24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6">
            <a:extLst>
              <a:ext uri="{FF2B5EF4-FFF2-40B4-BE49-F238E27FC236}">
                <a16:creationId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42985" y="0"/>
            <a:ext cx="4477287" cy="8572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68" y="800812"/>
            <a:ext cx="9131532" cy="4068348"/>
            <a:chOff x="0" y="821095"/>
            <a:chExt cx="12192000" cy="36576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755576" y="4993868"/>
            <a:ext cx="777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 </a:t>
            </a:r>
            <a:r>
              <a:rPr kumimoji="1" lang="en-US" altLang="zh-CN" sz="3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Phyphox</a:t>
            </a:r>
            <a:r>
              <a:rPr kumimoji="1"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研究弹性球的非弹性碰撞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259407" y="5888111"/>
            <a:ext cx="456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5292080" y="5888110"/>
            <a:ext cx="35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赵霞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21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3"/>
          <p:cNvSpPr txBox="1">
            <a:spLocks noChangeArrowheads="1"/>
          </p:cNvSpPr>
          <p:nvPr/>
        </p:nvSpPr>
        <p:spPr bwMode="gray">
          <a:xfrm>
            <a:off x="755576" y="1193690"/>
            <a:ext cx="7746892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时需保证环境安静；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小球需自然垂直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释放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边上不要有障碍物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标尺应垂直挂起或贴于墙面，建议使用双面均有刻度的卷子，便于悬挂于桌面；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选取的地面必须非常平整，以防小球弹起时方向偏离垂直；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拍摄小球弹跳视频时，拍摄方向需垂直于小球运动方向，以保证读取刻度值的准确性；此实验内容需家人帮助，一人释放小球并操作软件，一人拍摄视频。</a:t>
            </a:r>
            <a:r>
              <a:rPr lang="en-US" altLang="zh-CN" sz="2000" dirty="0" smtClean="0"/>
              <a:t>  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latin typeface="黑体" panose="02010609060101010101" pitchFamily="49" charset="-122"/>
            </a:endParaRPr>
          </a:p>
        </p:txBody>
      </p:sp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491880" y="699811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0" name="矩形 9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9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7F5DC3D-2C63-4567-B69D-D55DCFB407EA}"/>
              </a:ext>
            </a:extLst>
          </p:cNvPr>
          <p:cNvGrpSpPr/>
          <p:nvPr/>
        </p:nvGrpSpPr>
        <p:grpSpPr>
          <a:xfrm>
            <a:off x="1" y="1321381"/>
            <a:ext cx="9143999" cy="2457974"/>
            <a:chOff x="1" y="940722"/>
            <a:chExt cx="12191998" cy="259760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2850F90-7AF2-4367-9704-3D398907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0FDD8FB-4BD2-4B82-A7D8-230D1BBD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E40CD76-D21A-4D15-A236-345C6898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36804D4-3CBA-4433-A0A2-46AE3BD9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9" name="图形 6">
            <a:extLst>
              <a:ext uri="{FF2B5EF4-FFF2-40B4-BE49-F238E27FC236}">
                <a16:creationId xmlns:a16="http://schemas.microsoft.com/office/drawing/2014/main" id="{F65FE5AB-4DD7-4C41-9B17-F42E9E3EA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4509" y="318781"/>
            <a:ext cx="3850547" cy="7885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1397614-5CD4-4499-8191-95A33BE7ACCB}"/>
              </a:ext>
            </a:extLst>
          </p:cNvPr>
          <p:cNvSpPr txBox="1"/>
          <p:nvPr/>
        </p:nvSpPr>
        <p:spPr>
          <a:xfrm>
            <a:off x="3097248" y="3846467"/>
            <a:ext cx="272382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5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23153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37"/>
          <p:cNvGrpSpPr>
            <a:grpSpLocks/>
          </p:cNvGrpSpPr>
          <p:nvPr/>
        </p:nvGrpSpPr>
        <p:grpSpPr bwMode="auto">
          <a:xfrm>
            <a:off x="1828800" y="2842344"/>
            <a:ext cx="5410200" cy="1546226"/>
            <a:chOff x="1152" y="1858"/>
            <a:chExt cx="3408" cy="974"/>
          </a:xfrm>
        </p:grpSpPr>
        <p:grpSp>
          <p:nvGrpSpPr>
            <p:cNvPr id="513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513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513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828800" y="1916832"/>
            <a:ext cx="5410200" cy="665163"/>
            <a:chOff x="1152" y="1275"/>
            <a:chExt cx="3408" cy="419"/>
          </a:xfrm>
        </p:grpSpPr>
        <p:grpSp>
          <p:nvGrpSpPr>
            <p:cNvPr id="37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3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1828800" y="2784708"/>
            <a:ext cx="5410200" cy="665163"/>
            <a:chOff x="1152" y="1275"/>
            <a:chExt cx="3408" cy="419"/>
          </a:xfrm>
        </p:grpSpPr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9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0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35"/>
          <p:cNvGrpSpPr>
            <a:grpSpLocks/>
          </p:cNvGrpSpPr>
          <p:nvPr/>
        </p:nvGrpSpPr>
        <p:grpSpPr bwMode="auto">
          <a:xfrm>
            <a:off x="1827396" y="4600421"/>
            <a:ext cx="5410200" cy="1416051"/>
            <a:chOff x="1152" y="1275"/>
            <a:chExt cx="3408" cy="892"/>
          </a:xfrm>
        </p:grpSpPr>
        <p:grpSp>
          <p:nvGrpSpPr>
            <p:cNvPr id="53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5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9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待研究问题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4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 Box 12"/>
            <p:cNvSpPr txBox="1">
              <a:spLocks noChangeArrowheads="1"/>
            </p:cNvSpPr>
            <p:nvPr/>
          </p:nvSpPr>
          <p:spPr bwMode="auto">
            <a:xfrm>
              <a:off x="1828" y="1876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注意事项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933576" y="3737421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62" name="矩形 61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1828800" y="5500141"/>
            <a:ext cx="5410200" cy="665163"/>
            <a:chOff x="1152" y="1275"/>
            <a:chExt cx="3408" cy="419"/>
          </a:xfrm>
        </p:grpSpPr>
        <p:grpSp>
          <p:nvGrpSpPr>
            <p:cNvPr id="65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6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5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3"/>
          <p:cNvSpPr txBox="1">
            <a:spLocks noChangeArrowheads="1"/>
          </p:cNvSpPr>
          <p:nvPr/>
        </p:nvSpPr>
        <p:spPr bwMode="gray">
          <a:xfrm>
            <a:off x="395536" y="2546186"/>
            <a:ext cx="82809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将智能手机的内 置 传 感 器 和 视 频 功 能 与 搭 载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/>
              <a:t>软件</a:t>
            </a:r>
            <a:r>
              <a:rPr lang="zh-CN" altLang="en-US" sz="2000" dirty="0"/>
              <a:t>相结合</a:t>
            </a:r>
            <a:r>
              <a:rPr lang="zh-CN" altLang="en-US" sz="2000" dirty="0" smtClean="0"/>
              <a:t>，利用其中的“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collision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（非）弹性碰撞测量</a:t>
            </a:r>
            <a:r>
              <a:rPr lang="zh-CN" altLang="en-US" sz="2000" dirty="0" smtClean="0"/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功能，通过自主设计实验，研究弹性球与地面的碰撞过程中能量损失的特点及决定因素；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熟练掌握数据处理的列表法及数据处理软件。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latin typeface="黑体" panose="02010609060101010101" pitchFamily="49" charset="-122"/>
            </a:endParaRPr>
          </a:p>
        </p:txBody>
      </p:sp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553213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0" name="矩形 9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>
                <a:latin typeface="黑体" panose="02010609060101010101" pitchFamily="49" charset="-122"/>
              </a:rPr>
              <a:t>实验目的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3"/>
          <p:cNvSpPr txBox="1">
            <a:spLocks noChangeArrowheads="1"/>
          </p:cNvSpPr>
          <p:nvPr/>
        </p:nvSpPr>
        <p:spPr bwMode="gray">
          <a:xfrm>
            <a:off x="2908486" y="1924449"/>
            <a:ext cx="576797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弹性球：如乒乓球，橡皮球，篮球或其它可以居家找到的弹性球；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手机：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台搭载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/>
              <a:t>软件及另一台可以</a:t>
            </a:r>
            <a:r>
              <a:rPr lang="zh-CN" altLang="en-US" sz="2000" dirty="0"/>
              <a:t>拍摄</a:t>
            </a:r>
            <a:r>
              <a:rPr lang="zh-CN" altLang="en-US" sz="2000" dirty="0" smtClean="0"/>
              <a:t>高画质视频的手机；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 smtClean="0"/>
              <a:t>水平地面；米尺或卷尺；胶带等；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软件：用电脑读取视频及截图。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latin typeface="黑体" panose="02010609060101010101" pitchFamily="49" charset="-122"/>
            </a:endParaRPr>
          </a:p>
        </p:txBody>
      </p:sp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07904" y="504191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</a:rPr>
              <a:t>仪器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8982"/>
            <a:ext cx="2584958" cy="518188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2" name="矩形 11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实验仪器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5589240"/>
            <a:ext cx="2584958" cy="360040"/>
          </a:xfrm>
          <a:prstGeom prst="rect">
            <a:avLst/>
          </a:prstGeom>
          <a:noFill/>
          <a:ln w="698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556792"/>
            <a:ext cx="540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小球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自由下落撞击地面会由于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发生非弹性碰撞而不断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被弹离地面，直到小球的能量由于消耗慢慢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变为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零，最终不再弹起．如果保持小球在弹跳的过程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中尽量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处于竖直方向，与水平面垂直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，那么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小球每一次弹起又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落下的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过程可以等效为一次竖直上抛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运动。由于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竖直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上抛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运动具有对称性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，即：从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地面升到最高点和从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最高点再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落回地面的时间是一样的，所以，可以把竖直上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抛运动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</a:rPr>
              <a:t>的下落过程等效为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自由落体运动。</a:t>
            </a:r>
            <a:r>
              <a:rPr lang="zh-CN" altLang="en-US" sz="2000" dirty="0" smtClean="0">
                <a:latin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</a:rPr>
            </a:br>
            <a:endParaRPr lang="zh-CN" altLang="en-US" sz="2000" dirty="0">
              <a:latin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916832"/>
            <a:ext cx="2387723" cy="422296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1" name="矩形 10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5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528" y="1410437"/>
            <a:ext cx="550810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        打开</a:t>
            </a:r>
            <a:r>
              <a:rPr lang="en-US" altLang="zh-CN" sz="2000" dirty="0" err="1"/>
              <a:t>Phyphox</a:t>
            </a:r>
            <a:r>
              <a:rPr lang="zh-CN" altLang="en-US" sz="2000" dirty="0"/>
              <a:t>中的“（</a:t>
            </a:r>
            <a:r>
              <a:rPr lang="en-US" altLang="zh-CN" sz="2000" dirty="0"/>
              <a:t>In</a:t>
            </a:r>
            <a:r>
              <a:rPr lang="zh-CN" altLang="en-US" sz="2000" dirty="0"/>
              <a:t>）</a:t>
            </a:r>
            <a:r>
              <a:rPr lang="en-US" altLang="zh-CN" sz="2000" dirty="0"/>
              <a:t>elastic collision</a:t>
            </a:r>
            <a:r>
              <a:rPr lang="zh-CN" altLang="en-US" sz="2000" dirty="0"/>
              <a:t>（非）弹性碰撞测量）”</a:t>
            </a:r>
            <a:r>
              <a:rPr lang="zh-CN" altLang="en-US" sz="2000" dirty="0" smtClean="0"/>
              <a:t>功能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采集“高度测量” 模块，</a:t>
            </a:r>
            <a:r>
              <a:rPr lang="zh-CN" altLang="en-US" sz="2000" dirty="0"/>
              <a:t>按下界面最上方的开始</a:t>
            </a:r>
            <a:r>
              <a:rPr lang="zh-CN" altLang="en-US" sz="2000" dirty="0" smtClean="0"/>
              <a:t>键    ，然后手松</a:t>
            </a:r>
            <a:r>
              <a:rPr lang="zh-CN" altLang="en-US" sz="2000" dirty="0"/>
              <a:t>开小球使小球自由下落</a:t>
            </a:r>
            <a:r>
              <a:rPr lang="zh-CN" altLang="en-US" sz="2000" dirty="0" smtClean="0"/>
              <a:t>，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zh-CN" altLang="en-US" sz="2000" dirty="0" smtClean="0"/>
              <a:t>开始</a:t>
            </a:r>
            <a:r>
              <a:rPr lang="zh-CN" altLang="en-US" sz="2000" dirty="0"/>
              <a:t>记录并生成数据，这个模块</a:t>
            </a:r>
            <a:r>
              <a:rPr lang="zh-CN" altLang="en-US" sz="2000" dirty="0" smtClean="0"/>
              <a:t>可以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自动记录小球相邻两次碰撞接触面声音的时间间隔，也就是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每次小球弹起的时间间隔，并根据系统内置的重力加速度默认值推算出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小球释放及每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 落 地 后 弹 起 的 高 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度，分别为高度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、高度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1……,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时间间隔分别为时间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、时间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2……</a:t>
            </a:r>
            <a:r>
              <a:rPr lang="zh-CN" altLang="en-US" sz="2000" dirty="0" smtClean="0"/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77" y="2492896"/>
            <a:ext cx="293793" cy="270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33245"/>
            <a:ext cx="2808312" cy="582464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6" name="矩形 15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1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83568" y="1712565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       打开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“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collision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（非）弹性碰撞测量）</a:t>
            </a:r>
            <a:r>
              <a:rPr lang="zh-CN" altLang="en-US" sz="2000" dirty="0"/>
              <a:t>”功能采集“</a:t>
            </a:r>
            <a:r>
              <a:rPr lang="zh-CN" altLang="en-US" sz="2000" dirty="0">
                <a:solidFill>
                  <a:srgbClr val="FF0000"/>
                </a:solidFill>
              </a:rPr>
              <a:t>能量</a:t>
            </a:r>
            <a:r>
              <a:rPr lang="zh-CN" altLang="en-US" sz="2000" dirty="0"/>
              <a:t>测量”</a:t>
            </a:r>
            <a:r>
              <a:rPr lang="zh-CN" altLang="en-US" sz="2000" dirty="0" smtClean="0"/>
              <a:t>模块，</a:t>
            </a:r>
            <a:r>
              <a:rPr lang="zh-CN" altLang="en-US" sz="2000" dirty="0"/>
              <a:t>按下界面最上方的开始键 </a:t>
            </a:r>
            <a:r>
              <a:rPr lang="zh-CN" altLang="en-US" sz="2000" dirty="0" smtClean="0"/>
              <a:t>    ，</a:t>
            </a:r>
            <a:r>
              <a:rPr lang="zh-CN" altLang="en-US" sz="2000" dirty="0"/>
              <a:t>然后</a:t>
            </a:r>
            <a:r>
              <a:rPr lang="zh-CN" altLang="en-US" sz="2000" dirty="0" smtClean="0"/>
              <a:t>手松</a:t>
            </a:r>
            <a:r>
              <a:rPr lang="zh-CN" altLang="en-US" sz="2000" dirty="0"/>
              <a:t>开小球使小球自由下落</a:t>
            </a:r>
            <a:r>
              <a:rPr lang="zh-CN" altLang="en-US" sz="2000" dirty="0" smtClean="0"/>
              <a:t>，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zh-CN" altLang="en-US" sz="2000" dirty="0" smtClean="0"/>
              <a:t>开始</a:t>
            </a:r>
            <a:r>
              <a:rPr lang="zh-CN" altLang="en-US" sz="2000" dirty="0"/>
              <a:t>记录并生成数据，这个模块可以记录小球弹跳过程</a:t>
            </a:r>
            <a:r>
              <a:rPr lang="zh-CN" altLang="en-US" sz="2000" dirty="0" smtClean="0"/>
              <a:t>前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次</a:t>
            </a:r>
            <a:r>
              <a:rPr lang="zh-CN" altLang="en-US" sz="2000" dirty="0"/>
              <a:t>每一次碰撞后的能量变化情况，“能量测量”模块界面如右图所示。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268392"/>
            <a:ext cx="293793" cy="270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5508104" y="964905"/>
            <a:ext cx="2742138" cy="54712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2" name="矩形 11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1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pic>
        <p:nvPicPr>
          <p:cNvPr id="6" name="篮球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3405798" y="-798312"/>
            <a:ext cx="3456384" cy="7151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98" y="4759060"/>
            <a:ext cx="6110240" cy="20513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9552" y="1772816"/>
            <a:ext cx="5760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sz="2000" dirty="0" smtClean="0"/>
              <a:t>视频示例</a:t>
            </a:r>
            <a:endParaRPr lang="zh-CN" altLang="en-US" dirty="0">
              <a:latin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3" name="矩形 1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6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3"/>
          <p:cNvSpPr txBox="1">
            <a:spLocks noChangeArrowheads="1"/>
          </p:cNvSpPr>
          <p:nvPr/>
        </p:nvSpPr>
        <p:spPr bwMode="gray">
          <a:xfrm>
            <a:off x="470810" y="828212"/>
            <a:ext cx="8123586" cy="79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通过弹性球的连续弹跳实验</a:t>
            </a:r>
            <a:r>
              <a:rPr lang="zh-CN" altLang="en-US" sz="2000" dirty="0" smtClean="0"/>
              <a:t>，利用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软件</a:t>
            </a:r>
            <a:r>
              <a:rPr lang="zh-CN" altLang="en-US" sz="2000" dirty="0" smtClean="0"/>
              <a:t>研究</a:t>
            </a:r>
            <a:r>
              <a:rPr lang="zh-CN" altLang="en-US" sz="2000" dirty="0"/>
              <a:t>其弹跳过程的</a:t>
            </a:r>
            <a:r>
              <a:rPr lang="zh-CN" altLang="en-US" sz="2000" dirty="0" smtClean="0"/>
              <a:t>能量损失、恢复系数等特性及其</a:t>
            </a:r>
            <a:r>
              <a:rPr lang="zh-CN" altLang="en-US" sz="2000" dirty="0" smtClean="0"/>
              <a:t>规律；（基础，必做）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 拍摄弹性球的弹跳过程，利用</a:t>
            </a:r>
            <a:r>
              <a:rPr lang="zh-CN" altLang="en-US" sz="2000" dirty="0" smtClean="0"/>
              <a:t>软件（如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  <a:r>
              <a:rPr lang="zh-CN" altLang="en-US" sz="2000" dirty="0" smtClean="0"/>
              <a:t>）读取</a:t>
            </a:r>
            <a:r>
              <a:rPr lang="zh-CN" altLang="en-US" sz="2000" dirty="0" smtClean="0"/>
              <a:t>视频及截图，获取小球弹跳的最高高度，求出重力加速度并进行误差分析；（提升，必做）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 </a:t>
            </a:r>
            <a:r>
              <a:rPr lang="zh-CN" altLang="en-US" sz="2000" dirty="0"/>
              <a:t>探究不同</a:t>
            </a:r>
            <a:r>
              <a:rPr lang="zh-CN" altLang="en-US" sz="2000" dirty="0" smtClean="0"/>
              <a:t>材质（至少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种）弹性</a:t>
            </a:r>
            <a:r>
              <a:rPr lang="zh-CN" altLang="en-US" sz="2000" dirty="0"/>
              <a:t>球的碰撞特性</a:t>
            </a:r>
            <a:r>
              <a:rPr lang="zh-CN" altLang="en-US" sz="2000" dirty="0" smtClean="0"/>
              <a:t>及其规律；（进阶）</a:t>
            </a:r>
            <a:endParaRPr lang="en-US" altLang="zh-CN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</a:t>
            </a:r>
            <a:r>
              <a:rPr lang="zh-CN" altLang="en-US" sz="2000" dirty="0" smtClean="0"/>
              <a:t>改变弹性球的释放高度或</a:t>
            </a:r>
            <a:r>
              <a:rPr lang="zh-CN" altLang="en-US" sz="2000" dirty="0"/>
              <a:t>其它</a:t>
            </a:r>
            <a:r>
              <a:rPr lang="zh-CN" altLang="en-US" sz="2000" dirty="0" smtClean="0"/>
              <a:t>参数研究其对</a:t>
            </a:r>
            <a:r>
              <a:rPr lang="zh-CN" altLang="en-US" sz="2000" dirty="0" smtClean="0"/>
              <a:t>能量损失及恢复系数的</a:t>
            </a:r>
            <a:r>
              <a:rPr lang="zh-CN" altLang="en-US" sz="2000" dirty="0"/>
              <a:t>影响</a:t>
            </a:r>
            <a:r>
              <a:rPr lang="zh-CN" altLang="en-US" sz="2000" dirty="0" smtClean="0"/>
              <a:t>。（高阶）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选</a:t>
            </a:r>
            <a:r>
              <a:rPr lang="zh-CN" altLang="en-US" sz="2000" dirty="0" smtClean="0"/>
              <a:t>做：做一个斜抛小球的运动，</a:t>
            </a:r>
            <a:r>
              <a:rPr lang="zh-CN" altLang="en-US" sz="2000" dirty="0" smtClean="0"/>
              <a:t>并用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 </a:t>
            </a:r>
            <a:r>
              <a:rPr lang="zh-CN" altLang="en-US" sz="2000" dirty="0" smtClean="0"/>
              <a:t>分析</a:t>
            </a:r>
            <a:r>
              <a:rPr lang="zh-CN" altLang="en-US" sz="2000" dirty="0" smtClean="0"/>
              <a:t>它的运动过程及相关物理量</a:t>
            </a:r>
            <a:r>
              <a:rPr lang="zh-CN" altLang="en-US" sz="2000" dirty="0" smtClean="0"/>
              <a:t>。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latin typeface="黑体" panose="02010609060101010101" pitchFamily="49" charset="-122"/>
            </a:endParaRPr>
          </a:p>
        </p:txBody>
      </p:sp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307507" y="659408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待研究问题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0" name="矩形 9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552" y="116856"/>
            <a:ext cx="2501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待研究问题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0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28188</TotalTime>
  <Words>731</Words>
  <Application>Microsoft Office PowerPoint</Application>
  <PresentationFormat>全屏显示(4:3)</PresentationFormat>
  <Paragraphs>61</Paragraphs>
  <Slides>11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黑体</vt:lpstr>
      <vt:lpstr>楷体</vt:lpstr>
      <vt:lpstr>SimSun</vt:lpstr>
      <vt:lpstr>SimSun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  with Technology</dc:title>
  <dc:creator>MNY</dc:creator>
  <cp:lastModifiedBy>T450</cp:lastModifiedBy>
  <cp:revision>427</cp:revision>
  <dcterms:created xsi:type="dcterms:W3CDTF">2007-04-21T02:16:19Z</dcterms:created>
  <dcterms:modified xsi:type="dcterms:W3CDTF">2020-04-02T08:22:57Z</dcterms:modified>
</cp:coreProperties>
</file>