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260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07953B8-D602-40C3-A78E-2E1F82AE6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6A737B4-8794-45A0-B883-04C9346D9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33DBE9-8BCF-4BD9-A4DF-27A1157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D7F6B7-941C-4688-AB70-3A76E1D5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E78E36E-3D59-4112-91C1-2F4F4BD1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1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FC066E-8FDC-425C-AF34-5008EC77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F6562FA-0280-4ACC-94DF-6A76E182A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F5B3A61-4717-40F8-9164-042C1773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85F292-782B-48D7-ACEF-77404F07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965F1B-9933-44A1-869A-F845274C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6BA0B64-78C3-4355-996F-D3A10617E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B1F586C-2110-42F5-93C4-4ED7A5578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737441-AC0F-4FB4-825D-671FF271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130329D-38CF-4886-ADE4-F13FA01B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E517B28-B686-4C63-A2FA-69A693DA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161AA9-1746-4087-81F1-7CA4CB37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A816A09-7A09-453B-BD31-CF5D681D4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2B6FC4-6FF3-4ADE-BCC9-A4AE9BAA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EC4A8D5-4736-4E44-AE04-A01163B2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7E771B3-499B-44CC-A374-6DE0A72A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821095"/>
            <a:ext cx="12192000" cy="3647698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75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4269" y="5038725"/>
            <a:ext cx="1847850" cy="18192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5967B5-32D8-4A20-AC34-957CA93E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7059B90-6019-46CA-8B5C-F6E423464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DA5BBA-4825-4A54-B80E-C52215C0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D2E143B-C3F5-4566-846C-ACE6DE66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AA83BF-0752-488C-89F1-C75DF757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11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F5F178-8847-416C-A6B9-81BFC5D1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39736D2-B76B-4D3F-B534-B0DC9A113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538B8DB-6132-4CA8-9091-6A5BE70B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C77F874-4E8B-4588-B03C-EAEC3335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643C5AB-324D-45E4-A150-56E467C1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8A87AFE-F369-4AC6-86A8-5CD9C0B5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3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5A481A-1D71-45C0-B920-75F08658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F3043A9-0B92-4F9F-A376-8D2E576BC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5B82350-65FB-4577-A790-67BAB4E56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CA9A000-57FB-4888-A807-738838778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A310837-C841-483A-9917-A3343AB59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D4724E5-3480-47DA-B228-58015765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59F03BD-6891-439E-948F-01539785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D9C3211-48AA-4721-89B2-5857F9C8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42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1B66F9C-0BD4-471C-A9EE-8B7315DBE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1E6724F-B94B-4EAB-B0AE-77AB224A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2462CC2-50FA-460D-9225-66039691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AE1F5F-6F2D-4C54-A715-DF963558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59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CCA2CE5-F604-4DC0-8B11-9EF9591E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5A63D4F-B3F4-4F48-B420-1B4CB7C6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73B30D1-BB42-42C9-9271-5DEC3130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18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174A30-C2C2-442F-B0BD-C68D2FBC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9F6B07-0C6C-494F-832D-345229DB7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C1504E9-68DE-4758-860A-8849237A7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92859EB-10A2-43FC-BD68-55DDF0AC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EF5D309-382D-4220-800D-FB45FA6C2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C0A849-65E7-45A8-906A-F49D29A9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8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7932BBC-B71E-4F1E-9509-1F62D9F1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215212-9C91-4CD5-BC7E-33E6BEDD1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F4A8ACC-E9C9-4295-B3BA-E9237C215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1508FCF-741C-4CCD-9018-C2AE7957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8F2A9-6688-42A0-955E-249D88DC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8B4E313-6B50-4779-92A4-CC03889C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98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62549" y="5038725"/>
            <a:ext cx="1847850" cy="1819275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7D1A67F-06EC-4C58-8F9B-CFD6C852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1C918D-30D6-437B-8D98-38E51F558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0BBCDC-F3FC-4DA9-8A0E-C8BDE413C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3072C-E68E-4804-BF1F-E1A76F416273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3D90A7-233D-48F4-9820-77011D18E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93F1CB2-BE8E-45E8-9B47-272312AB7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5094D-B596-488F-B18C-855DE6045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="" xmlns:a16="http://schemas.microsoft.com/office/drawing/2014/main" id="{8EFFE1BD-5594-4074-A8C7-A2BB4BD79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1054" y="0"/>
            <a:ext cx="4476750" cy="8572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D890A55-B884-4C2C-9800-D955EA4B656E}"/>
              </a:ext>
            </a:extLst>
          </p:cNvPr>
          <p:cNvSpPr txBox="1"/>
          <p:nvPr/>
        </p:nvSpPr>
        <p:spPr>
          <a:xfrm>
            <a:off x="405441" y="612499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居家物理实验教学方案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6C7C264-F1B8-427D-80FC-B468CAB00B09}"/>
              </a:ext>
            </a:extLst>
          </p:cNvPr>
          <p:cNvSpPr txBox="1"/>
          <p:nvPr/>
        </p:nvSpPr>
        <p:spPr>
          <a:xfrm>
            <a:off x="6698100" y="6186545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物理实验教学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中心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曲广媛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0" y="821095"/>
            <a:ext cx="12192000" cy="3657600"/>
            <a:chOff x="0" y="821095"/>
            <a:chExt cx="12192000" cy="3657600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17E899CB-32E4-4817-BD47-4798260BB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21095"/>
              <a:ext cx="12192000" cy="3657600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0" y="821095"/>
              <a:ext cx="12192000" cy="364769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FD890A55-B884-4C2C-9800-D955EA4B656E}"/>
              </a:ext>
            </a:extLst>
          </p:cNvPr>
          <p:cNvSpPr txBox="1"/>
          <p:nvPr/>
        </p:nvSpPr>
        <p:spPr>
          <a:xfrm>
            <a:off x="681487" y="4614661"/>
            <a:ext cx="9926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固体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表面的浸润</a:t>
            </a:r>
          </a:p>
          <a:p>
            <a:pPr algn="ctr"/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73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61228" y="29583"/>
            <a:ext cx="2374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</a:rPr>
              <a:t>内容大纲</a:t>
            </a:r>
          </a:p>
        </p:txBody>
      </p: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1908314" y="2047461"/>
            <a:ext cx="5410200" cy="665163"/>
            <a:chOff x="1152" y="1275"/>
            <a:chExt cx="3408" cy="419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13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827" y="1305"/>
              <a:ext cx="94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 b="1" dirty="0">
                  <a:solidFill>
                    <a:srgbClr val="000000"/>
                  </a:solidFill>
                </a:rPr>
                <a:t>实验</a:t>
              </a:r>
              <a:r>
                <a:rPr kumimoji="1" lang="zh-CN" altLang="en-US" sz="2400" b="1" dirty="0" smtClean="0">
                  <a:solidFill>
                    <a:srgbClr val="000000"/>
                  </a:solidFill>
                </a:rPr>
                <a:t>目的 </a:t>
              </a:r>
              <a:endParaRPr kumimoji="1"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1908314" y="2961863"/>
            <a:ext cx="5410200" cy="1306514"/>
            <a:chOff x="1152" y="1851"/>
            <a:chExt cx="3408" cy="823"/>
          </a:xfrm>
        </p:grpSpPr>
        <p:grpSp>
          <p:nvGrpSpPr>
            <p:cNvPr id="17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21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2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3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827" y="2383"/>
              <a:ext cx="8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rgbClr val="000000"/>
                  </a:solidFill>
                  <a:latin typeface="黑体" panose="02010609060101010101" pitchFamily="49" charset="-122"/>
                </a:rPr>
                <a:t>实验原理</a:t>
              </a:r>
              <a:endPara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37"/>
          <p:cNvGrpSpPr>
            <a:grpSpLocks/>
          </p:cNvGrpSpPr>
          <p:nvPr/>
        </p:nvGrpSpPr>
        <p:grpSpPr bwMode="auto">
          <a:xfrm>
            <a:off x="1908314" y="2972973"/>
            <a:ext cx="5410200" cy="1546226"/>
            <a:chOff x="1152" y="1858"/>
            <a:chExt cx="3408" cy="974"/>
          </a:xfrm>
        </p:grpSpPr>
        <p:grpSp>
          <p:nvGrpSpPr>
            <p:cNvPr id="25" name="Group 17"/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29" name="AutoShape 1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0" name="AutoShape 19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1" name="AutoShape 20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1813" y="1858"/>
              <a:ext cx="8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400" b="1" dirty="0" smtClean="0">
                  <a:solidFill>
                    <a:srgbClr val="000000"/>
                  </a:solidFill>
                  <a:latin typeface="黑体" panose="02010609060101010101" pitchFamily="49" charset="-122"/>
                </a:rPr>
                <a:t>实验仪器</a:t>
              </a:r>
              <a:endPara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oup 38"/>
          <p:cNvGrpSpPr>
            <a:grpSpLocks/>
          </p:cNvGrpSpPr>
          <p:nvPr/>
        </p:nvGrpSpPr>
        <p:grpSpPr bwMode="auto">
          <a:xfrm>
            <a:off x="1908314" y="4768436"/>
            <a:ext cx="5410200" cy="665163"/>
            <a:chOff x="1152" y="2989"/>
            <a:chExt cx="3408" cy="419"/>
          </a:xfrm>
        </p:grpSpPr>
        <p:grpSp>
          <p:nvGrpSpPr>
            <p:cNvPr id="33" name="Group 21"/>
            <p:cNvGrpSpPr>
              <a:grpSpLocks/>
            </p:cNvGrpSpPr>
            <p:nvPr/>
          </p:nvGrpSpPr>
          <p:grpSpPr bwMode="auto">
            <a:xfrm>
              <a:off x="1152" y="2989"/>
              <a:ext cx="480" cy="419"/>
              <a:chOff x="3174" y="2656"/>
              <a:chExt cx="1549" cy="1351"/>
            </a:xfrm>
          </p:grpSpPr>
          <p:sp>
            <p:nvSpPr>
              <p:cNvPr id="37" name="AutoShape 2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8" name="AutoShape 2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9" name="AutoShape 24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1536" y="3373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1827" y="3010"/>
              <a:ext cx="10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400" b="1" dirty="0" smtClean="0">
                  <a:solidFill>
                    <a:srgbClr val="000000"/>
                  </a:solidFill>
                  <a:latin typeface="黑体" panose="02010609060101010101" pitchFamily="49" charset="-122"/>
                </a:rPr>
                <a:t>待研究问题</a:t>
              </a:r>
              <a:endPara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gray">
            <a:xfrm>
              <a:off x="1276" y="3051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0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3" name="矩形 2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5" name="Text Box 88"/>
          <p:cNvSpPr txBox="1">
            <a:spLocks noChangeArrowheads="1"/>
          </p:cNvSpPr>
          <p:nvPr/>
        </p:nvSpPr>
        <p:spPr bwMode="gray">
          <a:xfrm>
            <a:off x="736738" y="237546"/>
            <a:ext cx="53625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36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</a:rPr>
              <a:t>实验目的</a:t>
            </a:r>
            <a:endParaRPr lang="en-US" altLang="zh-CN" sz="2800" b="1" dirty="0">
              <a:latin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583" y="11092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了解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液体在固体表面的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浸润</a:t>
            </a:r>
            <a:r>
              <a:rPr lang="zh-CN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现象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粗略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测量液体在固体表面的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接触角；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能够对涉及到浸润的现象做出科学解释。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-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913" y="3160239"/>
            <a:ext cx="3719804" cy="2479869"/>
          </a:xfrm>
          <a:prstGeom prst="rect">
            <a:avLst/>
          </a:prstGeom>
        </p:spPr>
      </p:pic>
      <p:pic>
        <p:nvPicPr>
          <p:cNvPr id="9" name="2-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9583" y="3160238"/>
            <a:ext cx="3719805" cy="24798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0603" y="5767204"/>
            <a:ext cx="87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视频</a:t>
            </a:r>
            <a:r>
              <a:rPr lang="en-US" altLang="zh-CN" b="1" dirty="0" smtClean="0"/>
              <a:t>A</a:t>
            </a:r>
            <a:endParaRPr lang="zh-CN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15150" y="5770689"/>
            <a:ext cx="10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视频</a:t>
            </a:r>
            <a:r>
              <a:rPr lang="en-US" altLang="zh-CN" b="1" dirty="0" smtClean="0"/>
              <a:t>B</a:t>
            </a:r>
            <a:endParaRPr lang="zh-CN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94249" y="611916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（喷壶中为酒精）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6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40618" y="130382"/>
            <a:ext cx="1627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</a:rPr>
              <a:t>实验仪器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3157" y="361363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73157" y="1104331"/>
            <a:ext cx="10131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实验材料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：水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（或其他液体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），小木棒，金属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、纸张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、塑料、玻璃、植物、不粘锅等居家环境中可取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得的不同固体材料（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材料种类不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限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）；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拍照工具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手机；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电脑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软件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：Screen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Protractor（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量角度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）或其他软件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IMG_20200323_1957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53" y="3724710"/>
            <a:ext cx="3641885" cy="2731415"/>
          </a:xfrm>
          <a:prstGeom prst="rect">
            <a:avLst/>
          </a:prstGeom>
        </p:spPr>
      </p:pic>
      <p:pic>
        <p:nvPicPr>
          <p:cNvPr id="8" name="图片 7" descr="IMG_20200323_1955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85320" y="3269477"/>
            <a:ext cx="2731412" cy="36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ququ\Desktop\接触角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59" y="3484995"/>
            <a:ext cx="4404221" cy="33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992051" y="118996"/>
            <a:ext cx="1627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</a:rPr>
              <a:t>实验原理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03583" y="976935"/>
            <a:ext cx="11191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/>
              <a:t>浸润：液体在与固体接触时，沿固体表面扩展而相互附着的现象，也称为“润湿”。</a:t>
            </a:r>
          </a:p>
        </p:txBody>
      </p:sp>
      <p:pic>
        <p:nvPicPr>
          <p:cNvPr id="7" name="图片 6" descr="C:\Users\ququ\Desktop\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00" y="1472157"/>
            <a:ext cx="6955457" cy="156928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03583" y="2715022"/>
                <a:ext cx="9546428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400" dirty="0"/>
                  <a:t>接触角：</a:t>
                </a:r>
                <a:endParaRPr lang="en-US" altLang="zh-CN" sz="2400" dirty="0"/>
              </a:p>
              <a:p>
                <a:pPr>
                  <a:lnSpc>
                    <a:spcPct val="120000"/>
                  </a:lnSpc>
                </a:pPr>
                <a:r>
                  <a:rPr lang="zh-CN" altLang="en-US" sz="2400" dirty="0"/>
                  <a:t>在气</a:t>
                </a:r>
                <a:r>
                  <a:rPr lang="en-US" altLang="zh-CN" sz="2400" dirty="0"/>
                  <a:t>/</a:t>
                </a:r>
                <a:r>
                  <a:rPr lang="zh-CN" altLang="en-US" sz="2400" dirty="0"/>
                  <a:t>液</a:t>
                </a:r>
                <a:r>
                  <a:rPr lang="en-US" altLang="zh-CN" sz="2400" dirty="0"/>
                  <a:t>/</a:t>
                </a:r>
                <a:r>
                  <a:rPr lang="zh-CN" altLang="en-US" sz="2400" dirty="0"/>
                  <a:t>固三相交点处所作的气</a:t>
                </a:r>
                <a:r>
                  <a:rPr lang="en-US" altLang="zh-CN" sz="2400" dirty="0"/>
                  <a:t>/</a:t>
                </a:r>
                <a:r>
                  <a:rPr lang="zh-CN" altLang="en-US" sz="2400" dirty="0"/>
                  <a:t>液界面的</a:t>
                </a:r>
                <a:r>
                  <a:rPr lang="zh-CN" altLang="en-US" sz="2400" dirty="0" smtClean="0"/>
                  <a:t>切线，穿过液体，与</a:t>
                </a:r>
                <a:r>
                  <a:rPr lang="zh-CN" altLang="en-US" sz="2400" dirty="0"/>
                  <a:t>液</a:t>
                </a:r>
                <a:r>
                  <a:rPr lang="en-US" altLang="zh-CN" sz="2400" dirty="0"/>
                  <a:t>/</a:t>
                </a:r>
                <a:r>
                  <a:rPr lang="zh-CN" altLang="en-US" sz="2400" dirty="0"/>
                  <a:t>固交界线之间的夹角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/>
                  <a:t>。用来描述固体表面的润湿性。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3" y="2715022"/>
                <a:ext cx="9546428" cy="1421928"/>
              </a:xfrm>
              <a:prstGeom prst="rect">
                <a:avLst/>
              </a:prstGeom>
              <a:blipFill rotWithShape="1">
                <a:blip r:embed="rId4"/>
                <a:stretch>
                  <a:fillRect l="-1022" r="-319" b="-6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03583" y="4170315"/>
                <a:ext cx="6861951" cy="1865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dirty="0" smtClean="0"/>
                  <a:t>1</a:t>
                </a:r>
                <a:r>
                  <a:rPr lang="zh-CN" altLang="en-US" sz="2400" dirty="0"/>
                  <a:t>）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/>
                      </a:rPr>
                      <m:t>𝜃</m:t>
                    </m:r>
                  </m:oMath>
                </a14:m>
                <a:r>
                  <a:rPr lang="en-US" altLang="zh-CN" sz="2400" dirty="0"/>
                  <a:t>﹤90°</a:t>
                </a:r>
                <a:r>
                  <a:rPr lang="zh-CN" altLang="en-US" sz="2400" dirty="0"/>
                  <a:t>，液体润湿固体；</a:t>
                </a:r>
                <a:endParaRPr lang="en-US" altLang="zh-CN" sz="2400" dirty="0" smtClean="0"/>
              </a:p>
              <a:p>
                <a:pPr>
                  <a:lnSpc>
                    <a:spcPct val="120000"/>
                  </a:lnSpc>
                </a:pPr>
                <a:r>
                  <a:rPr lang="en-US" altLang="zh-CN" sz="2400" dirty="0"/>
                  <a:t> </a:t>
                </a:r>
                <a:r>
                  <a:rPr lang="en-US" altLang="zh-CN" sz="2400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/>
                      </a:rPr>
                      <m:t>𝜃</m:t>
                    </m:r>
                    <m:r>
                      <a:rPr lang="en-US" altLang="zh-CN" sz="240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400" dirty="0"/>
                  <a:t>= 0 ° </a:t>
                </a:r>
                <a:r>
                  <a:rPr lang="zh-CN" altLang="en-US" sz="2400" dirty="0"/>
                  <a:t>，液体完全润湿固体。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400" dirty="0"/>
                  <a:t>2</a:t>
                </a:r>
                <a:r>
                  <a:rPr lang="zh-CN" altLang="en-US" sz="2400" dirty="0"/>
                  <a:t>）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/>
                      </a:rPr>
                      <m:t>𝜃</m:t>
                    </m:r>
                    <m:r>
                      <a:rPr lang="en-US" altLang="zh-CN" sz="240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400" dirty="0"/>
                  <a:t>﹥90°</a:t>
                </a:r>
                <a:r>
                  <a:rPr lang="zh-CN" altLang="en-US" sz="2400" dirty="0"/>
                  <a:t>，液体不润湿固体；</a:t>
                </a:r>
                <a:endParaRPr lang="en-US" altLang="zh-CN" sz="2400" dirty="0" smtClean="0"/>
              </a:p>
              <a:p>
                <a:pPr>
                  <a:lnSpc>
                    <a:spcPct val="120000"/>
                  </a:lnSpc>
                </a:pPr>
                <a:r>
                  <a:rPr lang="en-US" altLang="zh-CN" sz="2400" dirty="0"/>
                  <a:t> </a:t>
                </a:r>
                <a:r>
                  <a:rPr lang="en-US" altLang="zh-CN" sz="2400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/>
                      </a:rPr>
                      <m:t>𝜃</m:t>
                    </m:r>
                    <m:r>
                      <a:rPr lang="en-US" altLang="zh-CN" sz="240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400" dirty="0"/>
                  <a:t>=180°</a:t>
                </a:r>
                <a:r>
                  <a:rPr lang="zh-CN" altLang="en-US" sz="2400" dirty="0"/>
                  <a:t>，液体完全不润湿固体。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3" y="4170315"/>
                <a:ext cx="6861951" cy="1865126"/>
              </a:xfrm>
              <a:prstGeom prst="rect">
                <a:avLst/>
              </a:prstGeom>
              <a:blipFill rotWithShape="1">
                <a:blip r:embed="rId5"/>
                <a:stretch>
                  <a:fillRect l="-1422" r="-1244" b="-5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3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743573" y="120444"/>
            <a:ext cx="1988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</a:rPr>
              <a:t>待研究问题</a:t>
            </a:r>
            <a:endParaRPr lang="zh-CN" altLang="en-US" sz="2800" b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03583" y="1080117"/>
            <a:ext cx="8296468" cy="331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、选取一种材料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，水平放置。选取材料上平整的部分，用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小木棒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沾水或其他液体，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将木棒尖端的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小液滴转移到材料上，使之附着在材料表面。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、用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手机摄像头对准材料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表面以及水滴，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拍摄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照片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、用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 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Protractor 软件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测量水滴在材料表面的接触角。</a:t>
            </a:r>
          </a:p>
          <a:p>
            <a:pPr>
              <a:lnSpc>
                <a:spcPct val="120000"/>
              </a:lnSpc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重复以上过程，对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多种材料（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6~8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种）进行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测试和拍照，整理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结果。</a:t>
            </a: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、分析实验数据，给出结论。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校园卡角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86" y="4561926"/>
            <a:ext cx="2670945" cy="2003209"/>
          </a:xfrm>
          <a:prstGeom prst="rect">
            <a:avLst/>
          </a:prstGeom>
        </p:spPr>
      </p:pic>
      <p:pic>
        <p:nvPicPr>
          <p:cNvPr id="8" name="图片 7" descr="校园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034" y="1359819"/>
            <a:ext cx="2686802" cy="2015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9DD6171-FE26-4CFA-8DEE-9CFDF3981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41" y="4561925"/>
            <a:ext cx="2833806" cy="200320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06C75762-056C-4454-BF5A-956896B0EE17}"/>
              </a:ext>
            </a:extLst>
          </p:cNvPr>
          <p:cNvSpPr/>
          <p:nvPr/>
        </p:nvSpPr>
        <p:spPr>
          <a:xfrm>
            <a:off x="2105943" y="5242860"/>
            <a:ext cx="1114742" cy="1090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976B9B14-95D8-4CD1-805C-CBC9C3A9F5DF}"/>
              </a:ext>
            </a:extLst>
          </p:cNvPr>
          <p:cNvCxnSpPr>
            <a:stCxn id="10" idx="6"/>
          </p:cNvCxnSpPr>
          <p:nvPr/>
        </p:nvCxnSpPr>
        <p:spPr>
          <a:xfrm flipV="1">
            <a:off x="3220685" y="5375259"/>
            <a:ext cx="2691256" cy="4129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8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 Box 88"/>
          <p:cNvSpPr txBox="1">
            <a:spLocks noChangeArrowheads="1"/>
          </p:cNvSpPr>
          <p:nvPr/>
        </p:nvSpPr>
        <p:spPr bwMode="gray">
          <a:xfrm>
            <a:off x="736738" y="237546"/>
            <a:ext cx="53625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36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</a:rPr>
              <a:t>注意事项</a:t>
            </a:r>
            <a:endParaRPr lang="en-US" altLang="zh-CN" sz="2800" b="1" dirty="0">
              <a:latin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8262" y="2969707"/>
            <a:ext cx="104097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思考题：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1</a:t>
            </a:r>
            <a:r>
              <a:rPr lang="zh-CN" altLang="en-US" sz="2400" dirty="0"/>
              <a:t>、根据所测得的接触角，该种液体对所测试固体</a:t>
            </a:r>
            <a:r>
              <a:rPr lang="zh-CN" altLang="zh-CN" sz="2400" dirty="0"/>
              <a:t>材料</a:t>
            </a:r>
            <a:r>
              <a:rPr lang="zh-CN" altLang="en-US" sz="2400" dirty="0"/>
              <a:t>的浸润特性是怎样的</a:t>
            </a:r>
            <a:r>
              <a:rPr lang="zh-CN" altLang="en-US" sz="2400" dirty="0" smtClean="0"/>
              <a:t>？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</a:t>
            </a:r>
            <a:r>
              <a:rPr lang="zh-CN" altLang="en-US" sz="2400" dirty="0" smtClean="0"/>
              <a:t> 为什么？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/>
              <a:t>、产生视频</a:t>
            </a:r>
            <a:r>
              <a:rPr lang="en-US" altLang="zh-CN" sz="2400" dirty="0"/>
              <a:t>A</a:t>
            </a:r>
            <a:r>
              <a:rPr lang="zh-CN" altLang="en-US" sz="2400" dirty="0"/>
              <a:t>、</a:t>
            </a:r>
            <a:r>
              <a:rPr lang="en-US" altLang="zh-CN" sz="2400" dirty="0"/>
              <a:t>B</a:t>
            </a:r>
            <a:r>
              <a:rPr lang="zh-CN" altLang="en-US" sz="2400" dirty="0"/>
              <a:t>现象的原因是什么？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、接触角的</a:t>
            </a:r>
            <a:r>
              <a:rPr lang="zh-CN" altLang="en-US" sz="2400" dirty="0"/>
              <a:t>测量</a:t>
            </a:r>
            <a:r>
              <a:rPr lang="zh-CN" altLang="en-US" sz="2400" dirty="0" smtClean="0"/>
              <a:t>值受哪些因素的影响</a:t>
            </a:r>
            <a:r>
              <a:rPr lang="zh-CN" altLang="en-US" sz="2400" dirty="0"/>
              <a:t>？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</a:t>
            </a:r>
            <a:r>
              <a:rPr lang="zh-CN" altLang="en-US" sz="2400" dirty="0" smtClean="0"/>
              <a:t>、有</a:t>
            </a:r>
            <a:r>
              <a:rPr lang="zh-CN" altLang="en-US" sz="2400" dirty="0"/>
              <a:t>哪些方法可以改变液体对固体表面的浸润特性？</a:t>
            </a:r>
          </a:p>
        </p:txBody>
      </p:sp>
      <p:sp>
        <p:nvSpPr>
          <p:cNvPr id="8" name="矩形 7"/>
          <p:cNvSpPr/>
          <p:nvPr/>
        </p:nvSpPr>
        <p:spPr>
          <a:xfrm>
            <a:off x="648383" y="1247731"/>
            <a:ext cx="10409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1</a:t>
            </a:r>
            <a:r>
              <a:rPr lang="zh-CN" altLang="en-US" sz="2400" dirty="0" smtClean="0"/>
              <a:t>、液滴</a:t>
            </a:r>
            <a:r>
              <a:rPr lang="zh-CN" altLang="en-US" sz="2400" dirty="0"/>
              <a:t>的量不要太</a:t>
            </a:r>
            <a:r>
              <a:rPr lang="zh-CN" altLang="en-US" sz="2400" dirty="0" smtClean="0"/>
              <a:t>大，以避免液体重力作用对接触角测量值的影响。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、拍摄时注意保持适当光照。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、拍摄时摄像头俯角</a:t>
            </a:r>
            <a:r>
              <a:rPr lang="en-US" altLang="zh-CN" sz="2400" dirty="0" smtClean="0"/>
              <a:t>&lt;5°</a:t>
            </a:r>
            <a:r>
              <a:rPr lang="zh-CN" altLang="en-US" sz="2400" dirty="0" smtClean="0"/>
              <a:t>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187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" y="940722"/>
            <a:ext cx="12191998" cy="2597608"/>
            <a:chOff x="1" y="940722"/>
            <a:chExt cx="12191998" cy="25976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209" y="940723"/>
              <a:ext cx="2802835" cy="259760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44" y="940723"/>
              <a:ext cx="3071191" cy="25976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234" y="940723"/>
              <a:ext cx="3267765" cy="25976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940722"/>
              <a:ext cx="3050208" cy="2597607"/>
            </a:xfrm>
            <a:prstGeom prst="rect">
              <a:avLst/>
            </a:prstGeom>
          </p:spPr>
        </p:pic>
      </p:grpSp>
      <p:pic>
        <p:nvPicPr>
          <p:cNvPr id="7" name="图形 6">
            <a:extLst>
              <a:ext uri="{FF2B5EF4-FFF2-40B4-BE49-F238E27FC236}">
                <a16:creationId xmlns="" xmlns:a16="http://schemas.microsoft.com/office/drawing/2014/main" id="{8EFFE1BD-5594-4074-A8C7-A2BB4BD79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1054" y="0"/>
            <a:ext cx="4476750" cy="857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63887" y="389614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楷体" panose="02010609060101010101" pitchFamily="49" charset="-122"/>
                <a:ea typeface="楷体" panose="02010609060101010101" pitchFamily="49" charset="-122"/>
              </a:rPr>
              <a:t>感谢观看</a:t>
            </a:r>
          </a:p>
        </p:txBody>
      </p:sp>
    </p:spTree>
    <p:extLst>
      <p:ext uri="{BB962C8B-B14F-4D97-AF65-F5344CB8AC3E}">
        <p14:creationId xmlns:p14="http://schemas.microsoft.com/office/powerpoint/2010/main" val="18783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PT首页.potx" id="{86EA3C01-BD65-405D-B12B-F1FA9FD598E2}" vid="{C30B1E10-425F-4259-8667-5CCC74317C2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PPT首页</Template>
  <TotalTime>237</TotalTime>
  <Words>472</Words>
  <Application>Microsoft Office PowerPoint</Application>
  <PresentationFormat>自定义</PresentationFormat>
  <Paragraphs>54</Paragraphs>
  <Slides>8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 wei</dc:creator>
  <cp:lastModifiedBy>QUGUANGYUAN</cp:lastModifiedBy>
  <cp:revision>41</cp:revision>
  <dcterms:created xsi:type="dcterms:W3CDTF">2020-03-25T02:48:04Z</dcterms:created>
  <dcterms:modified xsi:type="dcterms:W3CDTF">2020-03-30T14:32:18Z</dcterms:modified>
</cp:coreProperties>
</file>