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65" r:id="rId4"/>
    <p:sldId id="266" r:id="rId5"/>
    <p:sldId id="271" r:id="rId6"/>
    <p:sldId id="267" r:id="rId7"/>
    <p:sldId id="272" r:id="rId8"/>
    <p:sldId id="268" r:id="rId9"/>
    <p:sldId id="273" r:id="rId10"/>
    <p:sldId id="269" r:id="rId11"/>
    <p:sldId id="270"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931" y="33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953B8-D602-40C3-A78E-2E1F82AE69E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a:extLst>
              <a:ext uri="{FF2B5EF4-FFF2-40B4-BE49-F238E27FC236}">
                <a16:creationId xmlns:a16="http://schemas.microsoft.com/office/drawing/2014/main" id="{B6A737B4-8794-45A0-B883-04C9346D9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a:extLst>
              <a:ext uri="{FF2B5EF4-FFF2-40B4-BE49-F238E27FC236}">
                <a16:creationId xmlns:a16="http://schemas.microsoft.com/office/drawing/2014/main" id="{5833DBE9-8BCF-4BD9-A4DF-27A11572F6ED}"/>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5" name="页脚占位符 4">
            <a:extLst>
              <a:ext uri="{FF2B5EF4-FFF2-40B4-BE49-F238E27FC236}">
                <a16:creationId xmlns:a16="http://schemas.microsoft.com/office/drawing/2014/main" id="{DCD7F6B7-941C-4688-AB70-3A76E1D594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78E36E-3D59-4112-91C1-2F4F4BD17D5B}"/>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412711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C066E-8FDC-425C-AF34-5008EC772EAE}"/>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a:extLst>
              <a:ext uri="{FF2B5EF4-FFF2-40B4-BE49-F238E27FC236}">
                <a16:creationId xmlns:a16="http://schemas.microsoft.com/office/drawing/2014/main" id="{3F6562FA-0280-4ACC-94DF-6A76E182A1A5}"/>
              </a:ext>
            </a:extLst>
          </p:cNvPr>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DF5B3A61-4717-40F8-9164-042C17731B42}"/>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5" name="页脚占位符 4">
            <a:extLst>
              <a:ext uri="{FF2B5EF4-FFF2-40B4-BE49-F238E27FC236}">
                <a16:creationId xmlns:a16="http://schemas.microsoft.com/office/drawing/2014/main" id="{5785F292-782B-48D7-ACEF-77404F0743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965F1B-9933-44A1-869A-F845274C73B2}"/>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136334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6BA0B64-78C3-4355-996F-D3A10617E612}"/>
              </a:ext>
            </a:extLst>
          </p:cNvPr>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a:extLst>
              <a:ext uri="{FF2B5EF4-FFF2-40B4-BE49-F238E27FC236}">
                <a16:creationId xmlns:a16="http://schemas.microsoft.com/office/drawing/2014/main" id="{3B1F586C-2110-42F5-93C4-4ED7A557830B}"/>
              </a:ext>
            </a:extLst>
          </p:cNvPr>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F9737441-AC0F-4FB4-825D-671FF271C699}"/>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5" name="页脚占位符 4">
            <a:extLst>
              <a:ext uri="{FF2B5EF4-FFF2-40B4-BE49-F238E27FC236}">
                <a16:creationId xmlns:a16="http://schemas.microsoft.com/office/drawing/2014/main" id="{D130329D-38CF-4886-ADE4-F13FA01BC1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517B28-B686-4C63-A2FA-69A693DABB77}"/>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158201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161AA9-1746-4087-81F1-7CA4CB374E58}"/>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16:creationId xmlns:a16="http://schemas.microsoft.com/office/drawing/2014/main" id="{EA816A09-7A09-453B-BD31-CF5D681D445E}"/>
              </a:ext>
            </a:extLst>
          </p:cNvPr>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BD2B6FC4-6FF3-4ADE-BCC9-A4AE9BAAC5D1}"/>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5" name="页脚占位符 4">
            <a:extLst>
              <a:ext uri="{FF2B5EF4-FFF2-40B4-BE49-F238E27FC236}">
                <a16:creationId xmlns:a16="http://schemas.microsoft.com/office/drawing/2014/main" id="{5EC4A8D5-4736-4E44-AE04-A01163B253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E771B3-499B-44CC-A374-6DE0A72A1F86}"/>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
        <p:nvSpPr>
          <p:cNvPr id="9" name="矩形 8"/>
          <p:cNvSpPr/>
          <p:nvPr userDrawn="1"/>
        </p:nvSpPr>
        <p:spPr>
          <a:xfrm>
            <a:off x="0" y="821095"/>
            <a:ext cx="12192000" cy="3647698"/>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675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stretch>
            <a:fillRect/>
          </a:stretch>
        </p:blipFill>
        <p:spPr>
          <a:xfrm>
            <a:off x="10234269" y="5038725"/>
            <a:ext cx="1847850" cy="1819275"/>
          </a:xfrm>
          <a:prstGeom prst="rect">
            <a:avLst/>
          </a:prstGeom>
        </p:spPr>
      </p:pic>
      <p:sp>
        <p:nvSpPr>
          <p:cNvPr id="2" name="标题 1">
            <a:extLst>
              <a:ext uri="{FF2B5EF4-FFF2-40B4-BE49-F238E27FC236}">
                <a16:creationId xmlns:a16="http://schemas.microsoft.com/office/drawing/2014/main" id="{9D5967B5-32D8-4A20-AC34-957CA93E7830}"/>
              </a:ext>
            </a:extLst>
          </p:cNvPr>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a:extLst>
              <a:ext uri="{FF2B5EF4-FFF2-40B4-BE49-F238E27FC236}">
                <a16:creationId xmlns:a16="http://schemas.microsoft.com/office/drawing/2014/main" id="{B7059B90-6019-46CA-8B5C-F6E423464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a:extLst>
              <a:ext uri="{FF2B5EF4-FFF2-40B4-BE49-F238E27FC236}">
                <a16:creationId xmlns:a16="http://schemas.microsoft.com/office/drawing/2014/main" id="{8DDA5BBA-4825-4A54-B80E-C52215C0744D}"/>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5" name="页脚占位符 4">
            <a:extLst>
              <a:ext uri="{FF2B5EF4-FFF2-40B4-BE49-F238E27FC236}">
                <a16:creationId xmlns:a16="http://schemas.microsoft.com/office/drawing/2014/main" id="{0D2E143B-C3F5-4566-846C-ACE6DE660E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AA83BF-0752-488C-89F1-C75DF7570FEB}"/>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128511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F5F178-8847-416C-A6B9-81BFC5D1AA2B}"/>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16:creationId xmlns:a16="http://schemas.microsoft.com/office/drawing/2014/main" id="{939736D2-B76B-4D3F-B534-B0DC9A1133E0}"/>
              </a:ext>
            </a:extLst>
          </p:cNvPr>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a:extLst>
              <a:ext uri="{FF2B5EF4-FFF2-40B4-BE49-F238E27FC236}">
                <a16:creationId xmlns:a16="http://schemas.microsoft.com/office/drawing/2014/main" id="{0538B8DB-6132-4CA8-9091-6A5BE70B9F7F}"/>
              </a:ext>
            </a:extLst>
          </p:cNvPr>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a:extLst>
              <a:ext uri="{FF2B5EF4-FFF2-40B4-BE49-F238E27FC236}">
                <a16:creationId xmlns:a16="http://schemas.microsoft.com/office/drawing/2014/main" id="{0C77F874-4E8B-4588-B03C-EAEC33352482}"/>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6" name="页脚占位符 5">
            <a:extLst>
              <a:ext uri="{FF2B5EF4-FFF2-40B4-BE49-F238E27FC236}">
                <a16:creationId xmlns:a16="http://schemas.microsoft.com/office/drawing/2014/main" id="{E643C5AB-324D-45E4-A150-56E467C171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8A87AFE-F369-4AC6-86A8-5CD9C0B53923}"/>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292263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A481A-1D71-45C0-B920-75F08658333E}"/>
              </a:ext>
            </a:extLst>
          </p:cNvPr>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a:extLst>
              <a:ext uri="{FF2B5EF4-FFF2-40B4-BE49-F238E27FC236}">
                <a16:creationId xmlns:a16="http://schemas.microsoft.com/office/drawing/2014/main" id="{5F3043A9-0B92-4F9F-A376-8D2E576BC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a:extLst>
              <a:ext uri="{FF2B5EF4-FFF2-40B4-BE49-F238E27FC236}">
                <a16:creationId xmlns:a16="http://schemas.microsoft.com/office/drawing/2014/main" id="{E5B82350-65FB-4577-A790-67BAB4E56DAD}"/>
              </a:ext>
            </a:extLst>
          </p:cNvPr>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a:extLst>
              <a:ext uri="{FF2B5EF4-FFF2-40B4-BE49-F238E27FC236}">
                <a16:creationId xmlns:a16="http://schemas.microsoft.com/office/drawing/2014/main" id="{ECA9A000-57FB-4888-A807-738838778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a:extLst>
              <a:ext uri="{FF2B5EF4-FFF2-40B4-BE49-F238E27FC236}">
                <a16:creationId xmlns:a16="http://schemas.microsoft.com/office/drawing/2014/main" id="{BA310837-C841-483A-9917-A3343AB59C01}"/>
              </a:ext>
            </a:extLst>
          </p:cNvPr>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a:extLst>
              <a:ext uri="{FF2B5EF4-FFF2-40B4-BE49-F238E27FC236}">
                <a16:creationId xmlns:a16="http://schemas.microsoft.com/office/drawing/2014/main" id="{FD4724E5-3480-47DA-B228-58015765F870}"/>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8" name="页脚占位符 7">
            <a:extLst>
              <a:ext uri="{FF2B5EF4-FFF2-40B4-BE49-F238E27FC236}">
                <a16:creationId xmlns:a16="http://schemas.microsoft.com/office/drawing/2014/main" id="{559F03BD-6891-439E-948F-01539785784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D9C3211-48AA-4721-89B2-5857F9C84598}"/>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223742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B66F9C-0BD4-471C-A9EE-8B7315DBEB6F}"/>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a:extLst>
              <a:ext uri="{FF2B5EF4-FFF2-40B4-BE49-F238E27FC236}">
                <a16:creationId xmlns:a16="http://schemas.microsoft.com/office/drawing/2014/main" id="{51E6724F-B94B-4EAB-B0AE-77AB224AE652}"/>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4" name="页脚占位符 3">
            <a:extLst>
              <a:ext uri="{FF2B5EF4-FFF2-40B4-BE49-F238E27FC236}">
                <a16:creationId xmlns:a16="http://schemas.microsoft.com/office/drawing/2014/main" id="{52462CC2-50FA-460D-9225-66039691E2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AE1F5F-6F2D-4C54-A715-DF963558AD03}"/>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364459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CCA2CE5-F604-4DC0-8B11-9EF9591EBD80}"/>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3" name="页脚占位符 2">
            <a:extLst>
              <a:ext uri="{FF2B5EF4-FFF2-40B4-BE49-F238E27FC236}">
                <a16:creationId xmlns:a16="http://schemas.microsoft.com/office/drawing/2014/main" id="{55A63D4F-B3F4-4F48-B420-1B4CB7C636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73B30D1-BB42-42C9-9271-5DEC3130535A}"/>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240918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174A30-C2C2-442F-B0BD-C68D2FBC7CB5}"/>
              </a:ext>
            </a:extLst>
          </p:cNvPr>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a:extLst>
              <a:ext uri="{FF2B5EF4-FFF2-40B4-BE49-F238E27FC236}">
                <a16:creationId xmlns:a16="http://schemas.microsoft.com/office/drawing/2014/main" id="{379F6B07-0C6C-494F-832D-345229DB78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a:extLst>
              <a:ext uri="{FF2B5EF4-FFF2-40B4-BE49-F238E27FC236}">
                <a16:creationId xmlns:a16="http://schemas.microsoft.com/office/drawing/2014/main" id="{AC1504E9-68DE-4758-860A-8849237A7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a:extLst>
              <a:ext uri="{FF2B5EF4-FFF2-40B4-BE49-F238E27FC236}">
                <a16:creationId xmlns:a16="http://schemas.microsoft.com/office/drawing/2014/main" id="{492859EB-10A2-43FC-BD68-55DDF0ACC669}"/>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6" name="页脚占位符 5">
            <a:extLst>
              <a:ext uri="{FF2B5EF4-FFF2-40B4-BE49-F238E27FC236}">
                <a16:creationId xmlns:a16="http://schemas.microsoft.com/office/drawing/2014/main" id="{5EF5D309-382D-4220-800D-FB45FA6C2D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C0A849-65E7-45A8-906A-F49D29A956BE}"/>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375138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32BBC-B71E-4F1E-9509-1F62D9F1E3A4}"/>
              </a:ext>
            </a:extLst>
          </p:cNvPr>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a:extLst>
              <a:ext uri="{FF2B5EF4-FFF2-40B4-BE49-F238E27FC236}">
                <a16:creationId xmlns:a16="http://schemas.microsoft.com/office/drawing/2014/main" id="{7C215212-9C91-4CD5-BC7E-33E6BEDD1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a:extLst>
              <a:ext uri="{FF2B5EF4-FFF2-40B4-BE49-F238E27FC236}">
                <a16:creationId xmlns:a16="http://schemas.microsoft.com/office/drawing/2014/main" id="{5F4A8ACC-E9C9-4295-B3BA-E9237C215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a:extLst>
              <a:ext uri="{FF2B5EF4-FFF2-40B4-BE49-F238E27FC236}">
                <a16:creationId xmlns:a16="http://schemas.microsoft.com/office/drawing/2014/main" id="{61508FCF-741C-4CCD-9018-C2AE79579895}"/>
              </a:ext>
            </a:extLst>
          </p:cNvPr>
          <p:cNvSpPr>
            <a:spLocks noGrp="1"/>
          </p:cNvSpPr>
          <p:nvPr>
            <p:ph type="dt" sz="half" idx="10"/>
          </p:nvPr>
        </p:nvSpPr>
        <p:spPr/>
        <p:txBody>
          <a:bodyPr/>
          <a:lstStyle/>
          <a:p>
            <a:fld id="{CC83072C-E68E-4804-BF1F-E1A76F416273}" type="datetimeFigureOut">
              <a:rPr lang="zh-CN" altLang="en-US" smtClean="0"/>
              <a:pPr/>
              <a:t>2020/3/30</a:t>
            </a:fld>
            <a:endParaRPr lang="zh-CN" altLang="en-US"/>
          </a:p>
        </p:txBody>
      </p:sp>
      <p:sp>
        <p:nvSpPr>
          <p:cNvPr id="6" name="页脚占位符 5">
            <a:extLst>
              <a:ext uri="{FF2B5EF4-FFF2-40B4-BE49-F238E27FC236}">
                <a16:creationId xmlns:a16="http://schemas.microsoft.com/office/drawing/2014/main" id="{9988F2A9-6688-42A0-955E-249D88DCA7D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8B4E313-6B50-4779-92A4-CC03889C35F9}"/>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125498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cstate="print"/>
          <a:stretch>
            <a:fillRect/>
          </a:stretch>
        </p:blipFill>
        <p:spPr>
          <a:xfrm>
            <a:off x="10262549" y="5038725"/>
            <a:ext cx="1847850" cy="1819275"/>
          </a:xfrm>
          <a:prstGeom prst="rect">
            <a:avLst/>
          </a:prstGeom>
        </p:spPr>
      </p:pic>
      <p:sp>
        <p:nvSpPr>
          <p:cNvPr id="2" name="标题占位符 1">
            <a:extLst>
              <a:ext uri="{FF2B5EF4-FFF2-40B4-BE49-F238E27FC236}">
                <a16:creationId xmlns:a16="http://schemas.microsoft.com/office/drawing/2014/main" id="{27D1A67F-06EC-4C58-8F9B-CFD6C852C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81C918D-30D6-437B-8D98-38E51F55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0BBCDC-F3FC-4DA9-8A0E-C8BDE413C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3072C-E68E-4804-BF1F-E1A76F416273}" type="datetimeFigureOut">
              <a:rPr lang="zh-CN" altLang="en-US" smtClean="0"/>
              <a:pPr/>
              <a:t>2020/3/30</a:t>
            </a:fld>
            <a:endParaRPr lang="zh-CN" altLang="en-US"/>
          </a:p>
        </p:txBody>
      </p:sp>
      <p:sp>
        <p:nvSpPr>
          <p:cNvPr id="5" name="页脚占位符 4">
            <a:extLst>
              <a:ext uri="{FF2B5EF4-FFF2-40B4-BE49-F238E27FC236}">
                <a16:creationId xmlns:a16="http://schemas.microsoft.com/office/drawing/2014/main" id="{9D3D90A7-233D-48F4-9820-77011D18E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93F1CB2-BE8E-45E8-9B47-272312AB7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val="111158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sv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形 6">
            <a:extLst>
              <a:ext uri="{FF2B5EF4-FFF2-40B4-BE49-F238E27FC236}">
                <a16:creationId xmlns:a16="http://schemas.microsoft.com/office/drawing/2014/main" id="{8EFFE1BD-5594-4074-A8C7-A2BB4BD797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31054" y="0"/>
            <a:ext cx="4476750" cy="857250"/>
          </a:xfrm>
          <a:prstGeom prst="rect">
            <a:avLst/>
          </a:prstGeom>
        </p:spPr>
      </p:pic>
      <p:sp>
        <p:nvSpPr>
          <p:cNvPr id="8" name="文本框 7">
            <a:extLst>
              <a:ext uri="{FF2B5EF4-FFF2-40B4-BE49-F238E27FC236}">
                <a16:creationId xmlns:a16="http://schemas.microsoft.com/office/drawing/2014/main" id="{FD890A55-B884-4C2C-9800-D955EA4B656E}"/>
              </a:ext>
            </a:extLst>
          </p:cNvPr>
          <p:cNvSpPr txBox="1"/>
          <p:nvPr/>
        </p:nvSpPr>
        <p:spPr>
          <a:xfrm>
            <a:off x="405441" y="6124990"/>
            <a:ext cx="4288353" cy="584775"/>
          </a:xfrm>
          <a:prstGeom prst="rect">
            <a:avLst/>
          </a:prstGeom>
          <a:noFill/>
        </p:spPr>
        <p:txBody>
          <a:bodyPr wrap="none" rtlCol="0">
            <a:spAutoFit/>
          </a:bodyPr>
          <a:lstStyle/>
          <a:p>
            <a:r>
              <a:rPr lang="zh-CN" altLang="en-US" sz="3200" dirty="0">
                <a:latin typeface="楷体" panose="02010609060101010101" pitchFamily="49" charset="-122"/>
                <a:ea typeface="楷体" panose="02010609060101010101" pitchFamily="49" charset="-122"/>
              </a:rPr>
              <a:t>居家物理实验教学方案</a:t>
            </a:r>
          </a:p>
        </p:txBody>
      </p:sp>
      <p:sp>
        <p:nvSpPr>
          <p:cNvPr id="9" name="文本框 8">
            <a:extLst>
              <a:ext uri="{FF2B5EF4-FFF2-40B4-BE49-F238E27FC236}">
                <a16:creationId xmlns:a16="http://schemas.microsoft.com/office/drawing/2014/main" id="{46C7C264-F1B8-427D-80FC-B468CAB00B09}"/>
              </a:ext>
            </a:extLst>
          </p:cNvPr>
          <p:cNvSpPr txBox="1"/>
          <p:nvPr/>
        </p:nvSpPr>
        <p:spPr>
          <a:xfrm>
            <a:off x="6698100" y="6186545"/>
            <a:ext cx="4493538" cy="523220"/>
          </a:xfrm>
          <a:prstGeom prst="rect">
            <a:avLst/>
          </a:prstGeom>
          <a:noFill/>
        </p:spPr>
        <p:txBody>
          <a:bodyPr wrap="none" rtlCol="0">
            <a:spAutoFit/>
          </a:bodyPr>
          <a:lstStyle/>
          <a:p>
            <a:r>
              <a:rPr lang="zh-CN" altLang="en-US" sz="2800" dirty="0">
                <a:latin typeface="楷体" panose="02010609060101010101" pitchFamily="49" charset="-122"/>
                <a:ea typeface="楷体" panose="02010609060101010101" pitchFamily="49" charset="-122"/>
              </a:rPr>
              <a:t>物理实验教学</a:t>
            </a:r>
            <a:r>
              <a:rPr lang="zh-CN" altLang="en-US" sz="2800" dirty="0" smtClean="0">
                <a:latin typeface="楷体" panose="02010609060101010101" pitchFamily="49" charset="-122"/>
                <a:ea typeface="楷体" panose="02010609060101010101" pitchFamily="49" charset="-122"/>
              </a:rPr>
              <a:t>中心  郭玉刚</a:t>
            </a:r>
            <a:endParaRPr lang="zh-CN" altLang="en-US" sz="2800" dirty="0">
              <a:latin typeface="楷体" panose="02010609060101010101" pitchFamily="49" charset="-122"/>
              <a:ea typeface="楷体" panose="02010609060101010101" pitchFamily="49" charset="-122"/>
            </a:endParaRPr>
          </a:p>
        </p:txBody>
      </p:sp>
      <p:grpSp>
        <p:nvGrpSpPr>
          <p:cNvPr id="3" name="组合 2"/>
          <p:cNvGrpSpPr/>
          <p:nvPr/>
        </p:nvGrpSpPr>
        <p:grpSpPr>
          <a:xfrm>
            <a:off x="0" y="821095"/>
            <a:ext cx="12192000" cy="3657600"/>
            <a:chOff x="0" y="821095"/>
            <a:chExt cx="12192000" cy="3657600"/>
          </a:xfrm>
        </p:grpSpPr>
        <p:pic>
          <p:nvPicPr>
            <p:cNvPr id="5" name="图片 4">
              <a:extLst>
                <a:ext uri="{FF2B5EF4-FFF2-40B4-BE49-F238E27FC236}">
                  <a16:creationId xmlns:a16="http://schemas.microsoft.com/office/drawing/2014/main" id="{17E899CB-32E4-4817-BD47-4798260BB5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21095"/>
              <a:ext cx="12192000" cy="3657600"/>
            </a:xfrm>
            <a:prstGeom prst="rect">
              <a:avLst/>
            </a:prstGeom>
          </p:spPr>
        </p:pic>
        <p:sp>
          <p:nvSpPr>
            <p:cNvPr id="2" name="矩形 1"/>
            <p:cNvSpPr/>
            <p:nvPr/>
          </p:nvSpPr>
          <p:spPr>
            <a:xfrm>
              <a:off x="0" y="821095"/>
              <a:ext cx="12192000" cy="3647698"/>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id="{FD890A55-B884-4C2C-9800-D955EA4B656E}"/>
              </a:ext>
            </a:extLst>
          </p:cNvPr>
          <p:cNvSpPr txBox="1"/>
          <p:nvPr/>
        </p:nvSpPr>
        <p:spPr>
          <a:xfrm>
            <a:off x="681487" y="4614661"/>
            <a:ext cx="9926286" cy="830997"/>
          </a:xfrm>
          <a:prstGeom prst="rect">
            <a:avLst/>
          </a:prstGeom>
          <a:noFill/>
        </p:spPr>
        <p:txBody>
          <a:bodyPr wrap="square" rtlCol="0">
            <a:spAutoFit/>
          </a:bodyPr>
          <a:lstStyle>
            <a:defPPr>
              <a:defRPr lang="zh-CN"/>
            </a:defPPr>
            <a:lvl1pPr algn="ctr">
              <a:defRPr sz="4800" b="1">
                <a:latin typeface="黑体" panose="02010609060101010101" pitchFamily="49" charset="-122"/>
                <a:ea typeface="黑体" panose="02010609060101010101" pitchFamily="49" charset="-122"/>
              </a:defRPr>
            </a:lvl1pPr>
          </a:lstStyle>
          <a:p>
            <a:r>
              <a:rPr lang="zh-CN" altLang="en-US" dirty="0"/>
              <a:t>多普勒效应</a:t>
            </a:r>
          </a:p>
        </p:txBody>
      </p:sp>
    </p:spTree>
    <p:extLst>
      <p:ext uri="{BB962C8B-B14F-4D97-AF65-F5344CB8AC3E}">
        <p14:creationId xmlns:p14="http://schemas.microsoft.com/office/powerpoint/2010/main" val="151730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Text Box 88"/>
          <p:cNvSpPr txBox="1">
            <a:spLocks noChangeArrowheads="1"/>
          </p:cNvSpPr>
          <p:nvPr/>
        </p:nvSpPr>
        <p:spPr bwMode="gray">
          <a:xfrm>
            <a:off x="736738" y="237546"/>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nSpc>
                <a:spcPts val="3600"/>
              </a:lnSpc>
            </a:pPr>
            <a:r>
              <a:rPr lang="zh-CN" altLang="en-US" sz="2800" b="1" dirty="0" smtClean="0">
                <a:latin typeface="黑体" panose="02010609060101010101" pitchFamily="49" charset="-122"/>
              </a:rPr>
              <a:t>注意事项</a:t>
            </a:r>
            <a:endParaRPr lang="en-US" altLang="zh-CN" sz="2800" b="1" dirty="0">
              <a:latin typeface="黑体" panose="02010609060101010101" pitchFamily="49" charset="-122"/>
            </a:endParaRPr>
          </a:p>
        </p:txBody>
      </p:sp>
      <p:sp>
        <p:nvSpPr>
          <p:cNvPr id="7" name="文本框 6"/>
          <p:cNvSpPr txBox="1"/>
          <p:nvPr/>
        </p:nvSpPr>
        <p:spPr>
          <a:xfrm>
            <a:off x="909955" y="1445260"/>
            <a:ext cx="9755505" cy="1753235"/>
          </a:xfrm>
          <a:prstGeom prst="rect">
            <a:avLst/>
          </a:prstGeom>
          <a:noFill/>
        </p:spPr>
        <p:txBody>
          <a:bodyPr wrap="square" rtlCol="0" anchor="t">
            <a:spAutoFit/>
          </a:bodyPr>
          <a:lstStyle/>
          <a:p>
            <a:pPr marL="457200" marR="0" lvl="0" indent="-457200" algn="l" defTabSz="914400" rtl="0" eaLnBrk="1" fontAlgn="base" latinLnBrk="0" hangingPunct="1">
              <a:lnSpc>
                <a:spcPct val="250000"/>
              </a:lnSpc>
              <a:spcBef>
                <a:spcPct val="0"/>
              </a:spcBef>
              <a:spcAft>
                <a:spcPct val="0"/>
              </a:spcAft>
              <a:buClr>
                <a:srgbClr val="000000"/>
              </a:buClr>
              <a:buSzTx/>
              <a:buFont typeface="Wingdings" panose="05000000000000000000" charset="0"/>
              <a:buChar char="l"/>
              <a:defRPr/>
            </a:pPr>
            <a:r>
              <a:rPr lang="zh-CN" altLang="en-US" sz="2400" dirty="0">
                <a:latin typeface="黑体" panose="02010609060101010101" pitchFamily="49" charset="-122"/>
                <a:ea typeface="黑体" panose="02010609060101010101" pitchFamily="49" charset="-122"/>
                <a:sym typeface="+mn-ea"/>
              </a:rPr>
              <a:t>在较为空旷处进行实验，防止</a:t>
            </a:r>
            <a:r>
              <a:rPr lang="zh-CN" altLang="en-US" sz="2400" dirty="0" smtClean="0">
                <a:latin typeface="黑体" panose="02010609060101010101" pitchFamily="49" charset="-122"/>
                <a:ea typeface="黑体" panose="02010609060101010101" pitchFamily="49" charset="-122"/>
                <a:sym typeface="+mn-ea"/>
              </a:rPr>
              <a:t>其它</a:t>
            </a:r>
            <a:r>
              <a:rPr lang="zh-CN" altLang="en-US" sz="2400" dirty="0">
                <a:latin typeface="黑体" panose="02010609060101010101" pitchFamily="49" charset="-122"/>
                <a:ea typeface="黑体" panose="02010609060101010101" pitchFamily="49" charset="-122"/>
                <a:sym typeface="+mn-ea"/>
              </a:rPr>
              <a:t>波源</a:t>
            </a:r>
            <a:r>
              <a:rPr lang="zh-CN" altLang="en-US" sz="2400" dirty="0" smtClean="0">
                <a:latin typeface="黑体" panose="02010609060101010101" pitchFamily="49" charset="-122"/>
                <a:ea typeface="黑体" panose="02010609060101010101" pitchFamily="49" charset="-122"/>
                <a:sym typeface="+mn-ea"/>
              </a:rPr>
              <a:t>干扰</a:t>
            </a:r>
            <a:r>
              <a:rPr lang="zh-CN" altLang="en-US" sz="2400" dirty="0">
                <a:latin typeface="黑体" panose="02010609060101010101" pitchFamily="49" charset="-122"/>
                <a:ea typeface="黑体" panose="02010609060101010101" pitchFamily="49" charset="-122"/>
                <a:sym typeface="+mn-ea"/>
              </a:rPr>
              <a:t>；</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457200" marR="0" lvl="0" indent="-457200" algn="l" defTabSz="914400" rtl="0" eaLnBrk="1" fontAlgn="base" latinLnBrk="0" hangingPunct="1">
              <a:lnSpc>
                <a:spcPct val="200000"/>
              </a:lnSpc>
              <a:spcBef>
                <a:spcPct val="0"/>
              </a:spcBef>
              <a:spcAft>
                <a:spcPct val="0"/>
              </a:spcAft>
              <a:buClr>
                <a:srgbClr val="000000"/>
              </a:buClr>
              <a:buSzTx/>
              <a:buFont typeface="Wingdings" panose="05000000000000000000" charset="0"/>
              <a:buChar char="l"/>
              <a:defRPr/>
            </a:pP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sym typeface="+mn-ea"/>
              </a:rPr>
              <a:t>移动过程中注意设备及人身安全。</a:t>
            </a:r>
            <a:endParaRPr lang="zh-CN" altLang="en-US" sz="240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sym typeface="+mn-ea"/>
            </a:endParaRPr>
          </a:p>
        </p:txBody>
      </p:sp>
    </p:spTree>
    <p:extLst>
      <p:ext uri="{BB962C8B-B14F-4D97-AF65-F5344CB8AC3E}">
        <p14:creationId xmlns:p14="http://schemas.microsoft.com/office/powerpoint/2010/main" val="3318768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 y="940722"/>
            <a:ext cx="12191998" cy="2597608"/>
            <a:chOff x="1" y="940722"/>
            <a:chExt cx="12191998" cy="2597608"/>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0209" y="940723"/>
              <a:ext cx="2802835" cy="2597607"/>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044" y="940723"/>
              <a:ext cx="3071191" cy="25976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234" y="940723"/>
              <a:ext cx="3267765" cy="2597606"/>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940722"/>
              <a:ext cx="3050208" cy="2597607"/>
            </a:xfrm>
            <a:prstGeom prst="rect">
              <a:avLst/>
            </a:prstGeom>
          </p:spPr>
        </p:pic>
      </p:grpSp>
      <p:pic>
        <p:nvPicPr>
          <p:cNvPr id="7" name="图形 6">
            <a:extLst>
              <a:ext uri="{FF2B5EF4-FFF2-40B4-BE49-F238E27FC236}">
                <a16:creationId xmlns:a16="http://schemas.microsoft.com/office/drawing/2014/main" id="{8EFFE1BD-5594-4074-A8C7-A2BB4BD797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31054" y="0"/>
            <a:ext cx="4476750" cy="857250"/>
          </a:xfrm>
          <a:prstGeom prst="rect">
            <a:avLst/>
          </a:prstGeom>
        </p:spPr>
      </p:pic>
      <p:sp>
        <p:nvSpPr>
          <p:cNvPr id="9" name="文本框 8"/>
          <p:cNvSpPr txBox="1"/>
          <p:nvPr/>
        </p:nvSpPr>
        <p:spPr>
          <a:xfrm>
            <a:off x="4263887" y="3896140"/>
            <a:ext cx="3570208" cy="1107996"/>
          </a:xfrm>
          <a:prstGeom prst="rect">
            <a:avLst/>
          </a:prstGeom>
          <a:noFill/>
        </p:spPr>
        <p:txBody>
          <a:bodyPr wrap="none" rtlCol="0">
            <a:spAutoFit/>
          </a:bodyPr>
          <a:lstStyle/>
          <a:p>
            <a:r>
              <a:rPr lang="zh-CN" altLang="en-US" sz="6600" dirty="0">
                <a:latin typeface="楷体" panose="02010609060101010101" pitchFamily="49" charset="-122"/>
                <a:ea typeface="楷体" panose="02010609060101010101" pitchFamily="49" charset="-122"/>
              </a:rPr>
              <a:t>感谢观看</a:t>
            </a:r>
          </a:p>
        </p:txBody>
      </p:sp>
    </p:spTree>
    <p:extLst>
      <p:ext uri="{BB962C8B-B14F-4D97-AF65-F5344CB8AC3E}">
        <p14:creationId xmlns:p14="http://schemas.microsoft.com/office/powerpoint/2010/main" val="1878337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7" name="Text Box 6"/>
          <p:cNvSpPr txBox="1">
            <a:spLocks noChangeArrowheads="1"/>
          </p:cNvSpPr>
          <p:nvPr/>
        </p:nvSpPr>
        <p:spPr bwMode="auto">
          <a:xfrm>
            <a:off x="661228" y="29583"/>
            <a:ext cx="2374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4000" b="1" dirty="0">
                <a:latin typeface="黑体" panose="02010609060101010101" pitchFamily="49" charset="-122"/>
              </a:rPr>
              <a:t>内容大纲</a:t>
            </a:r>
          </a:p>
        </p:txBody>
      </p:sp>
      <p:grpSp>
        <p:nvGrpSpPr>
          <p:cNvPr id="8" name="Group 35"/>
          <p:cNvGrpSpPr>
            <a:grpSpLocks/>
          </p:cNvGrpSpPr>
          <p:nvPr/>
        </p:nvGrpSpPr>
        <p:grpSpPr bwMode="auto">
          <a:xfrm>
            <a:off x="1908314" y="2047461"/>
            <a:ext cx="5410200" cy="665163"/>
            <a:chOff x="1152" y="1275"/>
            <a:chExt cx="3408" cy="419"/>
          </a:xfrm>
        </p:grpSpPr>
        <p:grpSp>
          <p:nvGrpSpPr>
            <p:cNvPr id="9" name="Group 3"/>
            <p:cNvGrpSpPr>
              <a:grpSpLocks/>
            </p:cNvGrpSpPr>
            <p:nvPr/>
          </p:nvGrpSpPr>
          <p:grpSpPr bwMode="auto">
            <a:xfrm>
              <a:off x="1152" y="1275"/>
              <a:ext cx="480" cy="419"/>
              <a:chOff x="1110" y="2656"/>
              <a:chExt cx="1549" cy="1351"/>
            </a:xfrm>
          </p:grpSpPr>
          <p:sp>
            <p:nvSpPr>
              <p:cNvPr id="1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5"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10" name="Line 11"/>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 name="Text Box 12"/>
            <p:cNvSpPr txBox="1">
              <a:spLocks noChangeArrowheads="1"/>
            </p:cNvSpPr>
            <p:nvPr/>
          </p:nvSpPr>
          <p:spPr bwMode="auto">
            <a:xfrm>
              <a:off x="1827" y="1305"/>
              <a:ext cx="94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kumimoji="1" lang="zh-CN" altLang="en-US" sz="2400" b="1" dirty="0">
                  <a:solidFill>
                    <a:srgbClr val="000000"/>
                  </a:solidFill>
                </a:rPr>
                <a:t>实验</a:t>
              </a:r>
              <a:r>
                <a:rPr kumimoji="1" lang="zh-CN" altLang="en-US" sz="2400" b="1" dirty="0" smtClean="0">
                  <a:solidFill>
                    <a:srgbClr val="000000"/>
                  </a:solidFill>
                </a:rPr>
                <a:t>目的 </a:t>
              </a:r>
              <a:endParaRPr kumimoji="1" lang="zh-CN" altLang="en-US" sz="2400" b="1" dirty="0">
                <a:solidFill>
                  <a:srgbClr val="000000"/>
                </a:solidFill>
              </a:endParaRPr>
            </a:p>
          </p:txBody>
        </p:sp>
        <p:sp>
          <p:nvSpPr>
            <p:cNvPr id="12" name="Text Box 13"/>
            <p:cNvSpPr txBox="1">
              <a:spLocks noChangeArrowheads="1"/>
            </p:cNvSpPr>
            <p:nvPr/>
          </p:nvSpPr>
          <p:spPr bwMode="gray">
            <a:xfrm>
              <a:off x="1276" y="133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dirty="0">
                  <a:solidFill>
                    <a:schemeClr val="bg1"/>
                  </a:solidFill>
                </a:rPr>
                <a:t>1</a:t>
              </a:r>
            </a:p>
          </p:txBody>
        </p:sp>
      </p:grpSp>
      <p:grpSp>
        <p:nvGrpSpPr>
          <p:cNvPr id="16" name="Group 36"/>
          <p:cNvGrpSpPr>
            <a:grpSpLocks/>
          </p:cNvGrpSpPr>
          <p:nvPr/>
        </p:nvGrpSpPr>
        <p:grpSpPr bwMode="auto">
          <a:xfrm>
            <a:off x="1908314" y="2961863"/>
            <a:ext cx="5410200" cy="1306514"/>
            <a:chOff x="1152" y="1851"/>
            <a:chExt cx="3408" cy="823"/>
          </a:xfrm>
        </p:grpSpPr>
        <p:grpSp>
          <p:nvGrpSpPr>
            <p:cNvPr id="17" name="Group 7"/>
            <p:cNvGrpSpPr>
              <a:grpSpLocks/>
            </p:cNvGrpSpPr>
            <p:nvPr/>
          </p:nvGrpSpPr>
          <p:grpSpPr bwMode="auto">
            <a:xfrm>
              <a:off x="1152" y="1851"/>
              <a:ext cx="480" cy="419"/>
              <a:chOff x="3174" y="2656"/>
              <a:chExt cx="1549" cy="1351"/>
            </a:xfrm>
          </p:grpSpPr>
          <p:sp>
            <p:nvSpPr>
              <p:cNvPr id="21"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22"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23"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18" name="Line 14"/>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 name="Text Box 15"/>
            <p:cNvSpPr txBox="1">
              <a:spLocks noChangeArrowheads="1"/>
            </p:cNvSpPr>
            <p:nvPr/>
          </p:nvSpPr>
          <p:spPr bwMode="auto">
            <a:xfrm>
              <a:off x="1827" y="2383"/>
              <a:ext cx="8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a:solidFill>
                    <a:srgbClr val="000000"/>
                  </a:solidFill>
                  <a:latin typeface="黑体" panose="02010609060101010101" pitchFamily="49" charset="-122"/>
                </a:rPr>
                <a:t>实验原理</a:t>
              </a:r>
              <a:endParaRPr lang="en-US" altLang="zh-CN" sz="2400" b="1" dirty="0">
                <a:solidFill>
                  <a:srgbClr val="000000"/>
                </a:solidFill>
                <a:latin typeface="黑体" panose="02010609060101010101" pitchFamily="49" charset="-122"/>
              </a:endParaRPr>
            </a:p>
          </p:txBody>
        </p:sp>
        <p:sp>
          <p:nvSpPr>
            <p:cNvPr id="20" name="Text Box 16"/>
            <p:cNvSpPr txBox="1">
              <a:spLocks noChangeArrowheads="1"/>
            </p:cNvSpPr>
            <p:nvPr/>
          </p:nvSpPr>
          <p:spPr bwMode="gray">
            <a:xfrm>
              <a:off x="1276" y="191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a:solidFill>
                    <a:schemeClr val="bg1"/>
                  </a:solidFill>
                </a:rPr>
                <a:t>2</a:t>
              </a:r>
            </a:p>
          </p:txBody>
        </p:sp>
      </p:grpSp>
      <p:grpSp>
        <p:nvGrpSpPr>
          <p:cNvPr id="24" name="Group 37"/>
          <p:cNvGrpSpPr>
            <a:grpSpLocks/>
          </p:cNvGrpSpPr>
          <p:nvPr/>
        </p:nvGrpSpPr>
        <p:grpSpPr bwMode="auto">
          <a:xfrm>
            <a:off x="1908314" y="2972973"/>
            <a:ext cx="5410200" cy="1546226"/>
            <a:chOff x="1152" y="1858"/>
            <a:chExt cx="3408" cy="974"/>
          </a:xfrm>
        </p:grpSpPr>
        <p:grpSp>
          <p:nvGrpSpPr>
            <p:cNvPr id="25" name="Group 17"/>
            <p:cNvGrpSpPr>
              <a:grpSpLocks/>
            </p:cNvGrpSpPr>
            <p:nvPr/>
          </p:nvGrpSpPr>
          <p:grpSpPr bwMode="auto">
            <a:xfrm>
              <a:off x="1152" y="2413"/>
              <a:ext cx="480" cy="419"/>
              <a:chOff x="1110" y="2656"/>
              <a:chExt cx="1549" cy="1351"/>
            </a:xfrm>
          </p:grpSpPr>
          <p:sp>
            <p:nvSpPr>
              <p:cNvPr id="2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1"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26" name="Line 25"/>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Text Box 26"/>
            <p:cNvSpPr txBox="1">
              <a:spLocks noChangeArrowheads="1"/>
            </p:cNvSpPr>
            <p:nvPr/>
          </p:nvSpPr>
          <p:spPr bwMode="auto">
            <a:xfrm>
              <a:off x="1813" y="1858"/>
              <a:ext cx="8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smtClean="0">
                  <a:solidFill>
                    <a:srgbClr val="000000"/>
                  </a:solidFill>
                  <a:latin typeface="黑体" panose="02010609060101010101" pitchFamily="49" charset="-122"/>
                </a:rPr>
                <a:t>实验仪器</a:t>
              </a:r>
              <a:endParaRPr lang="en-US" altLang="zh-CN" sz="2400" b="1" dirty="0">
                <a:solidFill>
                  <a:srgbClr val="000000"/>
                </a:solidFill>
                <a:latin typeface="黑体" panose="02010609060101010101" pitchFamily="49" charset="-122"/>
              </a:endParaRPr>
            </a:p>
          </p:txBody>
        </p:sp>
        <p:sp>
          <p:nvSpPr>
            <p:cNvPr id="28" name="Text Box 27"/>
            <p:cNvSpPr txBox="1">
              <a:spLocks noChangeArrowheads="1"/>
            </p:cNvSpPr>
            <p:nvPr/>
          </p:nvSpPr>
          <p:spPr bwMode="gray">
            <a:xfrm>
              <a:off x="1276" y="247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a:solidFill>
                    <a:schemeClr val="bg1"/>
                  </a:solidFill>
                </a:rPr>
                <a:t>3</a:t>
              </a:r>
            </a:p>
          </p:txBody>
        </p:sp>
      </p:grpSp>
      <p:grpSp>
        <p:nvGrpSpPr>
          <p:cNvPr id="32" name="Group 38"/>
          <p:cNvGrpSpPr>
            <a:grpSpLocks/>
          </p:cNvGrpSpPr>
          <p:nvPr/>
        </p:nvGrpSpPr>
        <p:grpSpPr bwMode="auto">
          <a:xfrm>
            <a:off x="1908314" y="4768436"/>
            <a:ext cx="5410200" cy="665163"/>
            <a:chOff x="1152" y="2989"/>
            <a:chExt cx="3408" cy="419"/>
          </a:xfrm>
        </p:grpSpPr>
        <p:grpSp>
          <p:nvGrpSpPr>
            <p:cNvPr id="33" name="Group 21"/>
            <p:cNvGrpSpPr>
              <a:grpSpLocks/>
            </p:cNvGrpSpPr>
            <p:nvPr/>
          </p:nvGrpSpPr>
          <p:grpSpPr bwMode="auto">
            <a:xfrm>
              <a:off x="1152" y="2989"/>
              <a:ext cx="480" cy="419"/>
              <a:chOff x="3174" y="2656"/>
              <a:chExt cx="1549" cy="1351"/>
            </a:xfrm>
          </p:grpSpPr>
          <p:sp>
            <p:nvSpPr>
              <p:cNvPr id="3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9"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34" name="Line 28"/>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Text Box 29"/>
            <p:cNvSpPr txBox="1">
              <a:spLocks noChangeArrowheads="1"/>
            </p:cNvSpPr>
            <p:nvPr/>
          </p:nvSpPr>
          <p:spPr bwMode="auto">
            <a:xfrm>
              <a:off x="1827" y="3010"/>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smtClean="0">
                  <a:solidFill>
                    <a:srgbClr val="000000"/>
                  </a:solidFill>
                  <a:latin typeface="黑体" panose="02010609060101010101" pitchFamily="49" charset="-122"/>
                </a:rPr>
                <a:t>待研究问题</a:t>
              </a:r>
              <a:endParaRPr lang="zh-CN" altLang="en-US" sz="2400" b="1" dirty="0">
                <a:solidFill>
                  <a:srgbClr val="000000"/>
                </a:solidFill>
                <a:latin typeface="黑体" panose="02010609060101010101" pitchFamily="49" charset="-122"/>
              </a:endParaRPr>
            </a:p>
          </p:txBody>
        </p:sp>
        <p:sp>
          <p:nvSpPr>
            <p:cNvPr id="36" name="Text Box 30"/>
            <p:cNvSpPr txBox="1">
              <a:spLocks noChangeArrowheads="1"/>
            </p:cNvSpPr>
            <p:nvPr/>
          </p:nvSpPr>
          <p:spPr bwMode="gray">
            <a:xfrm>
              <a:off x="1276" y="305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a:solidFill>
                    <a:schemeClr val="bg1"/>
                  </a:solidFill>
                </a:rPr>
                <a:t>4</a:t>
              </a:r>
            </a:p>
          </p:txBody>
        </p:sp>
      </p:grpSp>
    </p:spTree>
    <p:extLst>
      <p:ext uri="{BB962C8B-B14F-4D97-AF65-F5344CB8AC3E}">
        <p14:creationId xmlns:p14="http://schemas.microsoft.com/office/powerpoint/2010/main" val="677081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3583" y="445148"/>
            <a:ext cx="11688417" cy="461665"/>
            <a:chOff x="427383" y="763200"/>
            <a:chExt cx="11688417" cy="461665"/>
          </a:xfrm>
        </p:grpSpPr>
        <p:sp>
          <p:nvSpPr>
            <p:cNvPr id="3" name="矩形 2"/>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5" name="Text Box 88"/>
          <p:cNvSpPr txBox="1">
            <a:spLocks noChangeArrowheads="1"/>
          </p:cNvSpPr>
          <p:nvPr/>
        </p:nvSpPr>
        <p:spPr bwMode="gray">
          <a:xfrm>
            <a:off x="736738" y="237546"/>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nSpc>
                <a:spcPts val="3600"/>
              </a:lnSpc>
            </a:pPr>
            <a:r>
              <a:rPr lang="zh-CN" altLang="en-US" sz="2800" b="1" dirty="0" smtClean="0">
                <a:latin typeface="黑体" panose="02010609060101010101" pitchFamily="49" charset="-122"/>
              </a:rPr>
              <a:t>实验目的</a:t>
            </a:r>
            <a:endParaRPr lang="en-US" altLang="zh-CN" sz="2800" b="1" dirty="0">
              <a:latin typeface="黑体" panose="02010609060101010101" pitchFamily="49" charset="-122"/>
            </a:endParaRPr>
          </a:p>
        </p:txBody>
      </p:sp>
      <p:sp>
        <p:nvSpPr>
          <p:cNvPr id="6" name="文本框 5"/>
          <p:cNvSpPr txBox="1"/>
          <p:nvPr/>
        </p:nvSpPr>
        <p:spPr>
          <a:xfrm>
            <a:off x="1010285" y="1491615"/>
            <a:ext cx="9683750" cy="3416320"/>
          </a:xfrm>
          <a:prstGeom prst="rect">
            <a:avLst/>
          </a:prstGeom>
          <a:noFill/>
        </p:spPr>
        <p:txBody>
          <a:bodyPr wrap="square" rtlCol="0" anchor="t">
            <a:spAutoFit/>
          </a:bodyPr>
          <a:lstStyle/>
          <a:p>
            <a:pPr marL="342900" lvl="0" indent="-342900" fontAlgn="base">
              <a:lnSpc>
                <a:spcPct val="300000"/>
              </a:lnSpc>
              <a:spcBef>
                <a:spcPct val="0"/>
              </a:spcBef>
              <a:spcAft>
                <a:spcPct val="0"/>
              </a:spcAft>
              <a:buClr>
                <a:srgbClr val="000000"/>
              </a:buClr>
              <a:buFont typeface="Wingdings" panose="05000000000000000000" charset="0"/>
              <a:buChar char="l"/>
              <a:defRPr/>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了解多普勒效应，研究观测多普勒效应的方法；</a:t>
            </a:r>
            <a:endPar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endParaRPr>
          </a:p>
          <a:p>
            <a:pPr marL="342900" lvl="0" indent="-342900" fontAlgn="base">
              <a:lnSpc>
                <a:spcPct val="300000"/>
              </a:lnSpc>
              <a:spcBef>
                <a:spcPct val="0"/>
              </a:spcBef>
              <a:spcAft>
                <a:spcPct val="0"/>
              </a:spcAft>
              <a:buClr>
                <a:srgbClr val="000000"/>
              </a:buClr>
              <a:buFont typeface="Wingdings" panose="05000000000000000000" charset="0"/>
              <a:buChar char="l"/>
              <a:defRPr/>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观察</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频率红移和频率蓝移</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现象，分析产生原因；</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342900" marR="0" lvl="0" indent="-342900" algn="l" defTabSz="914400" rtl="0" eaLnBrk="1" fontAlgn="base" latinLnBrk="0" hangingPunct="1">
              <a:lnSpc>
                <a:spcPct val="300000"/>
              </a:lnSpc>
              <a:spcBef>
                <a:spcPct val="0"/>
              </a:spcBef>
              <a:spcAft>
                <a:spcPct val="0"/>
              </a:spcAft>
              <a:buClr>
                <a:srgbClr val="000000"/>
              </a:buClr>
              <a:buSzTx/>
              <a:buFont typeface="Wingdings" panose="05000000000000000000" charset="0"/>
              <a:buChar char="l"/>
              <a:defRPr/>
            </a:pP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学习使用智能手机测量声波频率的方法。</a:t>
            </a:r>
            <a:endParaRPr lang="zh-CN" altLang="en-US" sz="240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extLst>
      <p:ext uri="{BB962C8B-B14F-4D97-AF65-F5344CB8AC3E}">
        <p14:creationId xmlns:p14="http://schemas.microsoft.com/office/powerpoint/2010/main" val="2599608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840618" y="130382"/>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实验仪器</a:t>
            </a:r>
            <a:endParaRPr lang="en-US" altLang="zh-CN" sz="2800" b="1" dirty="0">
              <a:solidFill>
                <a:srgbClr val="000000"/>
              </a:solidFill>
              <a:latin typeface="黑体" panose="02010609060101010101" pitchFamily="49" charset="-122"/>
            </a:endParaRPr>
          </a:p>
        </p:txBody>
      </p:sp>
      <p:grpSp>
        <p:nvGrpSpPr>
          <p:cNvPr id="3" name="组合 2"/>
          <p:cNvGrpSpPr/>
          <p:nvPr/>
        </p:nvGrpSpPr>
        <p:grpSpPr>
          <a:xfrm>
            <a:off x="573157" y="361363"/>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文本框 5"/>
          <p:cNvSpPr txBox="1"/>
          <p:nvPr/>
        </p:nvSpPr>
        <p:spPr>
          <a:xfrm>
            <a:off x="949960" y="1273175"/>
            <a:ext cx="9765665" cy="5262979"/>
          </a:xfrm>
          <a:prstGeom prst="rect">
            <a:avLst/>
          </a:prstGeom>
          <a:noFill/>
        </p:spPr>
        <p:txBody>
          <a:bodyPr wrap="square" rtlCol="0" anchor="t">
            <a:spAutoFit/>
          </a:bodyPr>
          <a:lstStyle/>
          <a:p>
            <a:pPr marL="342900" marR="0" lvl="0" indent="-342900" algn="l" defTabSz="914400" rtl="0" eaLnBrk="1" fontAlgn="base" latinLnBrk="0" hangingPunct="1">
              <a:lnSpc>
                <a:spcPct val="200000"/>
              </a:lnSpc>
              <a:spcBef>
                <a:spcPct val="0"/>
              </a:spcBef>
              <a:spcAft>
                <a:spcPct val="0"/>
              </a:spcAft>
              <a:buSzTx/>
              <a:buFont typeface="Wingdings" panose="05000000000000000000" pitchFamily="2" charset="2"/>
              <a:buChar char="l"/>
              <a:defRPr/>
            </a:pPr>
            <a:r>
              <a:rPr lang="zh-CN" altLang="en-US" sz="2400"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智能手机一</a:t>
            </a:r>
            <a:r>
              <a:rPr lang="zh-CN" altLang="en-US" sz="2400" noProof="0" dirty="0" smtClean="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部，下载</a:t>
            </a:r>
            <a:r>
              <a:rPr lang="zh-CN" altLang="en-US" sz="2400"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相关软件</a:t>
            </a:r>
            <a:endParaRPr kumimoji="0" lang="en-US" altLang="zh-CN" sz="240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Tx/>
              <a:buFontTx/>
              <a:buNone/>
              <a:defRPr/>
            </a:pPr>
            <a:r>
              <a:rPr lang="en-US" altLang="zh-CN" sz="2400"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 iOS</a:t>
            </a:r>
            <a:r>
              <a:rPr lang="zh-CN" altLang="en-US" sz="240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：在</a:t>
            </a:r>
            <a:r>
              <a:rPr lang="en-US" altLang="zh-CN" sz="240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app store</a:t>
            </a:r>
            <a:r>
              <a:rPr lang="zh-CN" altLang="en-US" sz="240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搜索</a:t>
            </a:r>
            <a:r>
              <a:rPr lang="zh-CN" altLang="en-US" sz="2400" b="1"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传感器</a:t>
            </a:r>
            <a:r>
              <a:rPr lang="zh-CN" altLang="en-US" sz="2400" noProof="0" dirty="0" smtClean="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2400" noProof="0" dirty="0" err="1" smtClean="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phyphox</a:t>
            </a:r>
            <a:r>
              <a:rPr lang="zh-CN" altLang="en-US" sz="240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可用。</a:t>
            </a:r>
            <a:endParaRPr kumimoji="0" lang="en-US" altLang="zh-CN" sz="2400" u="none" strike="noStrike" kern="1200" cap="none" spc="0" normalizeH="0" baseline="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lvl="0" fontAlgn="base">
              <a:lnSpc>
                <a:spcPct val="150000"/>
              </a:lnSpc>
              <a:spcBef>
                <a:spcPct val="0"/>
              </a:spcBef>
              <a:spcAft>
                <a:spcPct val="0"/>
              </a:spcAft>
              <a:defRPr/>
            </a:pPr>
            <a:r>
              <a:rPr lang="en-US" altLang="zh-CN" sz="240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     </a:t>
            </a:r>
            <a:r>
              <a:rPr lang="zh-CN" altLang="en-US" sz="240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安卓：在应用商店</a:t>
            </a:r>
            <a:r>
              <a:rPr lang="zh-CN" altLang="en-US" sz="2400" noProof="0" dirty="0" smtClean="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搜索</a:t>
            </a:r>
            <a:r>
              <a:rPr lang="en-US" altLang="zh-CN" sz="2400" dirty="0" err="1">
                <a:latin typeface="Times New Roman" panose="02020603050405020304" pitchFamily="18" charset="0"/>
                <a:ea typeface="黑体" panose="02010609060101010101" pitchFamily="49" charset="-122"/>
                <a:cs typeface="Times New Roman" panose="02020603050405020304" pitchFamily="18" charset="0"/>
                <a:sym typeface="+mn-ea"/>
              </a:rPr>
              <a:t>phyphox</a:t>
            </a:r>
            <a:r>
              <a:rPr lang="zh-CN" altLang="en-US" sz="2400" noProof="0" dirty="0" smtClean="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可用。</a:t>
            </a:r>
            <a:endParaRPr lang="en-US" altLang="zh-CN" sz="2400" noProof="0" dirty="0" smtClean="0">
              <a:ln>
                <a:noFill/>
              </a:ln>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fontAlgn="base">
              <a:lnSpc>
                <a:spcPct val="150000"/>
              </a:lnSpc>
              <a:spcBef>
                <a:spcPct val="0"/>
              </a:spcBef>
              <a:spcAft>
                <a:spcPct val="0"/>
              </a:spcAft>
              <a:defRPr/>
            </a:pPr>
            <a:endParaRPr lang="en-US" altLang="zh-CN" sz="2400" dirty="0" smtClean="0">
              <a:latin typeface="黑体" panose="02010609060101010101" pitchFamily="49" charset="-122"/>
              <a:ea typeface="黑体" panose="02010609060101010101" pitchFamily="49" charset="-122"/>
              <a:cs typeface="黑体" panose="02010609060101010101" pitchFamily="49" charset="-122"/>
            </a:endParaRPr>
          </a:p>
          <a:p>
            <a:pPr marL="342900" indent="-342900" fontAlgn="base">
              <a:lnSpc>
                <a:spcPct val="150000"/>
              </a:lnSpc>
              <a:spcBef>
                <a:spcPct val="0"/>
              </a:spcBef>
              <a:spcAft>
                <a:spcPct val="0"/>
              </a:spcAft>
              <a:buFont typeface="Wingdings" panose="05000000000000000000" pitchFamily="2" charset="2"/>
              <a:buChar char="l"/>
              <a:defRPr/>
            </a:pPr>
            <a:r>
              <a:rPr lang="zh-CN" altLang="en-US" sz="2400" dirty="0" smtClean="0">
                <a:latin typeface="黑体" panose="02010609060101010101" pitchFamily="49" charset="-122"/>
                <a:ea typeface="黑体" panose="02010609060101010101" pitchFamily="49" charset="-122"/>
                <a:cs typeface="黑体" panose="02010609060101010101" pitchFamily="49" charset="-122"/>
              </a:rPr>
              <a:t>固定</a:t>
            </a:r>
            <a:r>
              <a:rPr lang="zh-CN" altLang="en-US" sz="2400" dirty="0">
                <a:latin typeface="黑体" panose="02010609060101010101" pitchFamily="49" charset="-122"/>
                <a:ea typeface="黑体" panose="02010609060101010101" pitchFamily="49" charset="-122"/>
                <a:cs typeface="黑体" panose="02010609060101010101" pitchFamily="49" charset="-122"/>
              </a:rPr>
              <a:t>频率</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声源</a:t>
            </a:r>
            <a:endParaRPr lang="en-US" altLang="zh-CN" sz="2400" dirty="0" smtClean="0">
              <a:latin typeface="黑体" panose="02010609060101010101" pitchFamily="49" charset="-122"/>
              <a:ea typeface="黑体" panose="02010609060101010101" pitchFamily="49" charset="-122"/>
              <a:cs typeface="黑体" panose="02010609060101010101" pitchFamily="49" charset="-122"/>
            </a:endParaRPr>
          </a:p>
          <a:p>
            <a:pPr fontAlgn="base">
              <a:lnSpc>
                <a:spcPct val="150000"/>
              </a:lnSpc>
              <a:spcBef>
                <a:spcPct val="0"/>
              </a:spcBef>
              <a:spcAft>
                <a:spcPct val="0"/>
              </a:spcAft>
              <a:defRPr/>
            </a:pPr>
            <a:r>
              <a:rPr lang="en-US" altLang="zh-CN" sz="2400" dirty="0">
                <a:latin typeface="黑体" panose="02010609060101010101" pitchFamily="49" charset="-122"/>
                <a:ea typeface="黑体" panose="02010609060101010101" pitchFamily="49" charset="-122"/>
                <a:cs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音箱；声音可</a:t>
            </a:r>
            <a:r>
              <a:rPr lang="zh-CN" altLang="en-US" sz="2400" dirty="0">
                <a:latin typeface="黑体" panose="02010609060101010101" pitchFamily="49" charset="-122"/>
                <a:ea typeface="黑体" panose="02010609060101010101" pitchFamily="49" charset="-122"/>
                <a:cs typeface="黑体" panose="02010609060101010101" pitchFamily="49" charset="-122"/>
              </a:rPr>
              <a:t>由</a:t>
            </a:r>
            <a:r>
              <a:rPr lang="en-US" altLang="zh-CN" sz="2400" dirty="0" err="1">
                <a:latin typeface="黑体" panose="02010609060101010101" pitchFamily="49" charset="-122"/>
                <a:ea typeface="黑体" panose="02010609060101010101" pitchFamily="49" charset="-122"/>
                <a:cs typeface="黑体" panose="02010609060101010101" pitchFamily="49" charset="-122"/>
              </a:rPr>
              <a:t>mathematica</a:t>
            </a:r>
            <a:r>
              <a:rPr lang="zh-CN" altLang="en-US" sz="2400" dirty="0">
                <a:latin typeface="黑体" panose="02010609060101010101" pitchFamily="49" charset="-122"/>
                <a:ea typeface="黑体" panose="02010609060101010101" pitchFamily="49" charset="-122"/>
                <a:cs typeface="黑体" panose="02010609060101010101" pitchFamily="49" charset="-122"/>
              </a:rPr>
              <a:t>、</a:t>
            </a:r>
            <a:r>
              <a:rPr lang="en-US" altLang="zh-CN" sz="2400" dirty="0">
                <a:latin typeface="黑体" panose="02010609060101010101" pitchFamily="49" charset="-122"/>
                <a:ea typeface="黑体" panose="02010609060101010101" pitchFamily="49" charset="-122"/>
                <a:cs typeface="黑体" panose="02010609060101010101" pitchFamily="49" charset="-122"/>
              </a:rPr>
              <a:t> frequency sound </a:t>
            </a:r>
            <a:r>
              <a:rPr lang="en-US" altLang="zh-CN" sz="2400" dirty="0" err="1">
                <a:latin typeface="黑体" panose="02010609060101010101" pitchFamily="49" charset="-122"/>
                <a:ea typeface="黑体" panose="02010609060101010101" pitchFamily="49" charset="-122"/>
                <a:cs typeface="黑体" panose="02010609060101010101" pitchFamily="49" charset="-122"/>
              </a:rPr>
              <a:t>generoter</a:t>
            </a:r>
            <a:r>
              <a:rPr lang="zh-CN" altLang="en-US" sz="2400" dirty="0">
                <a:latin typeface="黑体" panose="02010609060101010101" pitchFamily="49" charset="-122"/>
                <a:ea typeface="黑体" panose="02010609060101010101" pitchFamily="49" charset="-122"/>
                <a:cs typeface="黑体" panose="02010609060101010101" pitchFamily="49" charset="-122"/>
              </a:rPr>
              <a:t>、清灰</a:t>
            </a:r>
            <a:r>
              <a:rPr lang="en-US" altLang="zh-CN" sz="2400" dirty="0">
                <a:latin typeface="黑体" panose="02010609060101010101" pitchFamily="49" charset="-122"/>
                <a:ea typeface="黑体" panose="02010609060101010101" pitchFamily="49" charset="-122"/>
                <a:cs typeface="黑体" panose="02010609060101010101" pitchFamily="49" charset="-122"/>
              </a:rPr>
              <a:t>app</a:t>
            </a:r>
            <a:r>
              <a:rPr lang="zh-CN" altLang="en-US" sz="2400" dirty="0">
                <a:latin typeface="黑体" panose="02010609060101010101" pitchFamily="49" charset="-122"/>
                <a:ea typeface="黑体" panose="02010609060101010101" pitchFamily="49" charset="-122"/>
                <a:cs typeface="黑体" panose="02010609060101010101" pitchFamily="49" charset="-122"/>
              </a:rPr>
              <a:t>、</a:t>
            </a:r>
            <a:r>
              <a:rPr lang="en-US" altLang="zh-CN" sz="2400" dirty="0">
                <a:latin typeface="黑体" panose="02010609060101010101" pitchFamily="49" charset="-122"/>
                <a:ea typeface="黑体" panose="02010609060101010101" pitchFamily="49" charset="-122"/>
                <a:cs typeface="黑体" panose="02010609060101010101" pitchFamily="49" charset="-122"/>
              </a:rPr>
              <a:t>sonic app</a:t>
            </a:r>
            <a:r>
              <a:rPr lang="zh-CN" altLang="en-US" sz="2400" dirty="0">
                <a:latin typeface="黑体" panose="02010609060101010101" pitchFamily="49" charset="-122"/>
                <a:ea typeface="黑体" panose="02010609060101010101" pitchFamily="49" charset="-122"/>
                <a:cs typeface="黑体" panose="02010609060101010101" pitchFamily="49" charset="-122"/>
              </a:rPr>
              <a:t>、</a:t>
            </a:r>
            <a:r>
              <a:rPr lang="en-US" altLang="zh-CN" sz="2400" dirty="0">
                <a:latin typeface="黑体" panose="02010609060101010101" pitchFamily="49" charset="-122"/>
                <a:ea typeface="黑体" panose="02010609060101010101" pitchFamily="49" charset="-122"/>
                <a:cs typeface="黑体" panose="02010609060101010101" pitchFamily="49" charset="-122"/>
              </a:rPr>
              <a:t> </a:t>
            </a:r>
            <a:r>
              <a:rPr lang="en-US" altLang="zh-CN" sz="2400" dirty="0" err="1">
                <a:latin typeface="黑体" panose="02010609060101010101" pitchFamily="49" charset="-122"/>
                <a:ea typeface="黑体" panose="02010609060101010101" pitchFamily="49" charset="-122"/>
                <a:cs typeface="黑体" panose="02010609060101010101" pitchFamily="49" charset="-122"/>
              </a:rPr>
              <a:t>phyphox</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产生</a:t>
            </a:r>
            <a:endParaRPr lang="en-US" altLang="zh-CN" sz="2400" dirty="0" smtClean="0">
              <a:latin typeface="黑体" panose="02010609060101010101" pitchFamily="49" charset="-122"/>
              <a:ea typeface="黑体" panose="02010609060101010101" pitchFamily="49" charset="-122"/>
              <a:cs typeface="黑体" panose="02010609060101010101" pitchFamily="49" charset="-122"/>
            </a:endParaRPr>
          </a:p>
          <a:p>
            <a:pPr fontAlgn="base">
              <a:lnSpc>
                <a:spcPct val="150000"/>
              </a:lnSpc>
              <a:spcBef>
                <a:spcPct val="0"/>
              </a:spcBef>
              <a:spcAft>
                <a:spcPct val="0"/>
              </a:spcAft>
              <a:defRPr/>
            </a:pPr>
            <a:endParaRPr lang="en-US" altLang="zh-CN" sz="2400" dirty="0">
              <a:latin typeface="黑体" panose="02010609060101010101" pitchFamily="49" charset="-122"/>
              <a:ea typeface="黑体" panose="02010609060101010101" pitchFamily="49" charset="-122"/>
              <a:cs typeface="黑体" panose="02010609060101010101" pitchFamily="49" charset="-122"/>
            </a:endParaRPr>
          </a:p>
          <a:p>
            <a:pPr marL="342900" indent="-342900" fontAlgn="base">
              <a:lnSpc>
                <a:spcPct val="150000"/>
              </a:lnSpc>
              <a:spcBef>
                <a:spcPct val="0"/>
              </a:spcBef>
              <a:spcAft>
                <a:spcPct val="0"/>
              </a:spcAft>
              <a:buFont typeface="Wingdings" panose="05000000000000000000" pitchFamily="2" charset="2"/>
              <a:buChar char="l"/>
              <a:defRPr/>
            </a:pPr>
            <a:r>
              <a:rPr lang="zh-CN" altLang="en-US" sz="2400" dirty="0" smtClean="0">
                <a:latin typeface="黑体" panose="02010609060101010101" pitchFamily="49" charset="-122"/>
                <a:ea typeface="黑体" panose="02010609060101010101" pitchFamily="49" charset="-122"/>
                <a:cs typeface="黑体" panose="02010609060101010101" pitchFamily="49" charset="-122"/>
              </a:rPr>
              <a:t>自行车等产生相对运动的设备</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2227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992051" y="118996"/>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a:solidFill>
                  <a:srgbClr val="000000"/>
                </a:solidFill>
                <a:latin typeface="黑体" panose="02010609060101010101" pitchFamily="49" charset="-122"/>
              </a:rPr>
              <a:t>实验原理</a:t>
            </a:r>
            <a:endParaRPr lang="en-US" altLang="zh-CN"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矩形 5"/>
          <p:cNvSpPr/>
          <p:nvPr/>
        </p:nvSpPr>
        <p:spPr>
          <a:xfrm>
            <a:off x="949960" y="1319560"/>
            <a:ext cx="9765665" cy="3329758"/>
          </a:xfrm>
          <a:prstGeom prst="rect">
            <a:avLst/>
          </a:prstGeom>
          <a:noFill/>
        </p:spPr>
        <p:txBody>
          <a:bodyPr wrap="square" rtlCol="0" anchor="t">
            <a:spAutoFit/>
          </a:bodyPr>
          <a:lstStyle/>
          <a:p>
            <a:pPr>
              <a:lnSpc>
                <a:spcPct val="150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rPr>
              <a:t>    在</a:t>
            </a:r>
            <a:r>
              <a:rPr lang="zh-CN" altLang="en-US" sz="2400" dirty="0">
                <a:latin typeface="黑体" panose="02010609060101010101" pitchFamily="49" charset="-122"/>
                <a:ea typeface="黑体" panose="02010609060101010101" pitchFamily="49" charset="-122"/>
                <a:cs typeface="黑体" panose="02010609060101010101" pitchFamily="49" charset="-122"/>
              </a:rPr>
              <a:t>日常生活中，我们有过这样的经验，在铁路旁听行驶中火车的汽笛声，当火车鸣笛而来时，人们会听到汽笛声的音调变高．相反，当火车鸣笛而去时，人们则听到汽笛声的音调变低．像这样由于波源或观察者相对于介质有相对运动时，观察者所接收到的波频率有所变化的现象就叫做</a:t>
            </a:r>
            <a:r>
              <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rPr>
              <a:t>多普勒效应</a:t>
            </a:r>
            <a:r>
              <a:rPr lang="zh-CN" altLang="en-US" sz="2400" dirty="0">
                <a:latin typeface="黑体" panose="02010609060101010101" pitchFamily="49" charset="-122"/>
                <a:ea typeface="黑体" panose="02010609060101010101" pitchFamily="49" charset="-122"/>
                <a:cs typeface="黑体" panose="02010609060101010101" pitchFamily="49" charset="-122"/>
              </a:rPr>
              <a:t>．这种现象是奥地利物理学家多普勒（</a:t>
            </a:r>
            <a:r>
              <a:rPr lang="en-US" altLang="zh-CN" sz="2400" dirty="0">
                <a:latin typeface="黑体" panose="02010609060101010101" pitchFamily="49" charset="-122"/>
                <a:ea typeface="黑体" panose="02010609060101010101" pitchFamily="49" charset="-122"/>
                <a:cs typeface="黑体" panose="02010609060101010101" pitchFamily="49" charset="-122"/>
              </a:rPr>
              <a:t>1803</a:t>
            </a:r>
            <a:r>
              <a:rPr lang="zh-CN" altLang="en-US" sz="2400" dirty="0">
                <a:latin typeface="黑体" panose="02010609060101010101" pitchFamily="49" charset="-122"/>
                <a:ea typeface="黑体" panose="02010609060101010101" pitchFamily="49" charset="-122"/>
                <a:cs typeface="黑体" panose="02010609060101010101" pitchFamily="49" charset="-122"/>
              </a:rPr>
              <a:t>～</a:t>
            </a:r>
            <a:r>
              <a:rPr lang="en-US" altLang="zh-CN" sz="2400" dirty="0">
                <a:latin typeface="黑体" panose="02010609060101010101" pitchFamily="49" charset="-122"/>
                <a:ea typeface="黑体" panose="02010609060101010101" pitchFamily="49" charset="-122"/>
                <a:cs typeface="黑体" panose="02010609060101010101" pitchFamily="49" charset="-122"/>
              </a:rPr>
              <a:t>1853</a:t>
            </a:r>
            <a:r>
              <a:rPr lang="zh-CN" altLang="en-US" sz="2400" dirty="0">
                <a:latin typeface="黑体" panose="02010609060101010101" pitchFamily="49" charset="-122"/>
                <a:ea typeface="黑体" panose="02010609060101010101" pitchFamily="49" charset="-122"/>
                <a:cs typeface="黑体" panose="02010609060101010101" pitchFamily="49" charset="-122"/>
              </a:rPr>
              <a:t>）于</a:t>
            </a:r>
            <a:r>
              <a:rPr lang="en-US" altLang="zh-CN" sz="2400" dirty="0">
                <a:latin typeface="黑体" panose="02010609060101010101" pitchFamily="49" charset="-122"/>
                <a:ea typeface="黑体" panose="02010609060101010101" pitchFamily="49" charset="-122"/>
                <a:cs typeface="黑体" panose="02010609060101010101" pitchFamily="49" charset="-122"/>
              </a:rPr>
              <a:t>1842</a:t>
            </a:r>
            <a:r>
              <a:rPr lang="zh-CN" altLang="en-US" sz="2400" dirty="0">
                <a:latin typeface="黑体" panose="02010609060101010101" pitchFamily="49" charset="-122"/>
                <a:ea typeface="黑体" panose="02010609060101010101" pitchFamily="49" charset="-122"/>
                <a:cs typeface="黑体" panose="02010609060101010101" pitchFamily="49" charset="-122"/>
              </a:rPr>
              <a:t>年首先发现的，因此以他的名字命名．</a:t>
            </a:r>
          </a:p>
        </p:txBody>
      </p:sp>
      <p:pic>
        <p:nvPicPr>
          <p:cNvPr id="8" name="Picture 1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982" y="4801073"/>
            <a:ext cx="2092351" cy="1774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782" y="4756637"/>
            <a:ext cx="2266607" cy="1817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7"/>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7658" y="4756637"/>
            <a:ext cx="2383204" cy="1817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850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992051" y="118996"/>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a:solidFill>
                  <a:srgbClr val="000000"/>
                </a:solidFill>
                <a:latin typeface="黑体" panose="02010609060101010101" pitchFamily="49" charset="-122"/>
              </a:rPr>
              <a:t>实验原理</a:t>
            </a:r>
            <a:endParaRPr lang="en-US" altLang="zh-CN"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矩形 5"/>
          <p:cNvSpPr/>
          <p:nvPr/>
        </p:nvSpPr>
        <p:spPr>
          <a:xfrm>
            <a:off x="949960" y="1049788"/>
            <a:ext cx="10163517" cy="2308324"/>
          </a:xfrm>
          <a:prstGeom prst="rect">
            <a:avLst/>
          </a:prstGeom>
          <a:noFill/>
        </p:spPr>
        <p:txBody>
          <a:bodyPr wrap="square" rtlCol="0" anchor="t">
            <a:spAutoFit/>
          </a:bodyPr>
          <a:lstStyle/>
          <a:p>
            <a:pPr>
              <a:lnSpc>
                <a:spcPct val="150000"/>
              </a:lnSpc>
            </a:pPr>
            <a:r>
              <a:rPr lang="zh-CN" altLang="en-US" sz="2400" b="1" dirty="0">
                <a:latin typeface="黑体" panose="02010609060101010101" pitchFamily="49" charset="-122"/>
                <a:ea typeface="黑体" panose="02010609060101010101" pitchFamily="49" charset="-122"/>
                <a:cs typeface="黑体" panose="02010609060101010101" pitchFamily="49" charset="-122"/>
              </a:rPr>
              <a:t>多普勒效应</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400" b="1" dirty="0" smtClean="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2400" dirty="0">
                <a:latin typeface="黑体" panose="02010609060101010101" pitchFamily="49" charset="-122"/>
                <a:ea typeface="黑体" panose="02010609060101010101" pitchFamily="49" charset="-122"/>
                <a:cs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由于</a:t>
            </a:r>
            <a:r>
              <a:rPr lang="zh-CN" altLang="en-US" sz="2400" dirty="0">
                <a:latin typeface="黑体" panose="02010609060101010101" pitchFamily="49" charset="-122"/>
                <a:ea typeface="黑体" panose="02010609060101010101" pitchFamily="49" charset="-122"/>
                <a:cs typeface="黑体" panose="02010609060101010101" pitchFamily="49" charset="-122"/>
              </a:rPr>
              <a:t>波源和观察者之间有</a:t>
            </a:r>
            <a:r>
              <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rPr>
              <a:t>相对运动</a:t>
            </a:r>
            <a:r>
              <a:rPr lang="zh-CN" altLang="en-US" sz="2400" dirty="0">
                <a:latin typeface="黑体" panose="02010609060101010101" pitchFamily="49" charset="-122"/>
                <a:ea typeface="黑体" panose="02010609060101010101" pitchFamily="49" charset="-122"/>
                <a:cs typeface="黑体" panose="02010609060101010101" pitchFamily="49" charset="-122"/>
              </a:rPr>
              <a:t>，使观察者</a:t>
            </a:r>
            <a:r>
              <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rPr>
              <a:t>感到频率变化</a:t>
            </a:r>
            <a:r>
              <a:rPr lang="zh-CN" altLang="en-US" sz="2400" dirty="0">
                <a:latin typeface="黑体" panose="02010609060101010101" pitchFamily="49" charset="-122"/>
                <a:ea typeface="黑体" panose="02010609060101010101" pitchFamily="49" charset="-122"/>
                <a:cs typeface="黑体" panose="02010609060101010101" pitchFamily="49" charset="-122"/>
              </a:rPr>
              <a:t>的现象叫做</a:t>
            </a:r>
            <a:r>
              <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rPr>
              <a:t>多普勒效应</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。值得注意的是：频率</a:t>
            </a:r>
            <a:r>
              <a:rPr lang="zh-CN" altLang="en-US" sz="2400" dirty="0">
                <a:latin typeface="黑体" panose="02010609060101010101" pitchFamily="49" charset="-122"/>
                <a:ea typeface="黑体" panose="02010609060101010101" pitchFamily="49" charset="-122"/>
                <a:cs typeface="黑体" panose="02010609060101010101" pitchFamily="49" charset="-122"/>
              </a:rPr>
              <a:t>由声源决定，实际频率并没有变化</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rPr>
              <a:t>以声波为例：</a:t>
            </a:r>
            <a:endParaRPr lang="zh-CN" altLang="en-US" sz="2400" dirty="0">
              <a:latin typeface="黑体" panose="02010609060101010101" pitchFamily="49" charset="-122"/>
              <a:ea typeface="黑体" panose="02010609060101010101" pitchFamily="49" charset="-122"/>
              <a:cs typeface="黑体" panose="02010609060101010101" pitchFamily="49" charset="-122"/>
            </a:endParaRPr>
          </a:p>
        </p:txBody>
      </p:sp>
      <p:pic>
        <p:nvPicPr>
          <p:cNvPr id="7" name="图片 6"/>
          <p:cNvPicPr>
            <a:picLocks noChangeAspect="1"/>
          </p:cNvPicPr>
          <p:nvPr/>
        </p:nvPicPr>
        <p:blipFill rotWithShape="1">
          <a:blip r:embed="rId2" cstate="print"/>
          <a:srcRect r="5033"/>
          <a:stretch/>
        </p:blipFill>
        <p:spPr>
          <a:xfrm>
            <a:off x="6849858" y="3763107"/>
            <a:ext cx="5072511" cy="2512095"/>
          </a:xfrm>
          <a:prstGeom prst="rect">
            <a:avLst/>
          </a:prstGeom>
          <a:ln>
            <a:solidFill>
              <a:schemeClr val="bg1">
                <a:lumMod val="50000"/>
              </a:schemeClr>
            </a:solidFill>
          </a:ln>
        </p:spPr>
      </p:pic>
      <p:sp>
        <p:nvSpPr>
          <p:cNvPr id="13" name="Rectangle 55"/>
          <p:cNvSpPr>
            <a:spLocks noChangeArrowheads="1"/>
          </p:cNvSpPr>
          <p:nvPr/>
        </p:nvSpPr>
        <p:spPr bwMode="auto">
          <a:xfrm>
            <a:off x="992051" y="3431881"/>
            <a:ext cx="5274994" cy="2985433"/>
          </a:xfrm>
          <a:prstGeom prst="rect">
            <a:avLst/>
          </a:prstGeom>
          <a:noFill/>
        </p:spPr>
        <p:txBody>
          <a:bodyPr wrap="square" rtlCol="0" anchor="t">
            <a:spAutoFit/>
          </a:bodyPr>
          <a:lstStyle/>
          <a:p>
            <a:pPr marL="285750" indent="-285750">
              <a:lnSpc>
                <a:spcPct val="150000"/>
              </a:lnSpc>
              <a:spcBef>
                <a:spcPts val="600"/>
              </a:spcBef>
              <a:spcAft>
                <a:spcPts val="600"/>
              </a:spcAft>
              <a:buFont typeface="Wingdings" panose="05000000000000000000" pitchFamily="2" charset="2"/>
              <a:buChar char="l"/>
            </a:pPr>
            <a:r>
              <a:rPr lang="zh-CN" altLang="ru-RU" sz="1600" dirty="0" smtClean="0">
                <a:latin typeface="宋体" panose="02010600030101010101" pitchFamily="2" charset="-122"/>
                <a:ea typeface="宋体" panose="02010600030101010101" pitchFamily="2" charset="-122"/>
                <a:cs typeface="黑体" panose="02010609060101010101" pitchFamily="49" charset="-122"/>
              </a:rPr>
              <a:t>声源</a:t>
            </a:r>
            <a:r>
              <a:rPr lang="zh-CN" altLang="ru-RU" sz="1600" dirty="0">
                <a:latin typeface="宋体" panose="02010600030101010101" pitchFamily="2" charset="-122"/>
                <a:ea typeface="宋体" panose="02010600030101010101" pitchFamily="2" charset="-122"/>
                <a:cs typeface="黑体" panose="02010609060101010101" pitchFamily="49" charset="-122"/>
              </a:rPr>
              <a:t>完成一次全振动，向外发出一个波长的波，频率表示单位时间内完成的全振动的次数，因此</a:t>
            </a:r>
            <a:r>
              <a:rPr lang="zh-CN" altLang="ru-RU" sz="1600" dirty="0">
                <a:solidFill>
                  <a:srgbClr val="FF0000"/>
                </a:solidFill>
                <a:latin typeface="宋体" panose="02010600030101010101" pitchFamily="2" charset="-122"/>
                <a:ea typeface="宋体" panose="02010600030101010101" pitchFamily="2" charset="-122"/>
                <a:cs typeface="黑体" panose="02010609060101010101" pitchFamily="49" charset="-122"/>
              </a:rPr>
              <a:t>波源的频率</a:t>
            </a:r>
            <a:r>
              <a:rPr lang="zh-CN" altLang="ru-RU" sz="1600" dirty="0">
                <a:latin typeface="宋体" panose="02010600030101010101" pitchFamily="2" charset="-122"/>
                <a:ea typeface="宋体" panose="02010600030101010101" pitchFamily="2" charset="-122"/>
                <a:cs typeface="黑体" panose="02010609060101010101" pitchFamily="49" charset="-122"/>
              </a:rPr>
              <a:t>等于单位时间内波源发出的完全波的个数</a:t>
            </a:r>
            <a:r>
              <a:rPr lang="zh-CN" altLang="ru-RU" sz="1600" dirty="0" smtClean="0">
                <a:latin typeface="宋体" panose="02010600030101010101" pitchFamily="2" charset="-122"/>
                <a:ea typeface="宋体" panose="02010600030101010101" pitchFamily="2" charset="-122"/>
                <a:cs typeface="黑体" panose="02010609060101010101" pitchFamily="49" charset="-122"/>
              </a:rPr>
              <a:t>。</a:t>
            </a:r>
            <a:endParaRPr lang="en-US" altLang="zh-CN" sz="1600" dirty="0" smtClean="0">
              <a:latin typeface="宋体" panose="02010600030101010101" pitchFamily="2" charset="-122"/>
              <a:ea typeface="宋体" panose="02010600030101010101" pitchFamily="2" charset="-122"/>
              <a:cs typeface="黑体" panose="02010609060101010101" pitchFamily="49" charset="-122"/>
            </a:endParaRPr>
          </a:p>
          <a:p>
            <a:pPr marL="285750" indent="-285750">
              <a:lnSpc>
                <a:spcPct val="150000"/>
              </a:lnSpc>
              <a:spcBef>
                <a:spcPts val="600"/>
              </a:spcBef>
              <a:spcAft>
                <a:spcPts val="600"/>
              </a:spcAft>
              <a:buFont typeface="Wingdings" panose="05000000000000000000" pitchFamily="2" charset="2"/>
              <a:buChar char="l"/>
            </a:pPr>
            <a:r>
              <a:rPr lang="zh-CN" altLang="ru-RU" sz="1600" dirty="0">
                <a:latin typeface="宋体" panose="02010600030101010101" pitchFamily="2" charset="-122"/>
                <a:ea typeface="宋体" panose="02010600030101010101" pitchFamily="2" charset="-122"/>
                <a:cs typeface="黑体" panose="02010609060101010101" pitchFamily="49" charset="-122"/>
              </a:rPr>
              <a:t>观察者听到的声音的音调，是</a:t>
            </a:r>
            <a:r>
              <a:rPr lang="zh-CN" altLang="ru-RU" sz="1600" dirty="0">
                <a:solidFill>
                  <a:srgbClr val="FF0000"/>
                </a:solidFill>
                <a:latin typeface="宋体" panose="02010600030101010101" pitchFamily="2" charset="-122"/>
                <a:ea typeface="宋体" panose="02010600030101010101" pitchFamily="2" charset="-122"/>
                <a:cs typeface="黑体" panose="02010609060101010101" pitchFamily="49" charset="-122"/>
              </a:rPr>
              <a:t>观察者接收到的频率</a:t>
            </a:r>
            <a:r>
              <a:rPr lang="zh-CN" altLang="ru-RU" sz="1600" dirty="0">
                <a:latin typeface="宋体" panose="02010600030101010101" pitchFamily="2" charset="-122"/>
                <a:ea typeface="宋体" panose="02010600030101010101" pitchFamily="2" charset="-122"/>
                <a:cs typeface="黑体" panose="02010609060101010101" pitchFamily="49" charset="-122"/>
              </a:rPr>
              <a:t>，即单位时间内接收到的完全波的个数。</a:t>
            </a:r>
          </a:p>
          <a:p>
            <a:pPr marL="285750" indent="-285750">
              <a:lnSpc>
                <a:spcPct val="150000"/>
              </a:lnSpc>
              <a:spcBef>
                <a:spcPts val="600"/>
              </a:spcBef>
              <a:spcAft>
                <a:spcPts val="600"/>
              </a:spcAft>
              <a:buFont typeface="Wingdings" panose="05000000000000000000" pitchFamily="2" charset="2"/>
              <a:buChar char="l"/>
            </a:pPr>
            <a:r>
              <a:rPr lang="zh-CN" altLang="ru-RU" sz="1600" dirty="0">
                <a:latin typeface="宋体" panose="02010600030101010101" pitchFamily="2" charset="-122"/>
                <a:ea typeface="宋体" panose="02010600030101010101" pitchFamily="2" charset="-122"/>
                <a:cs typeface="黑体" panose="02010609060101010101" pitchFamily="49" charset="-122"/>
              </a:rPr>
              <a:t>由于相对运动，声源的频率没有变化，而是观察者接收到的频率发生了变化</a:t>
            </a:r>
            <a:r>
              <a:rPr lang="zh-CN" altLang="ru-RU" sz="1600" dirty="0" smtClean="0">
                <a:latin typeface="宋体" panose="02010600030101010101" pitchFamily="2" charset="-122"/>
                <a:ea typeface="宋体" panose="02010600030101010101" pitchFamily="2" charset="-122"/>
                <a:cs typeface="黑体" panose="02010609060101010101" pitchFamily="49" charset="-122"/>
              </a:rPr>
              <a:t>。</a:t>
            </a:r>
            <a:endParaRPr lang="zh-CN" altLang="ru-RU" sz="1600" dirty="0">
              <a:latin typeface="宋体" panose="02010600030101010101" pitchFamily="2" charset="-122"/>
              <a:ea typeface="宋体" panose="02010600030101010101" pitchFamily="2" charset="-122"/>
              <a:cs typeface="黑体" panose="02010609060101010101" pitchFamily="49" charset="-122"/>
            </a:endParaRPr>
          </a:p>
        </p:txBody>
      </p:sp>
    </p:spTree>
    <p:extLst>
      <p:ext uri="{BB962C8B-B14F-4D97-AF65-F5344CB8AC3E}">
        <p14:creationId xmlns:p14="http://schemas.microsoft.com/office/powerpoint/2010/main" val="2240372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992051" y="118996"/>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a:solidFill>
                  <a:srgbClr val="000000"/>
                </a:solidFill>
                <a:latin typeface="黑体" panose="02010609060101010101" pitchFamily="49" charset="-122"/>
              </a:rPr>
              <a:t>实验原理</a:t>
            </a:r>
            <a:endParaRPr lang="en-US" altLang="zh-CN"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8" name="矩形 7"/>
          <p:cNvSpPr/>
          <p:nvPr/>
        </p:nvSpPr>
        <p:spPr>
          <a:xfrm>
            <a:off x="1050324" y="4294328"/>
            <a:ext cx="3877985" cy="553998"/>
          </a:xfrm>
          <a:prstGeom prst="rect">
            <a:avLst/>
          </a:prstGeom>
          <a:noFill/>
        </p:spPr>
        <p:txBody>
          <a:bodyPr wrap="square" rtlCol="0" anchor="t">
            <a:spAutoFit/>
          </a:bodyPr>
          <a:lstStyle/>
          <a:p>
            <a:pPr>
              <a:lnSpc>
                <a:spcPct val="150000"/>
              </a:lnSpc>
            </a:pPr>
            <a:r>
              <a:rPr lang="zh-CN" altLang="ru-RU" sz="2000" b="1" dirty="0">
                <a:latin typeface="黑体" panose="02010609060101010101" pitchFamily="49" charset="-122"/>
                <a:ea typeface="黑体" panose="02010609060101010101" pitchFamily="49" charset="-122"/>
                <a:cs typeface="黑体" panose="02010609060101010101" pitchFamily="49" charset="-122"/>
              </a:rPr>
              <a:t>波源和观察者</a:t>
            </a:r>
            <a:r>
              <a:rPr lang="zh-CN" altLang="ru-RU" sz="2000" b="1" dirty="0">
                <a:solidFill>
                  <a:srgbClr val="FF0000"/>
                </a:solidFill>
                <a:latin typeface="黑体" panose="02010609060101010101" pitchFamily="49" charset="-122"/>
                <a:ea typeface="黑体" panose="02010609060101010101" pitchFamily="49" charset="-122"/>
                <a:cs typeface="黑体" panose="02010609060101010101" pitchFamily="49" charset="-122"/>
              </a:rPr>
              <a:t>没有</a:t>
            </a:r>
            <a:r>
              <a:rPr lang="zh-CN" altLang="ru-RU" sz="2000" b="1" dirty="0">
                <a:latin typeface="黑体" panose="02010609060101010101" pitchFamily="49" charset="-122"/>
                <a:ea typeface="黑体" panose="02010609060101010101" pitchFamily="49" charset="-122"/>
                <a:cs typeface="黑体" panose="02010609060101010101" pitchFamily="49" charset="-122"/>
              </a:rPr>
              <a:t>相对运动</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10" name="矩形 9"/>
          <p:cNvSpPr/>
          <p:nvPr/>
        </p:nvSpPr>
        <p:spPr>
          <a:xfrm>
            <a:off x="1169594" y="5089185"/>
            <a:ext cx="3024986" cy="1477328"/>
          </a:xfrm>
          <a:prstGeom prst="rect">
            <a:avLst/>
          </a:prstGeom>
          <a:noFill/>
        </p:spPr>
        <p:txBody>
          <a:bodyPr wrap="square" rtlCol="0" anchor="t">
            <a:spAutoFit/>
          </a:bodyPr>
          <a:lstStyle/>
          <a:p>
            <a:r>
              <a:rPr lang="zh-CN" altLang="ru-RU" dirty="0" smtClean="0">
                <a:latin typeface="宋体" panose="02010600030101010101" pitchFamily="2" charset="-122"/>
                <a:ea typeface="宋体" panose="02010600030101010101" pitchFamily="2" charset="-122"/>
                <a:cs typeface="黑体" panose="02010609060101010101" pitchFamily="49" charset="-122"/>
              </a:rPr>
              <a:t>单位</a:t>
            </a:r>
            <a:r>
              <a:rPr lang="zh-CN" altLang="ru-RU" dirty="0">
                <a:latin typeface="宋体" panose="02010600030101010101" pitchFamily="2" charset="-122"/>
                <a:ea typeface="宋体" panose="02010600030101010101" pitchFamily="2" charset="-122"/>
                <a:cs typeface="黑体" panose="02010609060101010101" pitchFamily="49" charset="-122"/>
              </a:rPr>
              <a:t>时间内波源发出几个完全波，观察者在单位时间内就接收到几个完全波，故观察者接收到的频率</a:t>
            </a:r>
            <a:r>
              <a:rPr lang="zh-CN" altLang="ru-RU" dirty="0">
                <a:solidFill>
                  <a:srgbClr val="0070C0"/>
                </a:solidFill>
                <a:latin typeface="宋体" panose="02010600030101010101" pitchFamily="2" charset="-122"/>
                <a:ea typeface="宋体" panose="02010600030101010101" pitchFamily="2" charset="-122"/>
                <a:cs typeface="黑体" panose="02010609060101010101" pitchFamily="49" charset="-122"/>
              </a:rPr>
              <a:t>等于</a:t>
            </a:r>
            <a:r>
              <a:rPr lang="zh-CN" altLang="ru-RU" dirty="0">
                <a:latin typeface="宋体" panose="02010600030101010101" pitchFamily="2" charset="-122"/>
                <a:ea typeface="宋体" panose="02010600030101010101" pitchFamily="2" charset="-122"/>
                <a:cs typeface="黑体" panose="02010609060101010101" pitchFamily="49" charset="-122"/>
              </a:rPr>
              <a:t>波源的频率。</a:t>
            </a:r>
            <a:endParaRPr lang="zh-CN" altLang="en-US" dirty="0">
              <a:latin typeface="宋体" panose="02010600030101010101" pitchFamily="2" charset="-122"/>
              <a:ea typeface="宋体" panose="02010600030101010101" pitchFamily="2" charset="-122"/>
              <a:cs typeface="黑体" panose="02010609060101010101" pitchFamily="49" charset="-122"/>
            </a:endParaRPr>
          </a:p>
        </p:txBody>
      </p:sp>
      <p:sp>
        <p:nvSpPr>
          <p:cNvPr id="11" name="矩形 10"/>
          <p:cNvSpPr/>
          <p:nvPr/>
        </p:nvSpPr>
        <p:spPr>
          <a:xfrm>
            <a:off x="5360227" y="4294328"/>
            <a:ext cx="2646878" cy="481863"/>
          </a:xfrm>
          <a:prstGeom prst="rect">
            <a:avLst/>
          </a:prstGeom>
          <a:noFill/>
        </p:spPr>
        <p:txBody>
          <a:bodyPr wrap="square" rtlCol="0" anchor="t">
            <a:spAutoFit/>
          </a:bodyPr>
          <a:lstStyle/>
          <a:p>
            <a:pPr>
              <a:lnSpc>
                <a:spcPct val="150000"/>
              </a:lnSpc>
            </a:pPr>
            <a:r>
              <a:rPr lang="zh-CN" altLang="ru-RU" sz="2000" b="1" dirty="0">
                <a:latin typeface="黑体" panose="02010609060101010101" pitchFamily="49" charset="-122"/>
                <a:ea typeface="黑体" panose="02010609060101010101" pitchFamily="49" charset="-122"/>
                <a:cs typeface="黑体" panose="02010609060101010101" pitchFamily="49" charset="-122"/>
              </a:rPr>
              <a:t>观察</a:t>
            </a:r>
            <a:r>
              <a:rPr lang="zh-CN" altLang="ru-RU" sz="2000" b="1" dirty="0" smtClean="0">
                <a:latin typeface="黑体" panose="02010609060101010101" pitchFamily="49" charset="-122"/>
                <a:ea typeface="黑体" panose="02010609060101010101" pitchFamily="49" charset="-122"/>
                <a:cs typeface="黑体" panose="02010609060101010101" pitchFamily="49" charset="-122"/>
              </a:rPr>
              <a:t>者</a:t>
            </a:r>
            <a:r>
              <a:rPr lang="zh-CN" altLang="en-US"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靠近</a:t>
            </a:r>
            <a:r>
              <a:rPr lang="zh-CN" altLang="ru-RU" sz="2000" b="1" dirty="0" smtClean="0">
                <a:latin typeface="黑体" panose="02010609060101010101" pitchFamily="49" charset="-122"/>
                <a:ea typeface="黑体" panose="02010609060101010101" pitchFamily="49" charset="-122"/>
                <a:cs typeface="黑体" panose="02010609060101010101" pitchFamily="49" charset="-122"/>
              </a:rPr>
              <a:t>波源</a:t>
            </a:r>
            <a:r>
              <a:rPr lang="zh-CN" altLang="ru-RU" sz="2000" b="1" dirty="0">
                <a:latin typeface="黑体" panose="02010609060101010101" pitchFamily="49" charset="-122"/>
                <a:ea typeface="黑体" panose="02010609060101010101" pitchFamily="49" charset="-122"/>
                <a:cs typeface="黑体" panose="02010609060101010101" pitchFamily="49" charset="-122"/>
              </a:rPr>
              <a:t>运动</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16" name="Rectangle 73"/>
          <p:cNvSpPr>
            <a:spLocks noChangeArrowheads="1"/>
          </p:cNvSpPr>
          <p:nvPr/>
        </p:nvSpPr>
        <p:spPr bwMode="auto">
          <a:xfrm>
            <a:off x="4928309" y="5089185"/>
            <a:ext cx="2950309" cy="923330"/>
          </a:xfrm>
          <a:prstGeom prst="rect">
            <a:avLst/>
          </a:prstGeom>
          <a:noFill/>
        </p:spPr>
        <p:txBody>
          <a:bodyPr wrap="square" rtlCol="0" anchor="t">
            <a:spAutoFit/>
          </a:bodyPr>
          <a:lstStyle/>
          <a:p>
            <a:r>
              <a:rPr lang="zh-CN" altLang="ru-RU" dirty="0" smtClean="0">
                <a:latin typeface="宋体" panose="02010600030101010101" pitchFamily="2" charset="-122"/>
                <a:ea typeface="宋体" panose="02010600030101010101" pitchFamily="2" charset="-122"/>
                <a:cs typeface="黑体" panose="02010609060101010101" pitchFamily="49" charset="-122"/>
              </a:rPr>
              <a:t>观察</a:t>
            </a:r>
            <a:r>
              <a:rPr lang="zh-CN" altLang="ru-RU" dirty="0">
                <a:latin typeface="宋体" panose="02010600030101010101" pitchFamily="2" charset="-122"/>
                <a:ea typeface="宋体" panose="02010600030101010101" pitchFamily="2" charset="-122"/>
                <a:cs typeface="黑体" panose="02010609060101010101" pitchFamily="49" charset="-122"/>
              </a:rPr>
              <a:t>者在单位时间内接收到的完全波的个数增多，即接收到的频率</a:t>
            </a:r>
            <a:r>
              <a:rPr lang="zh-CN" altLang="ru-RU" dirty="0">
                <a:solidFill>
                  <a:srgbClr val="0070C0"/>
                </a:solidFill>
                <a:latin typeface="宋体" panose="02010600030101010101" pitchFamily="2" charset="-122"/>
                <a:ea typeface="宋体" panose="02010600030101010101" pitchFamily="2" charset="-122"/>
                <a:cs typeface="黑体" panose="02010609060101010101" pitchFamily="49" charset="-122"/>
              </a:rPr>
              <a:t>增大</a:t>
            </a:r>
            <a:r>
              <a:rPr lang="zh-CN" altLang="ru-RU" dirty="0">
                <a:latin typeface="宋体" panose="02010600030101010101" pitchFamily="2" charset="-122"/>
                <a:ea typeface="宋体" panose="02010600030101010101" pitchFamily="2" charset="-122"/>
                <a:cs typeface="黑体" panose="02010609060101010101" pitchFamily="49" charset="-122"/>
              </a:rPr>
              <a:t>。</a:t>
            </a:r>
          </a:p>
        </p:txBody>
      </p:sp>
      <p:sp>
        <p:nvSpPr>
          <p:cNvPr id="18" name="矩形 17"/>
          <p:cNvSpPr/>
          <p:nvPr/>
        </p:nvSpPr>
        <p:spPr>
          <a:xfrm>
            <a:off x="8740388" y="4307190"/>
            <a:ext cx="2954655" cy="553998"/>
          </a:xfrm>
          <a:prstGeom prst="rect">
            <a:avLst/>
          </a:prstGeom>
          <a:noFill/>
        </p:spPr>
        <p:txBody>
          <a:bodyPr wrap="square" rtlCol="0" anchor="t">
            <a:spAutoFit/>
          </a:bodyPr>
          <a:lstStyle/>
          <a:p>
            <a:pPr>
              <a:lnSpc>
                <a:spcPct val="150000"/>
              </a:lnSpc>
            </a:pPr>
            <a:r>
              <a:rPr lang="zh-CN" altLang="ru-RU" sz="2000" b="1" dirty="0">
                <a:latin typeface="黑体" panose="02010609060101010101" pitchFamily="49" charset="-122"/>
                <a:ea typeface="黑体" panose="02010609060101010101" pitchFamily="49" charset="-122"/>
                <a:cs typeface="黑体" panose="02010609060101010101" pitchFamily="49" charset="-122"/>
              </a:rPr>
              <a:t>观察者</a:t>
            </a:r>
            <a:r>
              <a:rPr lang="zh-CN" altLang="ru-RU" sz="2000" b="1" dirty="0">
                <a:solidFill>
                  <a:srgbClr val="FF0000"/>
                </a:solidFill>
                <a:latin typeface="黑体" panose="02010609060101010101" pitchFamily="49" charset="-122"/>
                <a:ea typeface="黑体" panose="02010609060101010101" pitchFamily="49" charset="-122"/>
                <a:cs typeface="黑体" panose="02010609060101010101" pitchFamily="49" charset="-122"/>
              </a:rPr>
              <a:t>远离</a:t>
            </a:r>
            <a:r>
              <a:rPr lang="zh-CN" altLang="ru-RU" sz="2000" b="1" dirty="0">
                <a:latin typeface="黑体" panose="02010609060101010101" pitchFamily="49" charset="-122"/>
                <a:ea typeface="黑体" panose="02010609060101010101" pitchFamily="49" charset="-122"/>
                <a:cs typeface="黑体" panose="02010609060101010101" pitchFamily="49" charset="-122"/>
              </a:rPr>
              <a:t>波源运动</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19" name="Rectangle 85"/>
          <p:cNvSpPr>
            <a:spLocks noChangeArrowheads="1"/>
          </p:cNvSpPr>
          <p:nvPr/>
        </p:nvSpPr>
        <p:spPr bwMode="auto">
          <a:xfrm>
            <a:off x="8494373" y="5089185"/>
            <a:ext cx="3117542" cy="923330"/>
          </a:xfrm>
          <a:prstGeom prst="rect">
            <a:avLst/>
          </a:prstGeom>
          <a:noFill/>
        </p:spPr>
        <p:txBody>
          <a:bodyPr wrap="square" rtlCol="0" anchor="t">
            <a:spAutoFit/>
          </a:bodyPr>
          <a:lstStyle/>
          <a:p>
            <a:r>
              <a:rPr lang="zh-CN" altLang="ru-RU" dirty="0" smtClean="0">
                <a:latin typeface="宋体" panose="02010600030101010101" pitchFamily="2" charset="-122"/>
                <a:ea typeface="宋体" panose="02010600030101010101" pitchFamily="2" charset="-122"/>
                <a:cs typeface="黑体" panose="02010609060101010101" pitchFamily="49" charset="-122"/>
              </a:rPr>
              <a:t>观察</a:t>
            </a:r>
            <a:r>
              <a:rPr lang="zh-CN" altLang="ru-RU" dirty="0">
                <a:latin typeface="宋体" panose="02010600030101010101" pitchFamily="2" charset="-122"/>
                <a:ea typeface="宋体" panose="02010600030101010101" pitchFamily="2" charset="-122"/>
                <a:cs typeface="黑体" panose="02010609060101010101" pitchFamily="49" charset="-122"/>
              </a:rPr>
              <a:t>者在单位时间内接收到的完全波的个数减少，即接收到的频率</a:t>
            </a:r>
            <a:r>
              <a:rPr lang="zh-CN" altLang="ru-RU" dirty="0" smtClean="0">
                <a:solidFill>
                  <a:srgbClr val="0070C0"/>
                </a:solidFill>
                <a:latin typeface="宋体" panose="02010600030101010101" pitchFamily="2" charset="-122"/>
                <a:ea typeface="宋体" panose="02010600030101010101" pitchFamily="2" charset="-122"/>
                <a:cs typeface="黑体" panose="02010609060101010101" pitchFamily="49" charset="-122"/>
              </a:rPr>
              <a:t>减</a:t>
            </a:r>
            <a:r>
              <a:rPr lang="zh-CN" altLang="en-US" dirty="0">
                <a:solidFill>
                  <a:srgbClr val="0070C0"/>
                </a:solidFill>
                <a:latin typeface="宋体" panose="02010600030101010101" pitchFamily="2" charset="-122"/>
                <a:ea typeface="宋体" panose="02010600030101010101" pitchFamily="2" charset="-122"/>
                <a:cs typeface="黑体" panose="02010609060101010101" pitchFamily="49" charset="-122"/>
              </a:rPr>
              <a:t>小</a:t>
            </a:r>
            <a:r>
              <a:rPr lang="zh-CN" altLang="ru-RU" dirty="0" smtClean="0">
                <a:latin typeface="宋体" panose="02010600030101010101" pitchFamily="2" charset="-122"/>
                <a:ea typeface="宋体" panose="02010600030101010101" pitchFamily="2" charset="-122"/>
                <a:cs typeface="黑体" panose="02010609060101010101" pitchFamily="49" charset="-122"/>
              </a:rPr>
              <a:t>。</a:t>
            </a:r>
            <a:endParaRPr lang="zh-CN" altLang="ru-RU" dirty="0">
              <a:latin typeface="宋体" panose="02010600030101010101" pitchFamily="2" charset="-122"/>
              <a:ea typeface="宋体" panose="02010600030101010101" pitchFamily="2" charset="-122"/>
              <a:cs typeface="黑体" panose="02010609060101010101" pitchFamily="49" charset="-122"/>
            </a:endParaRPr>
          </a:p>
        </p:txBody>
      </p:sp>
      <p:grpSp>
        <p:nvGrpSpPr>
          <p:cNvPr id="34" name="组合 33"/>
          <p:cNvGrpSpPr/>
          <p:nvPr/>
        </p:nvGrpSpPr>
        <p:grpSpPr>
          <a:xfrm>
            <a:off x="1408035" y="1751129"/>
            <a:ext cx="2422770" cy="2422770"/>
            <a:chOff x="1408035" y="1751129"/>
            <a:chExt cx="2422770" cy="2422770"/>
          </a:xfrm>
        </p:grpSpPr>
        <p:graphicFrame>
          <p:nvGraphicFramePr>
            <p:cNvPr id="6" name="对象 5"/>
            <p:cNvGraphicFramePr>
              <a:graphicFrameLocks noChangeAspect="1"/>
            </p:cNvGraphicFramePr>
            <p:nvPr>
              <p:extLst>
                <p:ext uri="{D42A27DB-BD31-4B8C-83A1-F6EECF244321}">
                  <p14:modId xmlns:p14="http://schemas.microsoft.com/office/powerpoint/2010/main" val="979389793"/>
                </p:ext>
              </p:extLst>
            </p:nvPr>
          </p:nvGraphicFramePr>
          <p:xfrm>
            <a:off x="1408035" y="1751129"/>
            <a:ext cx="2422770" cy="2422770"/>
          </p:xfrm>
          <a:graphic>
            <a:graphicData uri="http://schemas.openxmlformats.org/presentationml/2006/ole">
              <mc:AlternateContent xmlns:mc="http://schemas.openxmlformats.org/markup-compatibility/2006">
                <mc:Choice xmlns:v="urn:schemas-microsoft-com:vml" Requires="v">
                  <p:oleObj spid="_x0000_s1026" name="Image" r:id="rId3" imgW="5079240" imgH="5079240" progId="Photoshop.Image.18">
                    <p:embed/>
                  </p:oleObj>
                </mc:Choice>
                <mc:Fallback>
                  <p:oleObj name="Image" r:id="rId3" imgW="5079240" imgH="5079240" progId="Photoshop.Image.18">
                    <p:embed/>
                    <p:pic>
                      <p:nvPicPr>
                        <p:cNvPr id="0" name=""/>
                        <p:cNvPicPr/>
                        <p:nvPr/>
                      </p:nvPicPr>
                      <p:blipFill>
                        <a:blip r:embed="rId4"/>
                        <a:stretch>
                          <a:fillRect/>
                        </a:stretch>
                      </p:blipFill>
                      <p:spPr>
                        <a:xfrm>
                          <a:off x="1408035" y="1751129"/>
                          <a:ext cx="2422770" cy="2422770"/>
                        </a:xfrm>
                        <a:prstGeom prst="rect">
                          <a:avLst/>
                        </a:prstGeom>
                      </p:spPr>
                    </p:pic>
                  </p:oleObj>
                </mc:Fallback>
              </mc:AlternateContent>
            </a:graphicData>
          </a:graphic>
        </p:graphicFrame>
        <p:sp>
          <p:nvSpPr>
            <p:cNvPr id="7" name="文本框 6"/>
            <p:cNvSpPr txBox="1"/>
            <p:nvPr/>
          </p:nvSpPr>
          <p:spPr>
            <a:xfrm>
              <a:off x="2593044" y="2824014"/>
              <a:ext cx="268022" cy="276999"/>
            </a:xfrm>
            <a:prstGeom prst="rect">
              <a:avLst/>
            </a:prstGeom>
            <a:noFill/>
          </p:spPr>
          <p:txBody>
            <a:bodyPr wrap="none" rtlCol="0">
              <a:spAutoFit/>
            </a:bodyPr>
            <a:lstStyle/>
            <a:p>
              <a:r>
                <a:rPr lang="en-US" altLang="zh-CN" sz="1200" b="1" dirty="0" smtClean="0"/>
                <a:t>S</a:t>
              </a:r>
              <a:endParaRPr lang="zh-CN" altLang="en-US" sz="1200" b="1" dirty="0"/>
            </a:p>
          </p:txBody>
        </p:sp>
        <p:sp>
          <p:nvSpPr>
            <p:cNvPr id="21" name="文本框 20"/>
            <p:cNvSpPr txBox="1"/>
            <p:nvPr/>
          </p:nvSpPr>
          <p:spPr>
            <a:xfrm>
              <a:off x="3375561" y="2824014"/>
              <a:ext cx="287258" cy="276999"/>
            </a:xfrm>
            <a:prstGeom prst="rect">
              <a:avLst/>
            </a:prstGeom>
            <a:noFill/>
          </p:spPr>
          <p:txBody>
            <a:bodyPr wrap="none" rtlCol="0">
              <a:spAutoFit/>
            </a:bodyPr>
            <a:lstStyle/>
            <a:p>
              <a:r>
                <a:rPr lang="en-US" altLang="zh-CN" sz="1200" b="1" dirty="0" smtClean="0"/>
                <a:t>A</a:t>
              </a:r>
              <a:endParaRPr lang="zh-CN" altLang="en-US" sz="1200" b="1" dirty="0"/>
            </a:p>
          </p:txBody>
        </p:sp>
        <p:sp>
          <p:nvSpPr>
            <p:cNvPr id="33" name="椭圆 32"/>
            <p:cNvSpPr/>
            <p:nvPr/>
          </p:nvSpPr>
          <p:spPr>
            <a:xfrm>
              <a:off x="3367803" y="2951082"/>
              <a:ext cx="74057" cy="740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5192078" y="1751129"/>
            <a:ext cx="2422770" cy="2422770"/>
            <a:chOff x="5192078" y="1751129"/>
            <a:chExt cx="2422770" cy="2422770"/>
          </a:xfrm>
        </p:grpSpPr>
        <p:graphicFrame>
          <p:nvGraphicFramePr>
            <p:cNvPr id="23" name="对象 22"/>
            <p:cNvGraphicFramePr>
              <a:graphicFrameLocks noChangeAspect="1"/>
            </p:cNvGraphicFramePr>
            <p:nvPr>
              <p:extLst>
                <p:ext uri="{D42A27DB-BD31-4B8C-83A1-F6EECF244321}">
                  <p14:modId xmlns:p14="http://schemas.microsoft.com/office/powerpoint/2010/main" val="2451939951"/>
                </p:ext>
              </p:extLst>
            </p:nvPr>
          </p:nvGraphicFramePr>
          <p:xfrm>
            <a:off x="5192078" y="1751129"/>
            <a:ext cx="2422770" cy="2422770"/>
          </p:xfrm>
          <a:graphic>
            <a:graphicData uri="http://schemas.openxmlformats.org/presentationml/2006/ole">
              <mc:AlternateContent xmlns:mc="http://schemas.openxmlformats.org/markup-compatibility/2006">
                <mc:Choice xmlns:v="urn:schemas-microsoft-com:vml" Requires="v">
                  <p:oleObj spid="_x0000_s1027" name="Image" r:id="rId5" imgW="5079240" imgH="5079240" progId="Photoshop.Image.18">
                    <p:embed/>
                  </p:oleObj>
                </mc:Choice>
                <mc:Fallback>
                  <p:oleObj name="Image" r:id="rId5" imgW="5079240" imgH="5079240" progId="Photoshop.Image.18">
                    <p:embed/>
                    <p:pic>
                      <p:nvPicPr>
                        <p:cNvPr id="6" name="对象 5"/>
                        <p:cNvPicPr/>
                        <p:nvPr/>
                      </p:nvPicPr>
                      <p:blipFill>
                        <a:blip r:embed="rId4"/>
                        <a:stretch>
                          <a:fillRect/>
                        </a:stretch>
                      </p:blipFill>
                      <p:spPr>
                        <a:xfrm>
                          <a:off x="5192078" y="1751129"/>
                          <a:ext cx="2422770" cy="2422770"/>
                        </a:xfrm>
                        <a:prstGeom prst="rect">
                          <a:avLst/>
                        </a:prstGeom>
                      </p:spPr>
                    </p:pic>
                  </p:oleObj>
                </mc:Fallback>
              </mc:AlternateContent>
            </a:graphicData>
          </a:graphic>
        </p:graphicFrame>
        <p:sp>
          <p:nvSpPr>
            <p:cNvPr id="24" name="文本框 23"/>
            <p:cNvSpPr txBox="1"/>
            <p:nvPr/>
          </p:nvSpPr>
          <p:spPr>
            <a:xfrm>
              <a:off x="6377087" y="2824014"/>
              <a:ext cx="268022" cy="276999"/>
            </a:xfrm>
            <a:prstGeom prst="rect">
              <a:avLst/>
            </a:prstGeom>
            <a:noFill/>
          </p:spPr>
          <p:txBody>
            <a:bodyPr wrap="none" rtlCol="0">
              <a:spAutoFit/>
            </a:bodyPr>
            <a:lstStyle/>
            <a:p>
              <a:r>
                <a:rPr lang="en-US" altLang="zh-CN" sz="1200" b="1" dirty="0" smtClean="0"/>
                <a:t>S</a:t>
              </a:r>
              <a:endParaRPr lang="zh-CN" altLang="en-US" sz="1200" b="1" dirty="0"/>
            </a:p>
          </p:txBody>
        </p:sp>
        <p:sp>
          <p:nvSpPr>
            <p:cNvPr id="25" name="文本框 24"/>
            <p:cNvSpPr txBox="1"/>
            <p:nvPr/>
          </p:nvSpPr>
          <p:spPr>
            <a:xfrm>
              <a:off x="7159604" y="2824014"/>
              <a:ext cx="287258" cy="276999"/>
            </a:xfrm>
            <a:prstGeom prst="rect">
              <a:avLst/>
            </a:prstGeom>
            <a:noFill/>
          </p:spPr>
          <p:txBody>
            <a:bodyPr wrap="none" rtlCol="0">
              <a:spAutoFit/>
            </a:bodyPr>
            <a:lstStyle/>
            <a:p>
              <a:r>
                <a:rPr lang="en-US" altLang="zh-CN" sz="1200" b="1" dirty="0" smtClean="0"/>
                <a:t>A</a:t>
              </a:r>
              <a:endParaRPr lang="zh-CN" altLang="en-US" sz="1200" b="1" dirty="0"/>
            </a:p>
          </p:txBody>
        </p:sp>
        <p:sp>
          <p:nvSpPr>
            <p:cNvPr id="30" name="文本框 29"/>
            <p:cNvSpPr txBox="1"/>
            <p:nvPr/>
          </p:nvSpPr>
          <p:spPr>
            <a:xfrm>
              <a:off x="6758727" y="2824014"/>
              <a:ext cx="277640" cy="276999"/>
            </a:xfrm>
            <a:prstGeom prst="rect">
              <a:avLst/>
            </a:prstGeom>
            <a:noFill/>
          </p:spPr>
          <p:txBody>
            <a:bodyPr wrap="none" rtlCol="0">
              <a:spAutoFit/>
            </a:bodyPr>
            <a:lstStyle/>
            <a:p>
              <a:r>
                <a:rPr lang="en-US" altLang="zh-CN" sz="1200" b="1" dirty="0"/>
                <a:t>B</a:t>
              </a:r>
              <a:endParaRPr lang="zh-CN" altLang="en-US" sz="1200" b="1" dirty="0"/>
            </a:p>
          </p:txBody>
        </p:sp>
        <p:sp>
          <p:nvSpPr>
            <p:cNvPr id="31" name="椭圆 30"/>
            <p:cNvSpPr/>
            <p:nvPr/>
          </p:nvSpPr>
          <p:spPr>
            <a:xfrm>
              <a:off x="6954552" y="2951083"/>
              <a:ext cx="74057" cy="740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165586" y="2951083"/>
              <a:ext cx="74057" cy="740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Line 76"/>
            <p:cNvSpPr>
              <a:spLocks noChangeShapeType="1"/>
            </p:cNvSpPr>
            <p:nvPr/>
          </p:nvSpPr>
          <p:spPr bwMode="auto">
            <a:xfrm flipH="1">
              <a:off x="6969761" y="2899083"/>
              <a:ext cx="232853" cy="0"/>
            </a:xfrm>
            <a:prstGeom prst="line">
              <a:avLst/>
            </a:prstGeom>
            <a:noFill/>
            <a:ln w="38100" cap="flat" algn="ctr">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7" name="组合 36"/>
          <p:cNvGrpSpPr/>
          <p:nvPr/>
        </p:nvGrpSpPr>
        <p:grpSpPr>
          <a:xfrm>
            <a:off x="8651558" y="1751129"/>
            <a:ext cx="2477214" cy="2422770"/>
            <a:chOff x="5192078" y="1751129"/>
            <a:chExt cx="2477214" cy="2422770"/>
          </a:xfrm>
        </p:grpSpPr>
        <p:graphicFrame>
          <p:nvGraphicFramePr>
            <p:cNvPr id="38" name="对象 37"/>
            <p:cNvGraphicFramePr>
              <a:graphicFrameLocks noChangeAspect="1"/>
            </p:cNvGraphicFramePr>
            <p:nvPr>
              <p:extLst>
                <p:ext uri="{D42A27DB-BD31-4B8C-83A1-F6EECF244321}">
                  <p14:modId xmlns:p14="http://schemas.microsoft.com/office/powerpoint/2010/main" val="2451939951"/>
                </p:ext>
              </p:extLst>
            </p:nvPr>
          </p:nvGraphicFramePr>
          <p:xfrm>
            <a:off x="5192078" y="1751129"/>
            <a:ext cx="2422770" cy="2422770"/>
          </p:xfrm>
          <a:graphic>
            <a:graphicData uri="http://schemas.openxmlformats.org/presentationml/2006/ole">
              <mc:AlternateContent xmlns:mc="http://schemas.openxmlformats.org/markup-compatibility/2006">
                <mc:Choice xmlns:v="urn:schemas-microsoft-com:vml" Requires="v">
                  <p:oleObj spid="_x0000_s1028" name="Image" r:id="rId6" imgW="5079240" imgH="5079240" progId="Photoshop.Image.18">
                    <p:embed/>
                  </p:oleObj>
                </mc:Choice>
                <mc:Fallback>
                  <p:oleObj name="Image" r:id="rId6" imgW="5079240" imgH="5079240" progId="Photoshop.Image.18">
                    <p:embed/>
                    <p:pic>
                      <p:nvPicPr>
                        <p:cNvPr id="23" name="对象 22"/>
                        <p:cNvPicPr/>
                        <p:nvPr/>
                      </p:nvPicPr>
                      <p:blipFill>
                        <a:blip r:embed="rId4"/>
                        <a:stretch>
                          <a:fillRect/>
                        </a:stretch>
                      </p:blipFill>
                      <p:spPr>
                        <a:xfrm>
                          <a:off x="5192078" y="1751129"/>
                          <a:ext cx="2422770" cy="2422770"/>
                        </a:xfrm>
                        <a:prstGeom prst="rect">
                          <a:avLst/>
                        </a:prstGeom>
                      </p:spPr>
                    </p:pic>
                  </p:oleObj>
                </mc:Fallback>
              </mc:AlternateContent>
            </a:graphicData>
          </a:graphic>
        </p:graphicFrame>
        <p:sp>
          <p:nvSpPr>
            <p:cNvPr id="39" name="文本框 38"/>
            <p:cNvSpPr txBox="1"/>
            <p:nvPr/>
          </p:nvSpPr>
          <p:spPr>
            <a:xfrm>
              <a:off x="6377087" y="2824014"/>
              <a:ext cx="268022" cy="276999"/>
            </a:xfrm>
            <a:prstGeom prst="rect">
              <a:avLst/>
            </a:prstGeom>
            <a:noFill/>
          </p:spPr>
          <p:txBody>
            <a:bodyPr wrap="none" rtlCol="0">
              <a:spAutoFit/>
            </a:bodyPr>
            <a:lstStyle/>
            <a:p>
              <a:r>
                <a:rPr lang="en-US" altLang="zh-CN" sz="1200" b="1" dirty="0" smtClean="0"/>
                <a:t>S</a:t>
              </a:r>
              <a:endParaRPr lang="zh-CN" altLang="en-US" sz="1200" b="1" dirty="0"/>
            </a:p>
          </p:txBody>
        </p:sp>
        <p:sp>
          <p:nvSpPr>
            <p:cNvPr id="40" name="文本框 39"/>
            <p:cNvSpPr txBox="1"/>
            <p:nvPr/>
          </p:nvSpPr>
          <p:spPr>
            <a:xfrm>
              <a:off x="6964068" y="2824014"/>
              <a:ext cx="287258" cy="276999"/>
            </a:xfrm>
            <a:prstGeom prst="rect">
              <a:avLst/>
            </a:prstGeom>
            <a:noFill/>
          </p:spPr>
          <p:txBody>
            <a:bodyPr wrap="none" rtlCol="0">
              <a:spAutoFit/>
            </a:bodyPr>
            <a:lstStyle/>
            <a:p>
              <a:r>
                <a:rPr lang="en-US" altLang="zh-CN" sz="1200" b="1" dirty="0" smtClean="0"/>
                <a:t>A</a:t>
              </a:r>
              <a:endParaRPr lang="zh-CN" altLang="en-US" sz="1200" b="1" dirty="0"/>
            </a:p>
          </p:txBody>
        </p:sp>
        <p:sp>
          <p:nvSpPr>
            <p:cNvPr id="41" name="文本框 40"/>
            <p:cNvSpPr txBox="1"/>
            <p:nvPr/>
          </p:nvSpPr>
          <p:spPr>
            <a:xfrm>
              <a:off x="7388446" y="2824014"/>
              <a:ext cx="280846" cy="276999"/>
            </a:xfrm>
            <a:prstGeom prst="rect">
              <a:avLst/>
            </a:prstGeom>
            <a:noFill/>
          </p:spPr>
          <p:txBody>
            <a:bodyPr wrap="none" rtlCol="0">
              <a:spAutoFit/>
            </a:bodyPr>
            <a:lstStyle/>
            <a:p>
              <a:r>
                <a:rPr lang="en-US" altLang="zh-CN" sz="1200" b="1" dirty="0" smtClean="0"/>
                <a:t>C</a:t>
              </a:r>
              <a:endParaRPr lang="zh-CN" altLang="en-US" sz="1200" b="1" dirty="0"/>
            </a:p>
          </p:txBody>
        </p:sp>
        <p:sp>
          <p:nvSpPr>
            <p:cNvPr id="42" name="椭圆 41"/>
            <p:cNvSpPr/>
            <p:nvPr/>
          </p:nvSpPr>
          <p:spPr>
            <a:xfrm>
              <a:off x="7372805" y="2951083"/>
              <a:ext cx="74057" cy="740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165586" y="2951083"/>
              <a:ext cx="74057" cy="740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Line 76"/>
            <p:cNvSpPr>
              <a:spLocks noChangeShapeType="1"/>
            </p:cNvSpPr>
            <p:nvPr/>
          </p:nvSpPr>
          <p:spPr bwMode="auto">
            <a:xfrm>
              <a:off x="7202613" y="2899083"/>
              <a:ext cx="219266" cy="0"/>
            </a:xfrm>
            <a:prstGeom prst="line">
              <a:avLst/>
            </a:prstGeom>
            <a:noFill/>
            <a:ln w="38100" cap="flat" algn="ctr">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130619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743573" y="120444"/>
            <a:ext cx="34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待研究问题（基础）</a:t>
            </a:r>
            <a:endParaRPr lang="zh-CN" altLang="en-US"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矩形 5"/>
          <p:cNvSpPr/>
          <p:nvPr/>
        </p:nvSpPr>
        <p:spPr>
          <a:xfrm>
            <a:off x="949960" y="1199273"/>
            <a:ext cx="9765665" cy="3416320"/>
          </a:xfrm>
          <a:prstGeom prst="rect">
            <a:avLst/>
          </a:prstGeom>
          <a:noFill/>
        </p:spPr>
        <p:txBody>
          <a:bodyPr wrap="square" rtlCol="0" anchor="t">
            <a:spAutoFit/>
          </a:bodyPr>
          <a:lstStyle/>
          <a:p>
            <a:pPr>
              <a:lnSpc>
                <a:spcPct val="150000"/>
              </a:lnSpc>
            </a:pPr>
            <a:r>
              <a:rPr lang="en-US" altLang="zh-CN" sz="2400" dirty="0" smtClean="0">
                <a:latin typeface="黑体" panose="02010609060101010101" pitchFamily="49" charset="-122"/>
                <a:ea typeface="黑体" panose="02010609060101010101" pitchFamily="49" charset="-122"/>
                <a:cs typeface="黑体" panose="02010609060101010101" pitchFamily="49" charset="-122"/>
              </a:rPr>
              <a:t>1</a:t>
            </a:r>
            <a:r>
              <a:rPr lang="zh-CN" altLang="en-US" sz="2400" dirty="0">
                <a:latin typeface="黑体" panose="02010609060101010101" pitchFamily="49" charset="-122"/>
                <a:ea typeface="黑体" panose="02010609060101010101" pitchFamily="49" charset="-122"/>
                <a:cs typeface="黑体" panose="02010609060101010101" pitchFamily="49" charset="-122"/>
              </a:rPr>
              <a:t>、</a:t>
            </a:r>
            <a:r>
              <a:rPr lang="en-US" altLang="zh-CN" sz="2400" dirty="0">
                <a:latin typeface="黑体" panose="02010609060101010101" pitchFamily="49" charset="-122"/>
                <a:ea typeface="黑体" panose="02010609060101010101" pitchFamily="49" charset="-122"/>
                <a:cs typeface="黑体" panose="02010609060101010101" pitchFamily="49" charset="-122"/>
              </a:rPr>
              <a:t>1000HZ</a:t>
            </a:r>
            <a:r>
              <a:rPr lang="zh-CN" altLang="en-US" sz="2400" dirty="0">
                <a:latin typeface="黑体" panose="02010609060101010101" pitchFamily="49" charset="-122"/>
                <a:ea typeface="黑体" panose="02010609060101010101" pitchFamily="49" charset="-122"/>
                <a:cs typeface="黑体" panose="02010609060101010101" pitchFamily="49" charset="-122"/>
              </a:rPr>
              <a:t>声源固定于自行车上，先对</a:t>
            </a:r>
            <a:r>
              <a:rPr lang="en-US" altLang="zh-CN" sz="2400" dirty="0" err="1">
                <a:latin typeface="黑体" panose="02010609060101010101" pitchFamily="49" charset="-122"/>
                <a:ea typeface="黑体" panose="02010609060101010101" pitchFamily="49" charset="-122"/>
                <a:cs typeface="黑体" panose="02010609060101010101" pitchFamily="49" charset="-122"/>
              </a:rPr>
              <a:t>phyphox</a:t>
            </a:r>
            <a:r>
              <a:rPr lang="zh-CN" altLang="en-US" sz="2400" dirty="0">
                <a:latin typeface="黑体" panose="02010609060101010101" pitchFamily="49" charset="-122"/>
                <a:ea typeface="黑体" panose="02010609060101010101" pitchFamily="49" charset="-122"/>
                <a:cs typeface="黑体" panose="02010609060101010101" pitchFamily="49" charset="-122"/>
              </a:rPr>
              <a:t>软件声音频率测量校准，即贴紧声源与测量仪器，得到基准</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谱线；</a:t>
            </a:r>
            <a:endParaRPr lang="zh-CN" altLang="en-US" sz="2400" dirty="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2400" dirty="0">
                <a:latin typeface="黑体" panose="02010609060101010101" pitchFamily="49" charset="-122"/>
                <a:ea typeface="黑体" panose="02010609060101010101" pitchFamily="49" charset="-122"/>
                <a:cs typeface="黑体" panose="02010609060101010101" pitchFamily="49" charset="-122"/>
              </a:rPr>
              <a:t>2</a:t>
            </a:r>
            <a:r>
              <a:rPr lang="zh-CN" altLang="en-US" sz="2400" dirty="0">
                <a:latin typeface="黑体" panose="02010609060101010101" pitchFamily="49" charset="-122"/>
                <a:ea typeface="黑体" panose="02010609060101010101" pitchFamily="49" charset="-122"/>
                <a:cs typeface="黑体" panose="02010609060101010101" pitchFamily="49" charset="-122"/>
              </a:rPr>
              <a:t>、自行车以一个稳定速度远离声源，利用手机上的</a:t>
            </a:r>
            <a:r>
              <a:rPr lang="en-US" altLang="zh-CN" sz="2400" dirty="0" err="1">
                <a:latin typeface="黑体" panose="02010609060101010101" pitchFamily="49" charset="-122"/>
                <a:ea typeface="黑体" panose="02010609060101010101" pitchFamily="49" charset="-122"/>
                <a:cs typeface="黑体" panose="02010609060101010101" pitchFamily="49" charset="-122"/>
              </a:rPr>
              <a:t>phyphox</a:t>
            </a:r>
            <a:r>
              <a:rPr lang="zh-CN" altLang="en-US" sz="2400" dirty="0">
                <a:latin typeface="黑体" panose="02010609060101010101" pitchFamily="49" charset="-122"/>
                <a:ea typeface="黑体" panose="02010609060101010101" pitchFamily="49" charset="-122"/>
                <a:cs typeface="黑体" panose="02010609060101010101" pitchFamily="49" charset="-122"/>
              </a:rPr>
              <a:t>软件多普勒效应记录频率和测量的</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速度；</a:t>
            </a:r>
            <a:endParaRPr lang="zh-CN" altLang="en-US" sz="2400" dirty="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2400" dirty="0">
                <a:latin typeface="黑体" panose="02010609060101010101" pitchFamily="49" charset="-122"/>
                <a:ea typeface="黑体" panose="02010609060101010101" pitchFamily="49" charset="-122"/>
                <a:cs typeface="黑体" panose="02010609060101010101" pitchFamily="49" charset="-122"/>
              </a:rPr>
              <a:t>3</a:t>
            </a:r>
            <a:r>
              <a:rPr lang="zh-CN" altLang="en-US" sz="2400" dirty="0">
                <a:latin typeface="黑体" panose="02010609060101010101" pitchFamily="49" charset="-122"/>
                <a:ea typeface="黑体" panose="02010609060101010101" pitchFamily="49" charset="-122"/>
                <a:cs typeface="黑体" panose="02010609060101010101" pitchFamily="49" charset="-122"/>
              </a:rPr>
              <a:t>、以相同速度靠近声源，记录频率及</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速度；</a:t>
            </a:r>
            <a:endParaRPr lang="zh-CN" altLang="en-US" sz="2400" dirty="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2400" dirty="0">
                <a:latin typeface="黑体" panose="02010609060101010101" pitchFamily="49" charset="-122"/>
                <a:ea typeface="黑体" panose="02010609060101010101" pitchFamily="49" charset="-122"/>
                <a:cs typeface="黑体" panose="02010609060101010101" pitchFamily="49" charset="-122"/>
              </a:rPr>
              <a:t>4</a:t>
            </a:r>
            <a:r>
              <a:rPr lang="zh-CN" altLang="en-US" sz="2400" dirty="0">
                <a:latin typeface="黑体" panose="02010609060101010101" pitchFamily="49" charset="-122"/>
                <a:ea typeface="黑体" panose="02010609060101010101" pitchFamily="49" charset="-122"/>
                <a:cs typeface="黑体" panose="02010609060101010101" pitchFamily="49" charset="-122"/>
              </a:rPr>
              <a:t>、观察频率蓝移和频率红移现象，并进行对比分析。</a:t>
            </a:r>
            <a:endParaRPr lang="en-US" altLang="zh-CN" sz="2400" dirty="0">
              <a:latin typeface="黑体" panose="02010609060101010101" pitchFamily="49" charset="-122"/>
              <a:ea typeface="黑体" panose="02010609060101010101" pitchFamily="49" charset="-122"/>
              <a:cs typeface="黑体" panose="02010609060101010101" pitchFamily="49" charset="-122"/>
            </a:endParaRPr>
          </a:p>
        </p:txBody>
      </p:sp>
    </p:spTree>
    <p:extLst>
      <p:ext uri="{BB962C8B-B14F-4D97-AF65-F5344CB8AC3E}">
        <p14:creationId xmlns:p14="http://schemas.microsoft.com/office/powerpoint/2010/main" val="2362805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743573" y="120444"/>
            <a:ext cx="34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待研究问题（扩展）</a:t>
            </a:r>
            <a:endParaRPr lang="zh-CN" altLang="en-US"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矩形 5"/>
          <p:cNvSpPr/>
          <p:nvPr/>
        </p:nvSpPr>
        <p:spPr>
          <a:xfrm>
            <a:off x="941168" y="1048340"/>
            <a:ext cx="9765665" cy="5339923"/>
          </a:xfrm>
          <a:prstGeom prst="rect">
            <a:avLst/>
          </a:prstGeom>
          <a:noFill/>
        </p:spPr>
        <p:txBody>
          <a:bodyPr wrap="square" rtlCol="0" anchor="t">
            <a:spAutoFit/>
          </a:bodyPr>
          <a:lstStyle/>
          <a:p>
            <a:pPr>
              <a:lnSpc>
                <a:spcPct val="150000"/>
              </a:lnSpc>
            </a:pPr>
            <a:r>
              <a:rPr lang="zh-CN" altLang="en-US" sz="2400" dirty="0">
                <a:latin typeface="黑体" panose="02010609060101010101" pitchFamily="49" charset="-122"/>
                <a:ea typeface="黑体" panose="02010609060101010101" pitchFamily="49" charset="-122"/>
                <a:cs typeface="黑体" panose="02010609060101010101" pitchFamily="49" charset="-122"/>
              </a:rPr>
              <a:t>了解</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多普勒效应的应用</a:t>
            </a:r>
            <a:r>
              <a:rPr lang="zh-CN" altLang="en-US" sz="1600" dirty="0" smtClean="0">
                <a:solidFill>
                  <a:schemeClr val="accent1"/>
                </a:solidFill>
                <a:latin typeface="黑体" panose="02010609060101010101" pitchFamily="49" charset="-122"/>
                <a:ea typeface="黑体" panose="02010609060101010101" pitchFamily="49" charset="-122"/>
                <a:cs typeface="黑体" panose="02010609060101010101" pitchFamily="49" charset="-122"/>
              </a:rPr>
              <a:t>（</a:t>
            </a:r>
            <a:r>
              <a:rPr lang="zh-CN" altLang="en-US" sz="1600" dirty="0">
                <a:solidFill>
                  <a:schemeClr val="accent1"/>
                </a:solidFill>
                <a:latin typeface="Microsoft YaHei UI" panose="020B0503020204020204" pitchFamily="34" charset="-122"/>
                <a:ea typeface="Microsoft YaHei UI" panose="020B0503020204020204" pitchFamily="34" charset="-122"/>
              </a:rPr>
              <a:t>同学们</a:t>
            </a:r>
            <a:r>
              <a:rPr lang="zh-CN" altLang="en-US" sz="1600" dirty="0" smtClean="0">
                <a:solidFill>
                  <a:schemeClr val="accent1"/>
                </a:solidFill>
                <a:latin typeface="Microsoft YaHei UI" panose="020B0503020204020204" pitchFamily="34" charset="-122"/>
                <a:ea typeface="Microsoft YaHei UI" panose="020B0503020204020204" pitchFamily="34" charset="-122"/>
              </a:rPr>
              <a:t>可自选</a:t>
            </a:r>
            <a:r>
              <a:rPr lang="en-US" altLang="zh-CN" sz="1600" dirty="0" smtClean="0">
                <a:solidFill>
                  <a:schemeClr val="accent1"/>
                </a:solidFill>
                <a:latin typeface="Microsoft YaHei UI" panose="020B0503020204020204" pitchFamily="34" charset="-122"/>
                <a:ea typeface="Microsoft YaHei UI" panose="020B0503020204020204" pitchFamily="34" charset="-122"/>
              </a:rPr>
              <a:t>1-2</a:t>
            </a:r>
            <a:r>
              <a:rPr lang="zh-CN" altLang="en-US" sz="1600" dirty="0" smtClean="0">
                <a:solidFill>
                  <a:schemeClr val="accent1"/>
                </a:solidFill>
                <a:latin typeface="Microsoft YaHei UI" panose="020B0503020204020204" pitchFamily="34" charset="-122"/>
                <a:ea typeface="Microsoft YaHei UI" panose="020B0503020204020204" pitchFamily="34" charset="-122"/>
              </a:rPr>
              <a:t>项作调研，亦可自选课题，以下课题仅供参考</a:t>
            </a:r>
            <a:r>
              <a:rPr lang="zh-CN" altLang="en-US" sz="1600" dirty="0" smtClean="0">
                <a:solidFill>
                  <a:schemeClr val="accent1"/>
                </a:solidFill>
                <a:latin typeface="黑体" panose="02010609060101010101" pitchFamily="49" charset="-122"/>
                <a:ea typeface="黑体" panose="02010609060101010101" pitchFamily="49" charset="-122"/>
                <a:cs typeface="黑体" panose="02010609060101010101" pitchFamily="49" charset="-122"/>
              </a:rPr>
              <a:t>）</a:t>
            </a:r>
            <a:endParaRPr lang="en-US" altLang="zh-CN" sz="1600" dirty="0" smtClean="0">
              <a:solidFill>
                <a:schemeClr val="accent1"/>
              </a:solidFill>
              <a:latin typeface="黑体" panose="02010609060101010101" pitchFamily="49" charset="-122"/>
              <a:ea typeface="黑体" panose="02010609060101010101" pitchFamily="49" charset="-122"/>
              <a:cs typeface="黑体" panose="02010609060101010101" pitchFamily="49" charset="-122"/>
            </a:endParaRPr>
          </a:p>
          <a:p>
            <a:pPr>
              <a:spcBef>
                <a:spcPts val="600"/>
              </a:spcBef>
              <a:spcAft>
                <a:spcPts val="600"/>
              </a:spcAft>
            </a:pPr>
            <a:r>
              <a:rPr lang="en-US" altLang="zh-CN" sz="1600" dirty="0" smtClean="0">
                <a:latin typeface="宋体" panose="02010600030101010101" pitchFamily="2" charset="-122"/>
                <a:ea typeface="宋体" panose="02010600030101010101" pitchFamily="2" charset="-122"/>
                <a:cs typeface="黑体" panose="02010609060101010101" pitchFamily="49" charset="-122"/>
              </a:rPr>
              <a:t>1</a:t>
            </a:r>
            <a:r>
              <a:rPr lang="zh-CN" altLang="en-US" sz="1600" dirty="0">
                <a:latin typeface="宋体" panose="02010600030101010101" pitchFamily="2" charset="-122"/>
                <a:ea typeface="宋体" panose="02010600030101010101" pitchFamily="2" charset="-122"/>
                <a:cs typeface="黑体" panose="02010609060101010101" pitchFamily="49" charset="-122"/>
              </a:rPr>
              <a:t>、雷达测速仪：交通警察向行进中的汽车发射一个已知频率的电磁波（通常是红外线），波被运动的汽车反射回来时，接收到的频率发生变化，由此可指示汽车的速度</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a:t>
            </a:r>
            <a:endParaRPr lang="en-US" altLang="zh-CN" sz="1600" dirty="0" smtClean="0">
              <a:latin typeface="宋体" panose="02010600030101010101" pitchFamily="2" charset="-122"/>
              <a:ea typeface="宋体" panose="02010600030101010101" pitchFamily="2" charset="-122"/>
              <a:cs typeface="黑体" panose="02010609060101010101" pitchFamily="49" charset="-122"/>
            </a:endParaRPr>
          </a:p>
          <a:p>
            <a:pPr>
              <a:spcBef>
                <a:spcPts val="600"/>
              </a:spcBef>
              <a:spcAft>
                <a:spcPts val="600"/>
              </a:spcAft>
            </a:pPr>
            <a:r>
              <a:rPr lang="en-US" altLang="zh-CN" sz="1600" dirty="0" smtClean="0">
                <a:latin typeface="宋体" panose="02010600030101010101" pitchFamily="2" charset="-122"/>
                <a:ea typeface="宋体" panose="02010600030101010101" pitchFamily="2" charset="-122"/>
                <a:cs typeface="黑体" panose="02010609060101010101" pitchFamily="49" charset="-122"/>
              </a:rPr>
              <a:t>2</a:t>
            </a:r>
            <a:r>
              <a:rPr lang="zh-CN" altLang="en-US" sz="1600" dirty="0">
                <a:latin typeface="宋体" panose="02010600030101010101" pitchFamily="2" charset="-122"/>
                <a:ea typeface="宋体" panose="02010600030101010101" pitchFamily="2" charset="-122"/>
                <a:cs typeface="黑体" panose="02010609060101010101" pitchFamily="49" charset="-122"/>
              </a:rPr>
              <a:t>、彩色多普勒超声诊断系统： 医生向人体内发射频率已知的超声波，超声波被血管中的血流反射后又被仪器接收，测出反射波的频率变化，就能知道血流的速度．这种方法俗称“彩超”，可以检查心脏、大脑和眼底血管的病变。</a:t>
            </a:r>
          </a:p>
          <a:p>
            <a:pPr>
              <a:spcBef>
                <a:spcPts val="600"/>
              </a:spcBef>
              <a:spcAft>
                <a:spcPts val="600"/>
              </a:spcAft>
            </a:pPr>
            <a:r>
              <a:rPr lang="en-US" altLang="zh-CN" sz="1600" dirty="0" smtClean="0">
                <a:latin typeface="宋体" panose="02010600030101010101" pitchFamily="2" charset="-122"/>
                <a:ea typeface="宋体" panose="02010600030101010101" pitchFamily="2" charset="-122"/>
                <a:cs typeface="黑体" panose="02010609060101010101" pitchFamily="49" charset="-122"/>
              </a:rPr>
              <a:t>3</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、飞机上不准</a:t>
            </a:r>
            <a:r>
              <a:rPr lang="zh-CN" altLang="en-US" sz="1600" dirty="0">
                <a:latin typeface="宋体" panose="02010600030101010101" pitchFamily="2" charset="-122"/>
                <a:ea typeface="宋体" panose="02010600030101010101" pitchFamily="2" charset="-122"/>
                <a:cs typeface="黑体" panose="02010609060101010101" pitchFamily="49" charset="-122"/>
              </a:rPr>
              <a:t>打电话：飞机等高速移动的</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设备中，通信受到</a:t>
            </a:r>
            <a:r>
              <a:rPr lang="zh-CN" altLang="en-US" sz="1600" dirty="0">
                <a:latin typeface="宋体" panose="02010600030101010101" pitchFamily="2" charset="-122"/>
                <a:ea typeface="宋体" panose="02010600030101010101" pitchFamily="2" charset="-122"/>
                <a:cs typeface="黑体" panose="02010609060101010101" pitchFamily="49" charset="-122"/>
              </a:rPr>
              <a:t>了多普勒效应的影响，从而导致通信的</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混乱。</a:t>
            </a:r>
            <a:endParaRPr lang="en-US" altLang="zh-CN" sz="1600" dirty="0" smtClean="0">
              <a:latin typeface="宋体" panose="02010600030101010101" pitchFamily="2" charset="-122"/>
              <a:ea typeface="宋体" panose="02010600030101010101" pitchFamily="2" charset="-122"/>
              <a:cs typeface="黑体" panose="02010609060101010101" pitchFamily="49" charset="-122"/>
            </a:endParaRPr>
          </a:p>
          <a:p>
            <a:pPr>
              <a:spcBef>
                <a:spcPts val="600"/>
              </a:spcBef>
              <a:spcAft>
                <a:spcPts val="600"/>
              </a:spcAft>
            </a:pPr>
            <a:r>
              <a:rPr lang="en-US" altLang="zh-CN" sz="1600" dirty="0" smtClean="0">
                <a:latin typeface="宋体" panose="02010600030101010101" pitchFamily="2" charset="-122"/>
                <a:ea typeface="宋体" panose="02010600030101010101" pitchFamily="2" charset="-122"/>
                <a:cs typeface="黑体" panose="02010609060101010101" pitchFamily="49" charset="-122"/>
              </a:rPr>
              <a:t>4</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a:t>
            </a:r>
            <a:r>
              <a:rPr lang="zh-CN" altLang="en-US" sz="1600" dirty="0">
                <a:latin typeface="宋体" panose="02010600030101010101" pitchFamily="2" charset="-122"/>
                <a:ea typeface="宋体" panose="02010600030101010101" pitchFamily="2" charset="-122"/>
                <a:cs typeface="黑体" panose="02010609060101010101" pitchFamily="49" charset="-122"/>
              </a:rPr>
              <a:t>农作物</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增产</a:t>
            </a:r>
            <a:r>
              <a:rPr lang="zh-CN" altLang="en-US" sz="1600" dirty="0">
                <a:latin typeface="宋体" panose="02010600030101010101" pitchFamily="2" charset="-122"/>
                <a:ea typeface="宋体" panose="02010600030101010101" pitchFamily="2" charset="-122"/>
                <a:cs typeface="黑体" panose="02010609060101010101" pitchFamily="49" charset="-122"/>
              </a:rPr>
              <a:t>抗病</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a:t>
            </a:r>
            <a:r>
              <a:rPr lang="zh-CN" altLang="en-US" sz="1600" dirty="0">
                <a:latin typeface="宋体" panose="02010600030101010101" pitchFamily="2" charset="-122"/>
                <a:ea typeface="宋体" panose="02010600030101010101" pitchFamily="2" charset="-122"/>
                <a:cs typeface="黑体" panose="02010609060101010101" pitchFamily="49" charset="-122"/>
              </a:rPr>
              <a:t>植物声频发生器</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利用</a:t>
            </a:r>
            <a:r>
              <a:rPr lang="en-US" altLang="zh-CN" sz="1600" dirty="0">
                <a:latin typeface="宋体" panose="02010600030101010101" pitchFamily="2" charset="-122"/>
                <a:ea typeface="宋体" panose="02010600030101010101" pitchFamily="2" charset="-122"/>
                <a:cs typeface="黑体" panose="02010609060101010101" pitchFamily="49" charset="-122"/>
              </a:rPr>
              <a:t>He-Ne</a:t>
            </a:r>
            <a:r>
              <a:rPr lang="zh-CN" altLang="en-US" sz="1600" dirty="0">
                <a:latin typeface="宋体" panose="02010600030101010101" pitchFamily="2" charset="-122"/>
                <a:ea typeface="宋体" panose="02010600030101010101" pitchFamily="2" charset="-122"/>
                <a:cs typeface="黑体" panose="02010609060101010101" pitchFamily="49" charset="-122"/>
              </a:rPr>
              <a:t>激光多普勒效应测振仪，</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精确测定</a:t>
            </a:r>
            <a:r>
              <a:rPr lang="zh-CN" altLang="en-US" sz="1600" dirty="0">
                <a:latin typeface="宋体" panose="02010600030101010101" pitchFamily="2" charset="-122"/>
                <a:ea typeface="宋体" panose="02010600030101010101" pitchFamily="2" charset="-122"/>
                <a:cs typeface="黑体" panose="02010609060101010101" pitchFamily="49" charset="-122"/>
              </a:rPr>
              <a:t>出植物自发声和接受声的频率，并</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测定植物</a:t>
            </a:r>
            <a:r>
              <a:rPr lang="zh-CN" altLang="en-US" sz="1600" dirty="0">
                <a:latin typeface="宋体" panose="02010600030101010101" pitchFamily="2" charset="-122"/>
                <a:ea typeface="宋体" panose="02010600030101010101" pitchFamily="2" charset="-122"/>
                <a:cs typeface="黑体" panose="02010609060101010101" pitchFamily="49" charset="-122"/>
              </a:rPr>
              <a:t>自发声频率与环境因子如温度、湿度及组织含水量之间的关系</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，对</a:t>
            </a:r>
            <a:r>
              <a:rPr lang="zh-CN" altLang="en-US" sz="1600" dirty="0">
                <a:latin typeface="宋体" panose="02010600030101010101" pitchFamily="2" charset="-122"/>
                <a:ea typeface="宋体" panose="02010600030101010101" pitchFamily="2" charset="-122"/>
                <a:cs typeface="黑体" panose="02010609060101010101" pitchFamily="49" charset="-122"/>
              </a:rPr>
              <a:t>植物施加特定频率的声波，与植物发生共振，促进各种营养元素的</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吸收、传输</a:t>
            </a:r>
            <a:r>
              <a:rPr lang="zh-CN" altLang="en-US" sz="1600" dirty="0">
                <a:latin typeface="宋体" panose="02010600030101010101" pitchFamily="2" charset="-122"/>
                <a:ea typeface="宋体" panose="02010600030101010101" pitchFamily="2" charset="-122"/>
                <a:cs typeface="黑体" panose="02010609060101010101" pitchFamily="49" charset="-122"/>
              </a:rPr>
              <a:t>和转化，从而增强植物的光和作用和吸收能力，促进生长发育，达到增产、增收、优质、抗病的目的</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a:t>
            </a:r>
            <a:endParaRPr lang="en-US" altLang="zh-CN" sz="1600" dirty="0" smtClean="0">
              <a:latin typeface="宋体" panose="02010600030101010101" pitchFamily="2" charset="-122"/>
              <a:ea typeface="宋体" panose="02010600030101010101" pitchFamily="2" charset="-122"/>
              <a:cs typeface="黑体" panose="02010609060101010101" pitchFamily="49" charset="-122"/>
            </a:endParaRPr>
          </a:p>
          <a:p>
            <a:pPr>
              <a:spcBef>
                <a:spcPts val="600"/>
              </a:spcBef>
              <a:spcAft>
                <a:spcPts val="600"/>
              </a:spcAft>
            </a:pPr>
            <a:r>
              <a:rPr lang="en-US" altLang="zh-CN" sz="1600" dirty="0" smtClean="0">
                <a:latin typeface="宋体" panose="02010600030101010101" pitchFamily="2" charset="-122"/>
                <a:ea typeface="宋体" panose="02010600030101010101" pitchFamily="2" charset="-122"/>
                <a:cs typeface="黑体" panose="02010609060101010101" pitchFamily="49" charset="-122"/>
              </a:rPr>
              <a:t>5</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、多普勒天气雷达：提高夏季主要灾害天气梅雨锋</a:t>
            </a:r>
            <a:r>
              <a:rPr lang="zh-CN" altLang="en-US" sz="1600" dirty="0">
                <a:latin typeface="宋体" panose="02010600030101010101" pitchFamily="2" charset="-122"/>
                <a:ea typeface="宋体" panose="02010600030101010101" pitchFamily="2" charset="-122"/>
                <a:cs typeface="黑体" panose="02010609060101010101" pitchFamily="49" charset="-122"/>
              </a:rPr>
              <a:t>中尺度强暴雨的预报监测</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能力。</a:t>
            </a:r>
            <a:endParaRPr lang="en-US" altLang="zh-CN" sz="1600" dirty="0" smtClean="0">
              <a:latin typeface="宋体" panose="02010600030101010101" pitchFamily="2" charset="-122"/>
              <a:ea typeface="宋体" panose="02010600030101010101" pitchFamily="2" charset="-122"/>
              <a:cs typeface="黑体" panose="02010609060101010101" pitchFamily="49" charset="-122"/>
            </a:endParaRPr>
          </a:p>
          <a:p>
            <a:pPr>
              <a:spcBef>
                <a:spcPts val="600"/>
              </a:spcBef>
              <a:spcAft>
                <a:spcPts val="600"/>
              </a:spcAft>
            </a:pPr>
            <a:r>
              <a:rPr lang="en-US" altLang="zh-CN" sz="1600" dirty="0" smtClean="0">
                <a:latin typeface="宋体" panose="02010600030101010101" pitchFamily="2" charset="-122"/>
                <a:ea typeface="宋体" panose="02010600030101010101" pitchFamily="2" charset="-122"/>
                <a:cs typeface="黑体" panose="02010609060101010101" pitchFamily="49" charset="-122"/>
              </a:rPr>
              <a:t>6</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a:t>
            </a:r>
            <a:r>
              <a:rPr lang="en-US" altLang="zh-CN" sz="1600" dirty="0">
                <a:latin typeface="宋体" panose="02010600030101010101" pitchFamily="2" charset="-122"/>
                <a:ea typeface="宋体" panose="02010600030101010101" pitchFamily="2" charset="-122"/>
                <a:cs typeface="黑体" panose="02010609060101010101" pitchFamily="49" charset="-122"/>
              </a:rPr>
              <a:t>GPS</a:t>
            </a:r>
            <a:r>
              <a:rPr lang="zh-CN" altLang="en-US" sz="1600" dirty="0">
                <a:latin typeface="宋体" panose="02010600030101010101" pitchFamily="2" charset="-122"/>
                <a:ea typeface="宋体" panose="02010600030101010101" pitchFamily="2" charset="-122"/>
                <a:cs typeface="黑体" panose="02010609060101010101" pitchFamily="49" charset="-122"/>
              </a:rPr>
              <a:t>导航</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系统：</a:t>
            </a:r>
            <a:r>
              <a:rPr lang="en-US" altLang="zh-CN" sz="1600" dirty="0" smtClean="0">
                <a:latin typeface="宋体" panose="02010600030101010101" pitchFamily="2" charset="-122"/>
                <a:ea typeface="宋体" panose="02010600030101010101" pitchFamily="2" charset="-122"/>
                <a:cs typeface="黑体" panose="02010609060101010101" pitchFamily="49" charset="-122"/>
              </a:rPr>
              <a:t>GPS</a:t>
            </a:r>
            <a:r>
              <a:rPr lang="zh-CN" altLang="en-US" sz="1600" dirty="0">
                <a:latin typeface="宋体" panose="02010600030101010101" pitchFamily="2" charset="-122"/>
                <a:ea typeface="宋体" panose="02010600030101010101" pitchFamily="2" charset="-122"/>
                <a:cs typeface="黑体" panose="02010609060101010101" pitchFamily="49" charset="-122"/>
              </a:rPr>
              <a:t>导航定位卫星处于与地球赤道面成一个固定夹角的近圆轨道面上绕着地球高速运动</a:t>
            </a:r>
            <a:r>
              <a:rPr lang="en-US" altLang="zh-CN" sz="1600" dirty="0">
                <a:latin typeface="宋体" panose="02010600030101010101" pitchFamily="2" charset="-122"/>
                <a:ea typeface="宋体" panose="02010600030101010101" pitchFamily="2" charset="-122"/>
                <a:cs typeface="黑体" panose="02010609060101010101" pitchFamily="49" charset="-122"/>
              </a:rPr>
              <a:t>,</a:t>
            </a:r>
            <a:r>
              <a:rPr lang="zh-CN" altLang="en-US" sz="1600" dirty="0">
                <a:latin typeface="宋体" panose="02010600030101010101" pitchFamily="2" charset="-122"/>
                <a:ea typeface="宋体" panose="02010600030101010101" pitchFamily="2" charset="-122"/>
                <a:cs typeface="黑体" panose="02010609060101010101" pitchFamily="49" charset="-122"/>
              </a:rPr>
              <a:t>因此与地面接收机之间存在径向运动，从而产生多普勒频移</a:t>
            </a:r>
            <a:r>
              <a:rPr lang="zh-CN" altLang="en-US" sz="1600" dirty="0" smtClean="0">
                <a:latin typeface="宋体" panose="02010600030101010101" pitchFamily="2" charset="-122"/>
                <a:ea typeface="宋体" panose="02010600030101010101" pitchFamily="2" charset="-122"/>
                <a:cs typeface="黑体" panose="02010609060101010101" pitchFamily="49" charset="-122"/>
              </a:rPr>
              <a:t>。</a:t>
            </a:r>
            <a:endParaRPr lang="en-US" altLang="zh-CN" sz="1600" dirty="0" smtClean="0">
              <a:latin typeface="宋体" panose="02010600030101010101" pitchFamily="2" charset="-122"/>
              <a:ea typeface="宋体" panose="02010600030101010101" pitchFamily="2" charset="-122"/>
              <a:cs typeface="黑体" panose="02010609060101010101" pitchFamily="49" charset="-122"/>
            </a:endParaRPr>
          </a:p>
          <a:p>
            <a:pPr>
              <a:spcBef>
                <a:spcPts val="600"/>
              </a:spcBef>
              <a:spcAft>
                <a:spcPts val="600"/>
              </a:spcAft>
            </a:pPr>
            <a:r>
              <a:rPr lang="en-US" altLang="zh-CN" sz="1600" dirty="0" smtClean="0">
                <a:latin typeface="宋体" panose="02010600030101010101" pitchFamily="2" charset="-122"/>
                <a:ea typeface="宋体" panose="02010600030101010101" pitchFamily="2" charset="-122"/>
                <a:cs typeface="黑体" panose="02010609060101010101" pitchFamily="49" charset="-122"/>
              </a:rPr>
              <a:t>7</a:t>
            </a:r>
            <a:r>
              <a:rPr lang="zh-CN" altLang="en-US" sz="1600" dirty="0">
                <a:latin typeface="宋体" panose="02010600030101010101" pitchFamily="2" charset="-122"/>
                <a:ea typeface="宋体" panose="02010600030101010101" pitchFamily="2" charset="-122"/>
                <a:cs typeface="黑体" panose="02010609060101010101" pitchFamily="49" charset="-122"/>
              </a:rPr>
              <a:t>、水下导航系统：多普勒声纳向海水介质发射声波，声波被海底反射，产生海底回波，分析海底回波则可以测量载体的速度。</a:t>
            </a:r>
          </a:p>
        </p:txBody>
      </p:sp>
    </p:spTree>
    <p:extLst>
      <p:ext uri="{BB962C8B-B14F-4D97-AF65-F5344CB8AC3E}">
        <p14:creationId xmlns:p14="http://schemas.microsoft.com/office/powerpoint/2010/main" val="4067864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首页.potx" id="{86EA3C01-BD65-405D-B12B-F1FA9FD598E2}" vid="{C30B1E10-425F-4259-8667-5CCC74317C22}"/>
    </a:ext>
  </a:extLst>
</a:theme>
</file>

<file path=docProps/app.xml><?xml version="1.0" encoding="utf-8"?>
<Properties xmlns="http://schemas.openxmlformats.org/officeDocument/2006/extended-properties" xmlns:vt="http://schemas.openxmlformats.org/officeDocument/2006/docPropsVTypes">
  <Template>PPT首页</Template>
  <TotalTime>166</TotalTime>
  <Words>957</Words>
  <Application>Microsoft Office PowerPoint</Application>
  <PresentationFormat>宽屏</PresentationFormat>
  <Paragraphs>76</Paragraphs>
  <Slides>11</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3" baseType="lpstr">
      <vt:lpstr>Microsoft YaHei UI</vt:lpstr>
      <vt:lpstr>等线</vt:lpstr>
      <vt:lpstr>等线 Light</vt:lpstr>
      <vt:lpstr>黑体</vt:lpstr>
      <vt:lpstr>楷体</vt:lpstr>
      <vt:lpstr>宋体</vt:lpstr>
      <vt:lpstr>微软雅黑</vt:lpstr>
      <vt:lpstr>Arial</vt:lpstr>
      <vt:lpstr>Times New Roman</vt:lpstr>
      <vt:lpstr>Wingdings</vt:lpstr>
      <vt:lpstr>Office 主题​​</vt:lpstr>
      <vt:lpstr>Adobe Photoshop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 wei</dc:creator>
  <cp:lastModifiedBy>郭玉刚</cp:lastModifiedBy>
  <cp:revision>24</cp:revision>
  <dcterms:created xsi:type="dcterms:W3CDTF">2020-03-25T02:48:04Z</dcterms:created>
  <dcterms:modified xsi:type="dcterms:W3CDTF">2020-03-30T02:06:41Z</dcterms:modified>
</cp:coreProperties>
</file>