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71" r:id="rId6"/>
    <p:sldId id="274" r:id="rId7"/>
    <p:sldId id="275" r:id="rId8"/>
    <p:sldId id="276" r:id="rId9"/>
    <p:sldId id="268" r:id="rId10"/>
    <p:sldId id="277" r:id="rId11"/>
    <p:sldId id="273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.sv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zbh.ustc.edu.cn/zbh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png"/><Relationship Id="rId21" Type="http://schemas.openxmlformats.org/officeDocument/2006/relationships/image" Target="../media/image1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22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698100" y="6186545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 郭玉刚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6814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向心加速度与角速度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待研究问题（基础）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FD395BA-B8C2-47D9-86B4-F811DC9260EC}"/>
              </a:ext>
            </a:extLst>
          </p:cNvPr>
          <p:cNvSpPr txBox="1"/>
          <p:nvPr/>
        </p:nvSpPr>
        <p:spPr>
          <a:xfrm>
            <a:off x="1363223" y="1453486"/>
            <a:ext cx="849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参考图例：</a:t>
            </a:r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D17A17-9D92-4C4C-8FD1-8567F175564B}"/>
              </a:ext>
            </a:extLst>
          </p:cNvPr>
          <p:cNvGrpSpPr/>
          <p:nvPr/>
        </p:nvGrpSpPr>
        <p:grpSpPr>
          <a:xfrm>
            <a:off x="2059516" y="2182392"/>
            <a:ext cx="4326358" cy="1864432"/>
            <a:chOff x="725553" y="3529476"/>
            <a:chExt cx="5768477" cy="186443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EC1DA26-4EDA-4B80-A7CE-B3300CB6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3" y="3537930"/>
              <a:ext cx="2471787" cy="18559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95186B-D67E-463B-BBD9-874AC41E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53" y="3529476"/>
              <a:ext cx="2986562" cy="185384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EA6AD9A-63CF-432F-9474-D11403972B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94" t="9548" r="12183" b="7314"/>
          <a:stretch/>
        </p:blipFill>
        <p:spPr>
          <a:xfrm>
            <a:off x="7005468" y="2182392"/>
            <a:ext cx="3090779" cy="3378866"/>
          </a:xfrm>
          <a:prstGeom prst="rect">
            <a:avLst/>
          </a:prstGeom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6627399" y="5579984"/>
            <a:ext cx="4977938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7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：向心加速度与角速度平方数据拟合图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00949" y="627487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：实验设备样例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2746"/>
          <a:stretch/>
        </p:blipFill>
        <p:spPr>
          <a:xfrm>
            <a:off x="2043000" y="4446123"/>
            <a:ext cx="2248427" cy="15585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5381" r="1301" b="16125"/>
          <a:stretch/>
        </p:blipFill>
        <p:spPr>
          <a:xfrm>
            <a:off x="4532034" y="4092234"/>
            <a:ext cx="1853840" cy="19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待研究问题（扩展）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49960" y="1199273"/>
            <a:ext cx="9765665" cy="3247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改变仪器状态和实验步骤，研究各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因素对向心加速度与角速度的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关系的影响：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改变手机的旋转半径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改变旋转物品的转速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改变旋转物品的水平状态</a:t>
            </a:r>
          </a:p>
        </p:txBody>
      </p:sp>
    </p:spTree>
    <p:extLst>
      <p:ext uri="{BB962C8B-B14F-4D97-AF65-F5344CB8AC3E}">
        <p14:creationId xmlns:p14="http://schemas.microsoft.com/office/powerpoint/2010/main" val="4067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9955" y="1445260"/>
            <a:ext cx="97555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在较为空旷处进行实验，防止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其它因素干扰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转动过程中注意设备及人身安全。</a:t>
            </a:r>
            <a:endParaRPr lang="zh-CN" altLang="en-US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0284" y="1491615"/>
            <a:ext cx="1052522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Char char="l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观察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圆周运动的运动规律，了解圆周运动的自然坐标系、角量描述方法；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lvl="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Char char="l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研究向心加速度与角速度的关系；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lvl="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Char char="l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学习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Excel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Origin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等软件，做数据处理和作图分析。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9960" y="1273175"/>
            <a:ext cx="10972409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智能手机一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部，下载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相关软件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iOS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：在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app store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搜索传感器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phyphox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可用。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安卓：在应用商店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搜索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phyphox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可用。</a:t>
            </a:r>
            <a:endParaRPr lang="en-US" altLang="zh-CN" sz="240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旋转物品（如圆盘、小型旋转木马、自行车轮等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直尺、胶带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数据处理软件：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Excel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（在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office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WPS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软件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中）、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Origin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未安装者可至学校正版软件网页下载安装（</a:t>
            </a:r>
            <a:r>
              <a:rPr lang="en-US" altLang="zh-CN" sz="2400" dirty="0">
                <a:hlinkClick r:id="rId2"/>
              </a:rPr>
              <a:t>http://zbh.ustc.edu.cn/zbh.php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21289" y="1505561"/>
            <a:ext cx="7760003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在直角坐标系中，加速度公式无法看出哪一部分是由速度大小变化产生的加速度，哪一部分是由速度方向变化产生的加速度，所以引入自然坐标系来描写。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自然坐标系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是建立在物体运动的轨迹上的，有两个坐标轴，切向坐标和法向坐标：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切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向坐标 </a:t>
            </a:r>
            <a:r>
              <a:rPr lang="zh-CN" altLang="zh-CN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 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沿运动轨迹的切线方向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法向坐标 </a:t>
            </a:r>
            <a:r>
              <a:rPr lang="zh-CN" altLang="zh-CN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n 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沿运动轨迹的法线方向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1704" y="1575320"/>
            <a:ext cx="2176549" cy="12062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794519" y="27659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endParaRPr lang="zh-CN" altLang="en-US" dirty="0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821289" y="859230"/>
            <a:ext cx="75438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 smtClean="0"/>
              <a:t>向心加速度</a:t>
            </a:r>
            <a:endParaRPr lang="zh-CN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821289" y="3268660"/>
            <a:ext cx="7760003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物体沿平面作曲线运动，速度变化为   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分解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，参见图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89066"/>
              </p:ext>
            </p:extLst>
          </p:nvPr>
        </p:nvGraphicFramePr>
        <p:xfrm>
          <a:off x="4661228" y="3315865"/>
          <a:ext cx="462459" cy="30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r:id="rId4" imgW="571748" imgH="381165" progId="">
                  <p:embed/>
                </p:oleObj>
              </mc:Choice>
              <mc:Fallback>
                <p:oleObj r:id="rId4" imgW="571748" imgH="381165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228" y="3315865"/>
                        <a:ext cx="462459" cy="30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098139"/>
              </p:ext>
            </p:extLst>
          </p:nvPr>
        </p:nvGraphicFramePr>
        <p:xfrm>
          <a:off x="5524286" y="3315865"/>
          <a:ext cx="444035" cy="30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r:id="rId6" imgW="559043" imgH="381165" progId="">
                  <p:embed/>
                </p:oleObj>
              </mc:Choice>
              <mc:Fallback>
                <p:oleObj r:id="rId6" imgW="559043" imgH="381165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86" y="3315865"/>
                        <a:ext cx="444035" cy="30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873787"/>
              </p:ext>
            </p:extLst>
          </p:nvPr>
        </p:nvGraphicFramePr>
        <p:xfrm>
          <a:off x="6717782" y="3301076"/>
          <a:ext cx="484402" cy="39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r:id="rId8" imgW="673100" imgH="546100" progId="">
                  <p:embed/>
                </p:oleObj>
              </mc:Choice>
              <mc:Fallback>
                <p:oleObj r:id="rId8" imgW="673100" imgH="54610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7782" y="3301076"/>
                        <a:ext cx="484402" cy="39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0041"/>
              </p:ext>
            </p:extLst>
          </p:nvPr>
        </p:nvGraphicFramePr>
        <p:xfrm>
          <a:off x="7418505" y="3301076"/>
          <a:ext cx="484402" cy="37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r:id="rId10" imgW="698500" imgH="546100" progId="">
                  <p:embed/>
                </p:oleObj>
              </mc:Choice>
              <mc:Fallback>
                <p:oleObj r:id="rId10" imgW="698500" imgH="54610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505" y="3301076"/>
                        <a:ext cx="484402" cy="377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40895"/>
              </p:ext>
            </p:extLst>
          </p:nvPr>
        </p:nvGraphicFramePr>
        <p:xfrm>
          <a:off x="2219220" y="4116993"/>
          <a:ext cx="2618799" cy="39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r:id="rId12" imgW="3630624" imgH="545863" progId="">
                  <p:embed/>
                </p:oleObj>
              </mc:Choice>
              <mc:Fallback>
                <p:oleObj r:id="rId12" imgW="3630624" imgH="545863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220" y="4116993"/>
                        <a:ext cx="2618799" cy="39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287109" y="4038610"/>
            <a:ext cx="16764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sz="2000" dirty="0"/>
              <a:t>（1）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65709" y="4569254"/>
            <a:ext cx="1295400" cy="380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其中</a:t>
            </a:r>
          </a:p>
        </p:txBody>
      </p:sp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33488"/>
              </p:ext>
            </p:extLst>
          </p:nvPr>
        </p:nvGraphicFramePr>
        <p:xfrm>
          <a:off x="1303644" y="6046087"/>
          <a:ext cx="392316" cy="39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r:id="rId14" imgW="546100" imgH="546100" progId="">
                  <p:embed/>
                </p:oleObj>
              </mc:Choice>
              <mc:Fallback>
                <p:oleObj r:id="rId14" imgW="546100" imgH="54610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644" y="6046087"/>
                        <a:ext cx="392316" cy="39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723058" y="6029879"/>
            <a:ext cx="2801687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切线方向的单位矢量；</a:t>
            </a:r>
          </a:p>
        </p:txBody>
      </p:sp>
      <p:graphicFrame>
        <p:nvGraphicFramePr>
          <p:cNvPr id="2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46036"/>
              </p:ext>
            </p:extLst>
          </p:nvPr>
        </p:nvGraphicFramePr>
        <p:xfrm>
          <a:off x="4509627" y="6046087"/>
          <a:ext cx="456650" cy="39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16" imgW="635000" imgH="546100" progId="">
                  <p:embed/>
                </p:oleObj>
              </mc:Choice>
              <mc:Fallback>
                <p:oleObj r:id="rId16" imgW="635000" imgH="54610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627" y="6046087"/>
                        <a:ext cx="456650" cy="39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892457" y="6029879"/>
            <a:ext cx="269795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法线方向的单位矢量。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8839"/>
              </p:ext>
            </p:extLst>
          </p:nvPr>
        </p:nvGraphicFramePr>
        <p:xfrm>
          <a:off x="1238656" y="5051280"/>
          <a:ext cx="484402" cy="39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r:id="rId18" imgW="673100" imgH="546100" progId="">
                  <p:embed/>
                </p:oleObj>
              </mc:Choice>
              <mc:Fallback>
                <p:oleObj r:id="rId18" imgW="673100" imgH="54610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656" y="5051280"/>
                        <a:ext cx="484402" cy="39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17742"/>
              </p:ext>
            </p:extLst>
          </p:nvPr>
        </p:nvGraphicFramePr>
        <p:xfrm>
          <a:off x="1230323" y="5549252"/>
          <a:ext cx="484402" cy="37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r:id="rId19" imgW="698500" imgH="546100" progId="">
                  <p:embed/>
                </p:oleObj>
              </mc:Choice>
              <mc:Fallback>
                <p:oleObj r:id="rId19" imgW="698500" imgH="54610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23" y="5549252"/>
                        <a:ext cx="484402" cy="377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699975" y="5032553"/>
            <a:ext cx="3247781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为速度增量在切线方向的分量；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714725" y="5558758"/>
            <a:ext cx="320216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为速度增量在法线方向的分量；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030382" y="3453430"/>
            <a:ext cx="2449641" cy="111582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213949" y="4878750"/>
            <a:ext cx="2222971" cy="118490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9794520" y="453450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794520" y="59646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8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" grpId="0" autoUpdateAnimBg="0"/>
      <p:bldP spid="21" grpId="0" autoUpdateAnimBg="0"/>
      <p:bldP spid="23" grpId="0" autoUpdateAnimBg="0"/>
      <p:bldP spid="25" grpId="0" autoUpdateAnimBg="0"/>
      <p:bldP spid="28" grpId="0" autoUpdateAnimBg="0"/>
      <p:bldP spid="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21289" y="859230"/>
            <a:ext cx="75438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 smtClean="0"/>
              <a:t>向心加速度</a:t>
            </a:r>
            <a:endParaRPr lang="zh-CN" altLang="zh-CN" dirty="0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21289" y="1505561"/>
            <a:ext cx="4343400" cy="425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将（1）式两边同除</a:t>
            </a:r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6586"/>
              </p:ext>
            </p:extLst>
          </p:nvPr>
        </p:nvGraphicFramePr>
        <p:xfrm>
          <a:off x="2891245" y="1524817"/>
          <a:ext cx="382956" cy="30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r:id="rId3" imgW="482810" imgH="381165" progId="">
                  <p:embed/>
                </p:oleObj>
              </mc:Choice>
              <mc:Fallback>
                <p:oleObj r:id="rId3" imgW="482810" imgH="381165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245" y="1524817"/>
                        <a:ext cx="382956" cy="303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274201" y="1505561"/>
            <a:ext cx="3048000" cy="425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并</a:t>
            </a:r>
            <a:r>
              <a:rPr lang="zh-CN" altLang="zh-CN" dirty="0" smtClean="0"/>
              <a:t>取</a:t>
            </a:r>
            <a:r>
              <a:rPr lang="zh-CN" altLang="zh-CN" dirty="0"/>
              <a:t>极限，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4689" y="1327620"/>
            <a:ext cx="4010391" cy="697723"/>
          </a:xfrm>
          <a:prstGeom prst="rect">
            <a:avLst/>
          </a:prstGeom>
        </p:spPr>
      </p:pic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45601"/>
              </p:ext>
            </p:extLst>
          </p:nvPr>
        </p:nvGraphicFramePr>
        <p:xfrm>
          <a:off x="1729148" y="2251427"/>
          <a:ext cx="2789387" cy="76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r:id="rId6" imgW="3860800" imgH="1054100" progId="">
                  <p:embed/>
                </p:oleObj>
              </mc:Choice>
              <mc:Fallback>
                <p:oleObj r:id="rId6" imgW="3860800" imgH="105410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148" y="2251427"/>
                        <a:ext cx="2789387" cy="760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17998"/>
              </p:ext>
            </p:extLst>
          </p:nvPr>
        </p:nvGraphicFramePr>
        <p:xfrm>
          <a:off x="6380801" y="2415100"/>
          <a:ext cx="2305320" cy="43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r:id="rId8" imgW="2894344" imgH="545863" progId="">
                  <p:embed/>
                </p:oleObj>
              </mc:Choice>
              <mc:Fallback>
                <p:oleObj r:id="rId8" imgW="2894344" imgH="545863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01" y="2415100"/>
                        <a:ext cx="2305320" cy="4335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992989" y="3402041"/>
            <a:ext cx="70866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由于速度大小变化产生的</a:t>
            </a:r>
            <a:r>
              <a:rPr lang="zh-CN" altLang="zh-CN" dirty="0" smtClean="0"/>
              <a:t>加速度</a:t>
            </a:r>
            <a:r>
              <a:rPr lang="zh-CN" altLang="en-US" dirty="0" smtClean="0"/>
              <a:t>：切向加速度。</a:t>
            </a:r>
            <a:endParaRPr lang="zh-CN" altLang="zh-CN" dirty="0"/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992989" y="4307318"/>
            <a:ext cx="70866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由于速度方向变化产生的</a:t>
            </a:r>
            <a:r>
              <a:rPr lang="zh-CN" altLang="zh-CN" dirty="0" smtClean="0"/>
              <a:t>加速度</a:t>
            </a:r>
            <a:r>
              <a:rPr lang="zh-CN" altLang="en-US" dirty="0" smtClean="0"/>
              <a:t>：法向加速度，即</a:t>
            </a:r>
            <a:r>
              <a:rPr lang="zh-CN" altLang="en-US" dirty="0" smtClean="0">
                <a:solidFill>
                  <a:srgbClr val="0070C0"/>
                </a:solidFill>
              </a:rPr>
              <a:t>向心加速度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75799"/>
              </p:ext>
            </p:extLst>
          </p:nvPr>
        </p:nvGraphicFramePr>
        <p:xfrm>
          <a:off x="1729148" y="3235537"/>
          <a:ext cx="1116208" cy="71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r:id="rId10" imgW="1651717" imgH="1054558" progId="">
                  <p:embed/>
                </p:oleObj>
              </mc:Choice>
              <mc:Fallback>
                <p:oleObj r:id="rId10" imgW="1651717" imgH="1054558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148" y="3235537"/>
                        <a:ext cx="1116208" cy="7126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5905"/>
              </p:ext>
            </p:extLst>
          </p:nvPr>
        </p:nvGraphicFramePr>
        <p:xfrm>
          <a:off x="1729148" y="4163356"/>
          <a:ext cx="1150553" cy="71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r:id="rId12" imgW="1702539" imgH="1054558" progId="">
                  <p:embed/>
                </p:oleObj>
              </mc:Choice>
              <mc:Fallback>
                <p:oleObj r:id="rId12" imgW="1702539" imgH="1054558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148" y="4163356"/>
                        <a:ext cx="1150553" cy="7126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820902" y="2419489"/>
            <a:ext cx="8382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有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483614" y="2419489"/>
            <a:ext cx="7620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即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820902" y="3314714"/>
            <a:ext cx="16002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其中：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820902" y="5332254"/>
            <a:ext cx="25908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对任意</a:t>
            </a:r>
            <a:r>
              <a:rPr lang="zh-CN" altLang="zh-CN" dirty="0" smtClean="0"/>
              <a:t>曲线</a:t>
            </a:r>
            <a:r>
              <a:rPr lang="zh-CN" altLang="en-US" dirty="0" smtClean="0"/>
              <a:t>运动</a:t>
            </a:r>
            <a:r>
              <a:rPr lang="zh-CN" altLang="zh-CN" dirty="0" smtClean="0"/>
              <a:t>，</a:t>
            </a:r>
            <a:r>
              <a:rPr lang="zh-CN" altLang="zh-CN" dirty="0"/>
              <a:t>有：</a:t>
            </a:r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858439"/>
              </p:ext>
            </p:extLst>
          </p:nvPr>
        </p:nvGraphicFramePr>
        <p:xfrm>
          <a:off x="3288568" y="5190753"/>
          <a:ext cx="997651" cy="70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14" imgW="1486545" imgH="1054558" progId="">
                  <p:embed/>
                </p:oleObj>
              </mc:Choice>
              <mc:Fallback>
                <p:oleObj r:id="rId14" imgW="1486545" imgH="1054558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568" y="5190753"/>
                        <a:ext cx="997651" cy="7077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75420"/>
              </p:ext>
            </p:extLst>
          </p:nvPr>
        </p:nvGraphicFramePr>
        <p:xfrm>
          <a:off x="5046965" y="5204076"/>
          <a:ext cx="818585" cy="6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r:id="rId16" imgW="533400" imgH="444500" progId="">
                  <p:embed/>
                </p:oleObj>
              </mc:Choice>
              <mc:Fallback>
                <p:oleObj r:id="rId16" imgW="533400" imgH="44450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965" y="5204076"/>
                        <a:ext cx="818585" cy="681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5658193" y="5331895"/>
            <a:ext cx="6781800" cy="425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zh-CN" dirty="0"/>
              <a:t>       为运动轨迹的曲率半径。</a:t>
            </a:r>
          </a:p>
        </p:txBody>
      </p:sp>
      <p:graphicFrame>
        <p:nvGraphicFramePr>
          <p:cNvPr id="6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7513"/>
              </p:ext>
            </p:extLst>
          </p:nvPr>
        </p:nvGraphicFramePr>
        <p:xfrm>
          <a:off x="6290778" y="5450628"/>
          <a:ext cx="230700" cy="25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r:id="rId18" imgW="152532" imgH="165243" progId="">
                  <p:embed/>
                </p:oleObj>
              </mc:Choice>
              <mc:Fallback>
                <p:oleObj r:id="rId18" imgW="152532" imgH="165243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778" y="5450628"/>
                        <a:ext cx="230700" cy="25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45" grpId="0" autoUpdateAnimBg="0"/>
      <p:bldP spid="47" grpId="0" autoUpdateAnimBg="0"/>
      <p:bldP spid="51" grpId="0" autoUpdateAnimBg="0"/>
      <p:bldP spid="52" grpId="0" autoUpdateAnimBg="0"/>
      <p:bldP spid="53" grpId="0" autoUpdateAnimBg="0"/>
      <p:bldP spid="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21289" y="859230"/>
            <a:ext cx="7543800" cy="559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圆周运动的角量描述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0596" y="1727365"/>
            <a:ext cx="3499902" cy="3224530"/>
          </a:xfrm>
          <a:prstGeom prst="rect">
            <a:avLst/>
          </a:prstGeom>
        </p:spPr>
      </p:pic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54611" y="1503143"/>
            <a:ext cx="5346700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设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质点在oxy平面内绕o点、沿半径为R的轨道作圆周运动，如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以ox轴为参考方向，则质点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605764" y="2420309"/>
            <a:ext cx="45847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角位置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，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61821" y="2420309"/>
            <a:ext cx="3747855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角位移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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（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规定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反时针为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正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）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605764" y="2942260"/>
            <a:ext cx="27432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平均角速度为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06941"/>
              </p:ext>
            </p:extLst>
          </p:nvPr>
        </p:nvGraphicFramePr>
        <p:xfrm>
          <a:off x="3380866" y="2975078"/>
          <a:ext cx="1400478" cy="35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r:id="rId4" imgW="1982060" imgH="508221" progId="">
                  <p:embed/>
                </p:oleObj>
              </mc:Choice>
              <mc:Fallback>
                <p:oleObj r:id="rId4" imgW="1982060" imgH="508221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866" y="2975078"/>
                        <a:ext cx="1400478" cy="359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640719" y="3616048"/>
            <a:ext cx="110799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角速度为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640719" y="4611582"/>
            <a:ext cx="1338828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角加速度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</a:p>
        </p:txBody>
      </p:sp>
      <p:sp>
        <p:nvSpPr>
          <p:cNvPr id="40" name="矩形 39"/>
          <p:cNvSpPr/>
          <p:nvPr/>
        </p:nvSpPr>
        <p:spPr>
          <a:xfrm>
            <a:off x="8365089" y="506217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endParaRPr lang="zh-CN" altLang="en-US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640719" y="5383927"/>
            <a:ext cx="8153400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角速度的单位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：    弧度/秒(rads</a:t>
            </a:r>
            <a:r>
              <a:rPr lang="zh-CN" altLang="en-US" baseline="30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-1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) ；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角加速度的单位：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弧度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/平方秒(rad s</a:t>
            </a:r>
            <a:r>
              <a:rPr lang="zh-CN" altLang="en-US" baseline="30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-2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) 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380866" y="3483659"/>
            <a:ext cx="2156647" cy="723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400192" y="4421086"/>
            <a:ext cx="1897544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5" grpId="0" autoUpdateAnimBg="0"/>
      <p:bldP spid="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21289" y="859230"/>
            <a:ext cx="75438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 smtClean="0"/>
              <a:t>向心加速度与角速度的关系</a:t>
            </a:r>
            <a:endParaRPr lang="zh-CN" altLang="en-US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54611" y="1503143"/>
            <a:ext cx="5346700" cy="2042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圆周运动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既可以用速度、加速度描述，也可以用角速度、角加速度描述，二者应有一定的对应关系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所示，一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质点作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圆周运动，在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t 时间内，质点的角位移为，则A、B间的有向线段与弧将满足下面的关系</a:t>
            </a:r>
          </a:p>
          <a:p>
            <a:pPr>
              <a:lnSpc>
                <a:spcPct val="120000"/>
              </a:lnSpc>
            </a:pP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8144" y="1409514"/>
            <a:ext cx="3147333" cy="2629128"/>
          </a:xfrm>
          <a:prstGeom prst="rect">
            <a:avLst/>
          </a:prstGeom>
        </p:spPr>
      </p:pic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-88900" y="2273300"/>
            <a:ext cx="3993401" cy="380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1154611" y="3888697"/>
            <a:ext cx="78486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两边同除以t，得到速度与角速度之间的关系：</a:t>
            </a:r>
          </a:p>
        </p:txBody>
      </p:sp>
      <p:sp>
        <p:nvSpPr>
          <p:cNvPr id="39" name="矩形 38"/>
          <p:cNvSpPr/>
          <p:nvPr/>
        </p:nvSpPr>
        <p:spPr>
          <a:xfrm>
            <a:off x="9106699" y="412876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6798" y="3289230"/>
            <a:ext cx="1898680" cy="506643"/>
          </a:xfrm>
          <a:prstGeom prst="rect">
            <a:avLst/>
          </a:prstGeom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54611" y="4787901"/>
            <a:ext cx="8077200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将上式两端对时间求导，得到切向加速度与角加速度之间的关系：</a:t>
            </a:r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320980"/>
              </p:ext>
            </p:extLst>
          </p:nvPr>
        </p:nvGraphicFramePr>
        <p:xfrm>
          <a:off x="5943935" y="4853537"/>
          <a:ext cx="22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5" imgW="228799" imgH="508441" progId="">
                  <p:embed/>
                </p:oleObj>
              </mc:Choice>
              <mc:Fallback>
                <p:oleObj r:id="rId5" imgW="228799" imgH="508441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935" y="4853537"/>
                        <a:ext cx="228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152066" y="5542871"/>
            <a:ext cx="9173369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将速度与角速度的关系代入法向加速度的定义式，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得到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向心</a:t>
            </a:r>
            <a:r>
              <a:rPr lang="zh-CN" altLang="zh-CN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加速度</a:t>
            </a:r>
            <a:r>
              <a:rPr lang="zh-CN" altLang="zh-CN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与角速度之间的关系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673848" y="4334251"/>
            <a:ext cx="983065" cy="4191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673849" y="5194361"/>
            <a:ext cx="983065" cy="3276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46159" y="5954911"/>
            <a:ext cx="1638442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26" grpId="0" autoUpdateAnimBg="0"/>
      <p:bldP spid="21" grpId="0" autoUpdateAnimBg="0"/>
      <p:bldP spid="37" grpId="0" autoUpdateAnimBg="0"/>
      <p:bldP spid="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待研究问题（基础）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1350" y="1378608"/>
            <a:ext cx="9458469" cy="4437753"/>
            <a:chOff x="961350" y="2410790"/>
            <a:chExt cx="9458469" cy="4437753"/>
          </a:xfrm>
        </p:grpSpPr>
        <p:sp>
          <p:nvSpPr>
            <p:cNvPr id="7" name="矩形 6"/>
            <p:cNvSpPr/>
            <p:nvPr/>
          </p:nvSpPr>
          <p:spPr>
            <a:xfrm>
              <a:off x="961350" y="2410790"/>
              <a:ext cx="9458469" cy="44377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、自主选择或设计制作可旋转物品；</a:t>
              </a:r>
              <a:endPara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、选择合适的圆周运动半径，固定好手机；</a:t>
              </a:r>
              <a:endPara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3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、用直尺测量手机作圆周运动的半径；</a:t>
              </a:r>
              <a:endPara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4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、使手机作圆周运动，用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phyphox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软件测量运动的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向心加速度   和角速度  ；</a:t>
              </a:r>
              <a:endPara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5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、将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数据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导出，用数据处理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软件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对   和   进行线性拟合，计算圆周运动的半径，并与直尺测量的圆周运动半径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相比较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，分析误差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主要来源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。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3525" y="4299204"/>
              <a:ext cx="373391" cy="3033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061" y="4818852"/>
              <a:ext cx="327688" cy="2972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2927" y="5394071"/>
              <a:ext cx="373391" cy="3033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4118" y="5345431"/>
              <a:ext cx="321766" cy="303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433</TotalTime>
  <Words>768</Words>
  <Application>Microsoft Office PowerPoint</Application>
  <PresentationFormat>宽屏</PresentationFormat>
  <Paragraphs>98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辰涛 方</cp:lastModifiedBy>
  <cp:revision>43</cp:revision>
  <dcterms:created xsi:type="dcterms:W3CDTF">2020-03-25T02:48:04Z</dcterms:created>
  <dcterms:modified xsi:type="dcterms:W3CDTF">2020-03-30T07:15:19Z</dcterms:modified>
</cp:coreProperties>
</file>