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57"/>
  </p:notesMasterIdLst>
  <p:sldIdLst>
    <p:sldId id="312" r:id="rId2"/>
    <p:sldId id="267" r:id="rId3"/>
    <p:sldId id="268" r:id="rId4"/>
    <p:sldId id="270" r:id="rId5"/>
    <p:sldId id="269" r:id="rId6"/>
    <p:sldId id="271" r:id="rId7"/>
    <p:sldId id="273" r:id="rId8"/>
    <p:sldId id="274" r:id="rId9"/>
    <p:sldId id="275" r:id="rId10"/>
    <p:sldId id="272" r:id="rId11"/>
    <p:sldId id="277" r:id="rId12"/>
    <p:sldId id="278" r:id="rId13"/>
    <p:sldId id="279" r:id="rId14"/>
    <p:sldId id="280" r:id="rId15"/>
    <p:sldId id="281" r:id="rId16"/>
    <p:sldId id="282" r:id="rId17"/>
    <p:sldId id="283" r:id="rId18"/>
    <p:sldId id="284" r:id="rId19"/>
    <p:sldId id="276" r:id="rId20"/>
    <p:sldId id="264" r:id="rId21"/>
    <p:sldId id="263" r:id="rId22"/>
    <p:sldId id="257" r:id="rId23"/>
    <p:sldId id="265" r:id="rId24"/>
    <p:sldId id="261" r:id="rId25"/>
    <p:sldId id="260" r:id="rId26"/>
    <p:sldId id="266"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58" r:id="rId40"/>
    <p:sldId id="297" r:id="rId41"/>
    <p:sldId id="298" r:id="rId42"/>
    <p:sldId id="299" r:id="rId43"/>
    <p:sldId id="262"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p:restoredTop sz="94717"/>
  </p:normalViewPr>
  <p:slideViewPr>
    <p:cSldViewPr snapToGrid="0" snapToObjects="1" showGuides="1">
      <p:cViewPr varScale="1">
        <p:scale>
          <a:sx n="81" d="100"/>
          <a:sy n="81" d="100"/>
        </p:scale>
        <p:origin x="1112"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5AACB-067C-6F40-93C1-B852A803DEE2}" type="datetimeFigureOut">
              <a:rPr kumimoji="1" lang="zh-CN" altLang="en-US" smtClean="0"/>
              <a:t>2020/3/29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E1D02-CDEE-8A48-88F2-3A1C409CA1C1}" type="slidenum">
              <a:rPr kumimoji="1" lang="zh-CN" altLang="en-US" smtClean="0"/>
              <a:t>‹#›</a:t>
            </a:fld>
            <a:endParaRPr kumimoji="1" lang="zh-CN" altLang="en-US"/>
          </a:p>
        </p:txBody>
      </p:sp>
    </p:spTree>
    <p:extLst>
      <p:ext uri="{BB962C8B-B14F-4D97-AF65-F5344CB8AC3E}">
        <p14:creationId xmlns:p14="http://schemas.microsoft.com/office/powerpoint/2010/main" val="1791569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，得到有意义的实验结果</a:t>
            </a:r>
            <a:endParaRPr kumimoji="1" lang="zh-CN" altLang="en-US" dirty="0"/>
          </a:p>
        </p:txBody>
      </p:sp>
      <p:sp>
        <p:nvSpPr>
          <p:cNvPr id="4" name="灯片编号占位符 3"/>
          <p:cNvSpPr>
            <a:spLocks noGrp="1"/>
          </p:cNvSpPr>
          <p:nvPr>
            <p:ph type="sldNum" sz="quarter" idx="5"/>
          </p:nvPr>
        </p:nvSpPr>
        <p:spPr/>
        <p:txBody>
          <a:bodyPr/>
          <a:lstStyle/>
          <a:p>
            <a:fld id="{2CCE1D02-CDEE-8A48-88F2-3A1C409CA1C1}" type="slidenum">
              <a:rPr kumimoji="1" lang="zh-CN" altLang="en-US" smtClean="0"/>
              <a:t>4</a:t>
            </a:fld>
            <a:endParaRPr kumimoji="1" lang="zh-CN" altLang="en-US"/>
          </a:p>
        </p:txBody>
      </p:sp>
    </p:spTree>
    <p:extLst>
      <p:ext uri="{BB962C8B-B14F-4D97-AF65-F5344CB8AC3E}">
        <p14:creationId xmlns:p14="http://schemas.microsoft.com/office/powerpoint/2010/main" val="407981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CCE1D02-CDEE-8A48-88F2-3A1C409CA1C1}" type="slidenum">
              <a:rPr kumimoji="1" lang="zh-CN" altLang="en-US" smtClean="0"/>
              <a:t>6</a:t>
            </a:fld>
            <a:endParaRPr kumimoji="1" lang="zh-CN" altLang="en-US"/>
          </a:p>
        </p:txBody>
      </p:sp>
    </p:spTree>
    <p:extLst>
      <p:ext uri="{BB962C8B-B14F-4D97-AF65-F5344CB8AC3E}">
        <p14:creationId xmlns:p14="http://schemas.microsoft.com/office/powerpoint/2010/main" val="1850657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CCE1D02-CDEE-8A48-88F2-3A1C409CA1C1}" type="slidenum">
              <a:rPr kumimoji="1" lang="zh-CN" altLang="en-US" smtClean="0"/>
              <a:t>9</a:t>
            </a:fld>
            <a:endParaRPr kumimoji="1" lang="zh-CN" altLang="en-US"/>
          </a:p>
        </p:txBody>
      </p:sp>
    </p:spTree>
    <p:extLst>
      <p:ext uri="{BB962C8B-B14F-4D97-AF65-F5344CB8AC3E}">
        <p14:creationId xmlns:p14="http://schemas.microsoft.com/office/powerpoint/2010/main" val="412598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CCE1D02-CDEE-8A48-88F2-3A1C409CA1C1}" type="slidenum">
              <a:rPr kumimoji="1" lang="zh-CN" altLang="en-US" smtClean="0"/>
              <a:t>10</a:t>
            </a:fld>
            <a:endParaRPr kumimoji="1" lang="zh-CN" altLang="en-US"/>
          </a:p>
        </p:txBody>
      </p:sp>
    </p:spTree>
    <p:extLst>
      <p:ext uri="{BB962C8B-B14F-4D97-AF65-F5344CB8AC3E}">
        <p14:creationId xmlns:p14="http://schemas.microsoft.com/office/powerpoint/2010/main" val="243414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CCE1D02-CDEE-8A48-88F2-3A1C409CA1C1}" type="slidenum">
              <a:rPr kumimoji="1" lang="zh-CN" altLang="en-US" smtClean="0"/>
              <a:t>12</a:t>
            </a:fld>
            <a:endParaRPr kumimoji="1" lang="zh-CN" altLang="en-US"/>
          </a:p>
        </p:txBody>
      </p:sp>
    </p:spTree>
    <p:extLst>
      <p:ext uri="{BB962C8B-B14F-4D97-AF65-F5344CB8AC3E}">
        <p14:creationId xmlns:p14="http://schemas.microsoft.com/office/powerpoint/2010/main" val="29070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CCE1D02-CDEE-8A48-88F2-3A1C409CA1C1}" type="slidenum">
              <a:rPr kumimoji="1" lang="zh-CN" altLang="en-US" smtClean="0"/>
              <a:t>20</a:t>
            </a:fld>
            <a:endParaRPr kumimoji="1" lang="zh-CN" altLang="en-US"/>
          </a:p>
        </p:txBody>
      </p:sp>
    </p:spTree>
    <p:extLst>
      <p:ext uri="{BB962C8B-B14F-4D97-AF65-F5344CB8AC3E}">
        <p14:creationId xmlns:p14="http://schemas.microsoft.com/office/powerpoint/2010/main" val="237958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CCE1D02-CDEE-8A48-88F2-3A1C409CA1C1}" type="slidenum">
              <a:rPr kumimoji="1" lang="zh-CN" altLang="en-US" smtClean="0"/>
              <a:t>28</a:t>
            </a:fld>
            <a:endParaRPr kumimoji="1" lang="zh-CN" altLang="en-US"/>
          </a:p>
        </p:txBody>
      </p:sp>
    </p:spTree>
    <p:extLst>
      <p:ext uri="{BB962C8B-B14F-4D97-AF65-F5344CB8AC3E}">
        <p14:creationId xmlns:p14="http://schemas.microsoft.com/office/powerpoint/2010/main" val="2088916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CCE1D02-CDEE-8A48-88F2-3A1C409CA1C1}" type="slidenum">
              <a:rPr kumimoji="1" lang="zh-CN" altLang="en-US" smtClean="0"/>
              <a:t>36</a:t>
            </a:fld>
            <a:endParaRPr kumimoji="1" lang="zh-CN" altLang="en-US"/>
          </a:p>
        </p:txBody>
      </p:sp>
    </p:spTree>
    <p:extLst>
      <p:ext uri="{BB962C8B-B14F-4D97-AF65-F5344CB8AC3E}">
        <p14:creationId xmlns:p14="http://schemas.microsoft.com/office/powerpoint/2010/main" val="12865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CCE1D02-CDEE-8A48-88F2-3A1C409CA1C1}" type="slidenum">
              <a:rPr kumimoji="1" lang="zh-CN" altLang="en-US" smtClean="0"/>
              <a:t>47</a:t>
            </a:fld>
            <a:endParaRPr kumimoji="1" lang="zh-CN" altLang="en-US"/>
          </a:p>
        </p:txBody>
      </p:sp>
    </p:spTree>
    <p:extLst>
      <p:ext uri="{BB962C8B-B14F-4D97-AF65-F5344CB8AC3E}">
        <p14:creationId xmlns:p14="http://schemas.microsoft.com/office/powerpoint/2010/main" val="122020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zh-CN" altLang="en-US"/>
              <a:t>单击此处编辑母版标题样式</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D5947D4-2197-3A46-88C3-2905129995BD}" type="datetimeFigureOut">
              <a:rPr kumimoji="1" lang="zh-CN" altLang="en-US" smtClean="0"/>
              <a:t>2020/3/29</a:t>
            </a:fld>
            <a:endParaRPr kumimoji="1" lang="zh-CN" altLang="en-US"/>
          </a:p>
        </p:txBody>
      </p:sp>
      <p:sp>
        <p:nvSpPr>
          <p:cNvPr id="5" name="Footer Placeholder 4"/>
          <p:cNvSpPr>
            <a:spLocks noGrp="1"/>
          </p:cNvSpPr>
          <p:nvPr>
            <p:ph type="ftr" sz="quarter" idx="11"/>
          </p:nvPr>
        </p:nvSpPr>
        <p:spPr>
          <a:xfrm>
            <a:off x="2416500" y="329307"/>
            <a:ext cx="4973915" cy="309201"/>
          </a:xfrm>
        </p:spPr>
        <p:txBody>
          <a:bodyPr/>
          <a:lstStyle/>
          <a:p>
            <a:endParaRPr kumimoji="1" lang="zh-CN" altLang="en-US"/>
          </a:p>
        </p:txBody>
      </p:sp>
      <p:sp>
        <p:nvSpPr>
          <p:cNvPr id="6" name="Slide Number Placeholder 5"/>
          <p:cNvSpPr>
            <a:spLocks noGrp="1"/>
          </p:cNvSpPr>
          <p:nvPr>
            <p:ph type="sldNum" sz="quarter" idx="12"/>
          </p:nvPr>
        </p:nvSpPr>
        <p:spPr>
          <a:xfrm>
            <a:off x="1437664" y="798973"/>
            <a:ext cx="811019" cy="503578"/>
          </a:xfrm>
        </p:spPr>
        <p:txBody>
          <a:bodyPr/>
          <a:lstStyle/>
          <a:p>
            <a:fld id="{75181FA9-1C6E-8542-AE32-313964E5DD74}" type="slidenum">
              <a:rPr kumimoji="1" lang="zh-CN" altLang="en-US" smtClean="0"/>
              <a:t>‹#›</a:t>
            </a:fld>
            <a:endParaRPr kumimoji="1" lang="zh-CN"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2467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D5947D4-2197-3A46-88C3-2905129995BD}" type="datetimeFigureOut">
              <a:rPr kumimoji="1" lang="zh-CN" altLang="en-US" smtClean="0"/>
              <a:t>2020/3/29</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5181FA9-1C6E-8542-AE32-313964E5DD74}" type="slidenum">
              <a:rPr kumimoji="1" lang="zh-CN" altLang="en-US" smtClean="0"/>
              <a:t>‹#›</a:t>
            </a:fld>
            <a:endParaRPr kumimoji="1" lang="zh-CN"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171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D5947D4-2197-3A46-88C3-2905129995BD}" type="datetimeFigureOut">
              <a:rPr kumimoji="1" lang="zh-CN" altLang="en-US" smtClean="0"/>
              <a:t>2020/3/29</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5181FA9-1C6E-8542-AE32-313964E5DD74}" type="slidenum">
              <a:rPr kumimoji="1" lang="zh-CN" altLang="en-US" smtClean="0"/>
              <a:t>‹#›</a:t>
            </a:fld>
            <a:endParaRPr kumimoji="1" lang="zh-CN"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800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D5947D4-2197-3A46-88C3-2905129995BD}" type="datetimeFigureOut">
              <a:rPr kumimoji="1" lang="zh-CN" altLang="en-US" smtClean="0"/>
              <a:t>2020/3/29</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5181FA9-1C6E-8542-AE32-313964E5DD74}" type="slidenum">
              <a:rPr kumimoji="1" lang="zh-CN" altLang="en-US" smtClean="0"/>
              <a:t>‹#›</a:t>
            </a:fld>
            <a:endParaRPr kumimoji="1" lang="zh-CN"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020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zh-CN" altLang="en-US"/>
              <a:t>单击此处编辑母版标题样式</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1D5947D4-2197-3A46-88C3-2905129995BD}" type="datetimeFigureOut">
              <a:rPr kumimoji="1" lang="zh-CN" altLang="en-US" smtClean="0"/>
              <a:t>2020/3/29</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5181FA9-1C6E-8542-AE32-313964E5DD74}" type="slidenum">
              <a:rPr kumimoji="1" lang="zh-CN" altLang="en-US" smtClean="0"/>
              <a:t>‹#›</a:t>
            </a:fld>
            <a:endParaRPr kumimoji="1" lang="zh-CN"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32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1D5947D4-2197-3A46-88C3-2905129995BD}" type="datetimeFigureOut">
              <a:rPr kumimoji="1" lang="zh-CN" altLang="en-US" smtClean="0"/>
              <a:t>2020/3/29</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75181FA9-1C6E-8542-AE32-313964E5DD74}" type="slidenum">
              <a:rPr kumimoji="1" lang="zh-CN" altLang="en-US" smtClean="0"/>
              <a:t>‹#›</a:t>
            </a:fld>
            <a:endParaRPr kumimoji="1" lang="zh-CN"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378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447191" y="2824269"/>
            <a:ext cx="4645152" cy="264445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412362" y="2821491"/>
            <a:ext cx="4645152" cy="263737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1D5947D4-2197-3A46-88C3-2905129995BD}" type="datetimeFigureOut">
              <a:rPr kumimoji="1" lang="zh-CN" altLang="en-US" smtClean="0"/>
              <a:t>2020/3/29</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75181FA9-1C6E-8542-AE32-313964E5DD74}" type="slidenum">
              <a:rPr kumimoji="1" lang="zh-CN" altLang="en-US" smtClean="0"/>
              <a:t>‹#›</a:t>
            </a:fld>
            <a:endParaRPr kumimoji="1" lang="zh-CN"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0599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D5947D4-2197-3A46-88C3-2905129995BD}" type="datetimeFigureOut">
              <a:rPr kumimoji="1" lang="zh-CN" altLang="en-US" smtClean="0"/>
              <a:t>2020/3/29</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75181FA9-1C6E-8542-AE32-313964E5DD74}" type="slidenum">
              <a:rPr kumimoji="1" lang="zh-CN" altLang="en-US" smtClean="0"/>
              <a:t>‹#›</a:t>
            </a:fld>
            <a:endParaRPr kumimoji="1" lang="zh-CN"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8853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947D4-2197-3A46-88C3-2905129995BD}" type="datetimeFigureOut">
              <a:rPr kumimoji="1" lang="zh-CN" altLang="en-US" smtClean="0"/>
              <a:t>2020/3/29</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75181FA9-1C6E-8542-AE32-313964E5DD74}" type="slidenum">
              <a:rPr kumimoji="1" lang="zh-CN" altLang="en-US" smtClean="0"/>
              <a:t>‹#›</a:t>
            </a:fld>
            <a:endParaRPr kumimoji="1" lang="zh-CN" altLang="en-US"/>
          </a:p>
        </p:txBody>
      </p:sp>
    </p:spTree>
    <p:extLst>
      <p:ext uri="{BB962C8B-B14F-4D97-AF65-F5344CB8AC3E}">
        <p14:creationId xmlns:p14="http://schemas.microsoft.com/office/powerpoint/2010/main" val="188499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D5947D4-2197-3A46-88C3-2905129995BD}" type="datetimeFigureOut">
              <a:rPr kumimoji="1" lang="zh-CN" altLang="en-US" smtClean="0"/>
              <a:t>2020/3/29</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75181FA9-1C6E-8542-AE32-313964E5DD74}" type="slidenum">
              <a:rPr kumimoji="1" lang="zh-CN" altLang="en-US" smtClean="0"/>
              <a:t>‹#›</a:t>
            </a:fld>
            <a:endParaRPr kumimoji="1" lang="zh-CN"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5906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D5947D4-2197-3A46-88C3-2905129995BD}" type="datetimeFigureOut">
              <a:rPr kumimoji="1" lang="zh-CN" altLang="en-US" smtClean="0"/>
              <a:t>2020/3/29</a:t>
            </a:fld>
            <a:endParaRPr kumimoji="1" lang="zh-CN" altLang="en-US"/>
          </a:p>
        </p:txBody>
      </p:sp>
      <p:sp>
        <p:nvSpPr>
          <p:cNvPr id="6" name="Footer Placeholder 5"/>
          <p:cNvSpPr>
            <a:spLocks noGrp="1"/>
          </p:cNvSpPr>
          <p:nvPr>
            <p:ph type="ftr" sz="quarter" idx="11"/>
          </p:nvPr>
        </p:nvSpPr>
        <p:spPr>
          <a:xfrm>
            <a:off x="1447382" y="318640"/>
            <a:ext cx="5541004" cy="320931"/>
          </a:xfrm>
        </p:spPr>
        <p:txBody>
          <a:bodyPr/>
          <a:lstStyle/>
          <a:p>
            <a:endParaRPr kumimoji="1" lang="zh-CN" altLang="en-US"/>
          </a:p>
        </p:txBody>
      </p:sp>
      <p:sp>
        <p:nvSpPr>
          <p:cNvPr id="7" name="Slide Number Placeholder 6"/>
          <p:cNvSpPr>
            <a:spLocks noGrp="1"/>
          </p:cNvSpPr>
          <p:nvPr>
            <p:ph type="sldNum" sz="quarter" idx="12"/>
          </p:nvPr>
        </p:nvSpPr>
        <p:spPr/>
        <p:txBody>
          <a:bodyPr/>
          <a:lstStyle/>
          <a:p>
            <a:fld id="{75181FA9-1C6E-8542-AE32-313964E5DD74}" type="slidenum">
              <a:rPr kumimoji="1" lang="zh-CN" altLang="en-US" smtClean="0"/>
              <a:t>‹#›</a:t>
            </a:fld>
            <a:endParaRPr kumimoji="1" lang="zh-CN"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2851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D5947D4-2197-3A46-88C3-2905129995BD}" type="datetimeFigureOut">
              <a:rPr kumimoji="1" lang="zh-CN" altLang="en-US" smtClean="0"/>
              <a:t>2020/3/29</a:t>
            </a:fld>
            <a:endParaRPr kumimoji="1" lang="zh-CN"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5181FA9-1C6E-8542-AE32-313964E5DD74}" type="slidenum">
              <a:rPr kumimoji="1" lang="zh-CN" altLang="en-US" smtClean="0"/>
              <a:t>‹#›</a:t>
            </a:fld>
            <a:endParaRPr kumimoji="1" lang="zh-CN"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1" name="图片 10" descr="图片包含 游戏机, 盘子, 杯子&#10;&#10;描述已自动生成">
            <a:extLst>
              <a:ext uri="{FF2B5EF4-FFF2-40B4-BE49-F238E27FC236}">
                <a16:creationId xmlns:a16="http://schemas.microsoft.com/office/drawing/2014/main" id="{E9B56DF4-AE30-A545-B708-32F79800BDB5}"/>
              </a:ext>
            </a:extLst>
          </p:cNvPr>
          <p:cNvPicPr>
            <a:picLocks noChangeAspect="1"/>
          </p:cNvPicPr>
          <p:nvPr userDrawn="1"/>
        </p:nvPicPr>
        <p:blipFill>
          <a:blip r:embed="rId14">
            <a:clrChange>
              <a:clrFrom>
                <a:srgbClr val="FCFCFC"/>
              </a:clrFrom>
              <a:clrTo>
                <a:srgbClr val="FCFCFC">
                  <a:alpha val="0"/>
                </a:srgbClr>
              </a:clrTo>
            </a:clrChange>
          </a:blip>
          <a:stretch>
            <a:fillRect/>
          </a:stretch>
        </p:blipFill>
        <p:spPr>
          <a:xfrm>
            <a:off x="10346453" y="-109747"/>
            <a:ext cx="1963502" cy="1963502"/>
          </a:xfrm>
          <a:prstGeom prst="rect">
            <a:avLst/>
          </a:prstGeom>
        </p:spPr>
      </p:pic>
    </p:spTree>
    <p:extLst>
      <p:ext uri="{BB962C8B-B14F-4D97-AF65-F5344CB8AC3E}">
        <p14:creationId xmlns:p14="http://schemas.microsoft.com/office/powerpoint/2010/main" val="503104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icourse163.org/course/FJNU-1206672825" TargetMode="External"/><Relationship Id="rId5" Type="http://schemas.openxmlformats.org/officeDocument/2006/relationships/hyperlink" Target="http://www.icourses.cn/sCourse/course_6102.html"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hylab.fudan.edu.cn/doku.php?id=course:platform&amp;s%5b%5d=tracker#&#24180;&#26149;&#23395;&#23398;&#26399;&#33258;&#36873;&#35838;&#39064;&#30456;&#20851;&#36164;&#2830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multisim.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8F2C8-441D-2D40-892C-A36994E71766}"/>
              </a:ext>
            </a:extLst>
          </p:cNvPr>
          <p:cNvSpPr>
            <a:spLocks noGrp="1"/>
          </p:cNvSpPr>
          <p:nvPr>
            <p:ph type="ctrTitle"/>
          </p:nvPr>
        </p:nvSpPr>
        <p:spPr/>
        <p:txBody>
          <a:bodyPr/>
          <a:lstStyle/>
          <a:p>
            <a:r>
              <a:rPr kumimoji="1" lang="zh-CN" altLang="en-US" dirty="0"/>
              <a:t>宅家自主设计实验</a:t>
            </a:r>
          </a:p>
        </p:txBody>
      </p:sp>
      <p:sp>
        <p:nvSpPr>
          <p:cNvPr id="3" name="副标题 2">
            <a:extLst>
              <a:ext uri="{FF2B5EF4-FFF2-40B4-BE49-F238E27FC236}">
                <a16:creationId xmlns:a16="http://schemas.microsoft.com/office/drawing/2014/main" id="{E5A2DFF3-92CA-B845-B577-96F5EE195149}"/>
              </a:ext>
            </a:extLst>
          </p:cNvPr>
          <p:cNvSpPr>
            <a:spLocks noGrp="1"/>
          </p:cNvSpPr>
          <p:nvPr>
            <p:ph type="subTitle" idx="1"/>
          </p:nvPr>
        </p:nvSpPr>
        <p:spPr/>
        <p:txBody>
          <a:bodyPr/>
          <a:lstStyle/>
          <a:p>
            <a:pPr algn="r"/>
            <a:r>
              <a:rPr kumimoji="1" lang="zh-CN" altLang="en-US" dirty="0"/>
              <a:t>福建师范大学物理学国家级实验教学示范中心</a:t>
            </a:r>
            <a:endParaRPr kumimoji="1" lang="en-US" altLang="zh-CN" dirty="0"/>
          </a:p>
          <a:p>
            <a:pPr algn="r"/>
            <a:r>
              <a:rPr kumimoji="1" lang="en-US" altLang="zh-CN" dirty="0"/>
              <a:t>2020</a:t>
            </a:r>
            <a:r>
              <a:rPr kumimoji="1" lang="zh-CN" altLang="en-US" dirty="0"/>
              <a:t>春</a:t>
            </a:r>
          </a:p>
        </p:txBody>
      </p:sp>
    </p:spTree>
    <p:extLst>
      <p:ext uri="{BB962C8B-B14F-4D97-AF65-F5344CB8AC3E}">
        <p14:creationId xmlns:p14="http://schemas.microsoft.com/office/powerpoint/2010/main" val="33272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5415AB-5E5B-9E44-BFD1-AC63A1007C7C}"/>
              </a:ext>
            </a:extLst>
          </p:cNvPr>
          <p:cNvSpPr>
            <a:spLocks noGrp="1"/>
          </p:cNvSpPr>
          <p:nvPr>
            <p:ph type="title"/>
          </p:nvPr>
        </p:nvSpPr>
        <p:spPr/>
        <p:txBody>
          <a:bodyPr/>
          <a:lstStyle/>
          <a:p>
            <a:r>
              <a:rPr kumimoji="1" lang="zh-CN" altLang="en-US" dirty="0"/>
              <a:t>网络资源共享课</a:t>
            </a:r>
            <a:r>
              <a:rPr kumimoji="1" lang="en-US" altLang="zh-CN" dirty="0"/>
              <a:t>&amp;</a:t>
            </a:r>
            <a:r>
              <a:rPr kumimoji="1" lang="zh-CN" altLang="en-US" dirty="0"/>
              <a:t>爱课程</a:t>
            </a:r>
            <a:r>
              <a:rPr kumimoji="1" lang="en-US" altLang="zh-CN" dirty="0"/>
              <a:t>MOOC</a:t>
            </a:r>
            <a:endParaRPr kumimoji="1" lang="zh-CN" altLang="en-US" dirty="0"/>
          </a:p>
        </p:txBody>
      </p:sp>
      <p:sp>
        <p:nvSpPr>
          <p:cNvPr id="3" name="内容占位符 2">
            <a:extLst>
              <a:ext uri="{FF2B5EF4-FFF2-40B4-BE49-F238E27FC236}">
                <a16:creationId xmlns:a16="http://schemas.microsoft.com/office/drawing/2014/main" id="{64DF3F21-437D-C34E-9B23-9EB7EA3C36E5}"/>
              </a:ext>
            </a:extLst>
          </p:cNvPr>
          <p:cNvSpPr>
            <a:spLocks noGrp="1"/>
          </p:cNvSpPr>
          <p:nvPr>
            <p:ph idx="1"/>
          </p:nvPr>
        </p:nvSpPr>
        <p:spPr/>
        <p:txBody>
          <a:bodyPr/>
          <a:lstStyle/>
          <a:p>
            <a:endParaRPr kumimoji="1" lang="zh-CN" altLang="en-US"/>
          </a:p>
        </p:txBody>
      </p:sp>
      <p:pic>
        <p:nvPicPr>
          <p:cNvPr id="4" name="图片 3">
            <a:extLst>
              <a:ext uri="{FF2B5EF4-FFF2-40B4-BE49-F238E27FC236}">
                <a16:creationId xmlns:a16="http://schemas.microsoft.com/office/drawing/2014/main" id="{AF22F9E6-45AC-E14B-BBAB-270BEBDED616}"/>
              </a:ext>
            </a:extLst>
          </p:cNvPr>
          <p:cNvPicPr>
            <a:picLocks noChangeAspect="1"/>
          </p:cNvPicPr>
          <p:nvPr/>
        </p:nvPicPr>
        <p:blipFill>
          <a:blip r:embed="rId3"/>
          <a:stretch>
            <a:fillRect/>
          </a:stretch>
        </p:blipFill>
        <p:spPr>
          <a:xfrm>
            <a:off x="109181" y="1870504"/>
            <a:ext cx="6869373" cy="3741067"/>
          </a:xfrm>
          <a:prstGeom prst="rect">
            <a:avLst/>
          </a:prstGeom>
        </p:spPr>
      </p:pic>
      <p:pic>
        <p:nvPicPr>
          <p:cNvPr id="5" name="图片 4">
            <a:extLst>
              <a:ext uri="{FF2B5EF4-FFF2-40B4-BE49-F238E27FC236}">
                <a16:creationId xmlns:a16="http://schemas.microsoft.com/office/drawing/2014/main" id="{F0371553-705A-B149-ADA4-1341E54F49A5}"/>
              </a:ext>
            </a:extLst>
          </p:cNvPr>
          <p:cNvPicPr>
            <a:picLocks noChangeAspect="1"/>
          </p:cNvPicPr>
          <p:nvPr/>
        </p:nvPicPr>
        <p:blipFill>
          <a:blip r:embed="rId4"/>
          <a:stretch>
            <a:fillRect/>
          </a:stretch>
        </p:blipFill>
        <p:spPr>
          <a:xfrm>
            <a:off x="4923160" y="2072298"/>
            <a:ext cx="7159659" cy="3990347"/>
          </a:xfrm>
          <a:prstGeom prst="rect">
            <a:avLst/>
          </a:prstGeom>
        </p:spPr>
      </p:pic>
      <p:sp>
        <p:nvSpPr>
          <p:cNvPr id="6" name="文本框 5">
            <a:extLst>
              <a:ext uri="{FF2B5EF4-FFF2-40B4-BE49-F238E27FC236}">
                <a16:creationId xmlns:a16="http://schemas.microsoft.com/office/drawing/2014/main" id="{5B55BA3B-3083-4E4B-AF27-63C3D1F53EF6}"/>
              </a:ext>
            </a:extLst>
          </p:cNvPr>
          <p:cNvSpPr txBox="1"/>
          <p:nvPr/>
        </p:nvSpPr>
        <p:spPr>
          <a:xfrm>
            <a:off x="92530" y="5012256"/>
            <a:ext cx="4933338" cy="369332"/>
          </a:xfrm>
          <a:prstGeom prst="rect">
            <a:avLst/>
          </a:prstGeom>
          <a:noFill/>
        </p:spPr>
        <p:txBody>
          <a:bodyPr wrap="none" rtlCol="0">
            <a:spAutoFit/>
          </a:bodyPr>
          <a:lstStyle/>
          <a:p>
            <a:r>
              <a:rPr kumimoji="1" lang="en" altLang="zh-CN" dirty="0">
                <a:hlinkClick r:id="rId5"/>
              </a:rPr>
              <a:t>http://www.icourses.cn/sCourse/course_6102.html</a:t>
            </a:r>
            <a:endParaRPr kumimoji="1" lang="en" altLang="zh-CN" dirty="0"/>
          </a:p>
        </p:txBody>
      </p:sp>
      <p:sp>
        <p:nvSpPr>
          <p:cNvPr id="7" name="文本框 6">
            <a:extLst>
              <a:ext uri="{FF2B5EF4-FFF2-40B4-BE49-F238E27FC236}">
                <a16:creationId xmlns:a16="http://schemas.microsoft.com/office/drawing/2014/main" id="{EC57F7DE-ED48-8647-9B8D-E3F44DE6CE3C}"/>
              </a:ext>
            </a:extLst>
          </p:cNvPr>
          <p:cNvSpPr txBox="1"/>
          <p:nvPr/>
        </p:nvSpPr>
        <p:spPr>
          <a:xfrm>
            <a:off x="5904944" y="5242239"/>
            <a:ext cx="5185009" cy="369332"/>
          </a:xfrm>
          <a:prstGeom prst="rect">
            <a:avLst/>
          </a:prstGeom>
          <a:noFill/>
        </p:spPr>
        <p:txBody>
          <a:bodyPr wrap="none" rtlCol="0">
            <a:spAutoFit/>
          </a:bodyPr>
          <a:lstStyle/>
          <a:p>
            <a:r>
              <a:rPr kumimoji="1" lang="en" altLang="zh-CN" dirty="0">
                <a:hlinkClick r:id="rId6"/>
              </a:rPr>
              <a:t>http://www.icourse163.org/course/FJNU-1206672825</a:t>
            </a:r>
            <a:endParaRPr kumimoji="1" lang="en" altLang="zh-CN" dirty="0"/>
          </a:p>
        </p:txBody>
      </p:sp>
    </p:spTree>
    <p:extLst>
      <p:ext uri="{BB962C8B-B14F-4D97-AF65-F5344CB8AC3E}">
        <p14:creationId xmlns:p14="http://schemas.microsoft.com/office/powerpoint/2010/main" val="1470752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8F2C8-441D-2D40-892C-A36994E71766}"/>
              </a:ext>
            </a:extLst>
          </p:cNvPr>
          <p:cNvSpPr>
            <a:spLocks noGrp="1"/>
          </p:cNvSpPr>
          <p:nvPr>
            <p:ph type="ctrTitle"/>
          </p:nvPr>
        </p:nvSpPr>
        <p:spPr/>
        <p:txBody>
          <a:bodyPr/>
          <a:lstStyle/>
          <a:p>
            <a:r>
              <a:rPr kumimoji="1" lang="zh-CN" altLang="en-US" dirty="0"/>
              <a:t>自选实验</a:t>
            </a:r>
            <a:r>
              <a:rPr kumimoji="1" lang="en-US" altLang="zh-CN" dirty="0"/>
              <a:t>1</a:t>
            </a:r>
            <a:endParaRPr kumimoji="1" lang="zh-CN" altLang="en-US" dirty="0"/>
          </a:p>
        </p:txBody>
      </p:sp>
      <p:sp>
        <p:nvSpPr>
          <p:cNvPr id="3" name="副标题 2">
            <a:extLst>
              <a:ext uri="{FF2B5EF4-FFF2-40B4-BE49-F238E27FC236}">
                <a16:creationId xmlns:a16="http://schemas.microsoft.com/office/drawing/2014/main" id="{E5A2DFF3-92CA-B845-B577-96F5EE195149}"/>
              </a:ext>
            </a:extLst>
          </p:cNvPr>
          <p:cNvSpPr>
            <a:spLocks noGrp="1"/>
          </p:cNvSpPr>
          <p:nvPr>
            <p:ph type="subTitle" idx="1"/>
          </p:nvPr>
        </p:nvSpPr>
        <p:spPr/>
        <p:txBody>
          <a:bodyPr/>
          <a:lstStyle/>
          <a:p>
            <a:r>
              <a:rPr kumimoji="1" lang="zh-CN" altLang="en-US" dirty="0"/>
              <a:t>长度的测量</a:t>
            </a:r>
            <a:r>
              <a:rPr kumimoji="1" lang="en-US" altLang="zh-CN" dirty="0"/>
              <a:t>&amp;</a:t>
            </a:r>
            <a:r>
              <a:rPr kumimoji="1" lang="zh-CN" altLang="en-US" dirty="0"/>
              <a:t>密度的测量</a:t>
            </a:r>
          </a:p>
        </p:txBody>
      </p:sp>
    </p:spTree>
    <p:extLst>
      <p:ext uri="{BB962C8B-B14F-4D97-AF65-F5344CB8AC3E}">
        <p14:creationId xmlns:p14="http://schemas.microsoft.com/office/powerpoint/2010/main" val="2466548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5C21B9-597B-3B49-BE4F-F95951E46926}"/>
              </a:ext>
            </a:extLst>
          </p:cNvPr>
          <p:cNvSpPr>
            <a:spLocks noGrp="1"/>
          </p:cNvSpPr>
          <p:nvPr>
            <p:ph type="title"/>
          </p:nvPr>
        </p:nvSpPr>
        <p:spPr/>
        <p:txBody>
          <a:bodyPr/>
          <a:lstStyle/>
          <a:p>
            <a:r>
              <a:rPr kumimoji="1" lang="zh-CN" altLang="en-US" dirty="0"/>
              <a:t>环境</a:t>
            </a:r>
            <a:r>
              <a:rPr kumimoji="1" lang="en-US" altLang="zh-CN" dirty="0"/>
              <a:t>&amp;</a:t>
            </a:r>
            <a:r>
              <a:rPr kumimoji="1" lang="zh-CN" altLang="en-US" dirty="0"/>
              <a:t>条件</a:t>
            </a:r>
          </a:p>
        </p:txBody>
      </p:sp>
      <p:sp>
        <p:nvSpPr>
          <p:cNvPr id="3" name="内容占位符 2">
            <a:extLst>
              <a:ext uri="{FF2B5EF4-FFF2-40B4-BE49-F238E27FC236}">
                <a16:creationId xmlns:a16="http://schemas.microsoft.com/office/drawing/2014/main" id="{7FC15E52-5FCB-7A47-80EA-300D64383BAC}"/>
              </a:ext>
            </a:extLst>
          </p:cNvPr>
          <p:cNvSpPr>
            <a:spLocks noGrp="1"/>
          </p:cNvSpPr>
          <p:nvPr>
            <p:ph idx="1"/>
          </p:nvPr>
        </p:nvSpPr>
        <p:spPr/>
        <p:txBody>
          <a:bodyPr>
            <a:normAutofit/>
          </a:bodyPr>
          <a:lstStyle/>
          <a:p>
            <a:r>
              <a:rPr kumimoji="1" lang="zh-CN" altLang="en-US" dirty="0"/>
              <a:t>请使用</a:t>
            </a:r>
            <a:r>
              <a:rPr kumimoji="1" lang="zh-CN" altLang="en-US" dirty="0">
                <a:solidFill>
                  <a:srgbClr val="FF0000"/>
                </a:solidFill>
              </a:rPr>
              <a:t>手机测距仪</a:t>
            </a:r>
            <a:r>
              <a:rPr kumimoji="1" lang="zh-CN" altLang="en-US" dirty="0"/>
              <a:t>或者生活中的</a:t>
            </a:r>
            <a:r>
              <a:rPr kumimoji="1" lang="zh-CN" altLang="en-US" dirty="0">
                <a:solidFill>
                  <a:srgbClr val="FF0000"/>
                </a:solidFill>
              </a:rPr>
              <a:t>随手可见的材料</a:t>
            </a:r>
            <a:r>
              <a:rPr kumimoji="1" lang="zh-CN" altLang="en-US" dirty="0"/>
              <a:t>完成两个实验测量</a:t>
            </a:r>
            <a:endParaRPr kumimoji="1" lang="en-US" altLang="zh-CN" dirty="0"/>
          </a:p>
          <a:p>
            <a:pPr lvl="1"/>
            <a:r>
              <a:rPr kumimoji="1" lang="zh-CN" altLang="en-US" dirty="0"/>
              <a:t>注意学习教材中相应物理量的测量原理</a:t>
            </a:r>
            <a:endParaRPr kumimoji="1" lang="en-US" altLang="zh-CN" dirty="0"/>
          </a:p>
          <a:p>
            <a:pPr lvl="1"/>
            <a:r>
              <a:rPr kumimoji="1" lang="zh-CN" altLang="en-US" dirty="0"/>
              <a:t>设计实验方案进行物理量的测量</a:t>
            </a:r>
            <a:endParaRPr kumimoji="1" lang="en-US" altLang="zh-CN" dirty="0"/>
          </a:p>
          <a:p>
            <a:pPr lvl="1"/>
            <a:r>
              <a:rPr kumimoji="1" lang="zh-CN" altLang="en-US" dirty="0"/>
              <a:t>判断测量结果的准确程度</a:t>
            </a:r>
            <a:endParaRPr kumimoji="1" lang="en-US" altLang="zh-CN" dirty="0"/>
          </a:p>
          <a:p>
            <a:pPr lvl="2"/>
            <a:r>
              <a:rPr kumimoji="1" lang="zh-CN" altLang="en-US" dirty="0"/>
              <a:t>长度的测量：测量精度、测量结果不确定度、百分误差</a:t>
            </a:r>
            <a:endParaRPr kumimoji="1" lang="en-US" altLang="zh-CN" dirty="0"/>
          </a:p>
          <a:p>
            <a:pPr lvl="2"/>
            <a:r>
              <a:rPr kumimoji="1" lang="zh-CN" altLang="en-US" dirty="0"/>
              <a:t>密度的测量：选择合适待测物体，计算百分误差</a:t>
            </a:r>
          </a:p>
        </p:txBody>
      </p:sp>
    </p:spTree>
    <p:extLst>
      <p:ext uri="{BB962C8B-B14F-4D97-AF65-F5344CB8AC3E}">
        <p14:creationId xmlns:p14="http://schemas.microsoft.com/office/powerpoint/2010/main" val="3583432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8F2C8-441D-2D40-892C-A36994E71766}"/>
              </a:ext>
            </a:extLst>
          </p:cNvPr>
          <p:cNvSpPr>
            <a:spLocks noGrp="1"/>
          </p:cNvSpPr>
          <p:nvPr>
            <p:ph type="ctrTitle"/>
          </p:nvPr>
        </p:nvSpPr>
        <p:spPr/>
        <p:txBody>
          <a:bodyPr/>
          <a:lstStyle/>
          <a:p>
            <a:r>
              <a:rPr kumimoji="1" lang="zh-CN" altLang="en-US" dirty="0"/>
              <a:t>长度的测量</a:t>
            </a:r>
          </a:p>
        </p:txBody>
      </p:sp>
      <p:sp>
        <p:nvSpPr>
          <p:cNvPr id="3" name="副标题 2">
            <a:extLst>
              <a:ext uri="{FF2B5EF4-FFF2-40B4-BE49-F238E27FC236}">
                <a16:creationId xmlns:a16="http://schemas.microsoft.com/office/drawing/2014/main" id="{E5A2DFF3-92CA-B845-B577-96F5EE195149}"/>
              </a:ext>
            </a:extLst>
          </p:cNvPr>
          <p:cNvSpPr>
            <a:spLocks noGrp="1"/>
          </p:cNvSpPr>
          <p:nvPr>
            <p:ph type="subTitle" idx="1"/>
          </p:nvPr>
        </p:nvSpPr>
        <p:spPr/>
        <p:txBody>
          <a:bodyPr/>
          <a:lstStyle/>
          <a:p>
            <a:endParaRPr kumimoji="1" lang="zh-CN" altLang="en-US"/>
          </a:p>
        </p:txBody>
      </p:sp>
    </p:spTree>
    <p:extLst>
      <p:ext uri="{BB962C8B-B14F-4D97-AF65-F5344CB8AC3E}">
        <p14:creationId xmlns:p14="http://schemas.microsoft.com/office/powerpoint/2010/main" val="164684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EDA0BC-6945-3F46-818D-C32C91946AA8}"/>
              </a:ext>
            </a:extLst>
          </p:cNvPr>
          <p:cNvSpPr>
            <a:spLocks noGrp="1"/>
          </p:cNvSpPr>
          <p:nvPr>
            <p:ph type="title"/>
          </p:nvPr>
        </p:nvSpPr>
        <p:spPr/>
        <p:txBody>
          <a:bodyPr/>
          <a:lstStyle/>
          <a:p>
            <a:r>
              <a:rPr kumimoji="1" lang="zh-CN" altLang="en-US" dirty="0"/>
              <a:t>实验内容</a:t>
            </a:r>
          </a:p>
        </p:txBody>
      </p:sp>
      <p:sp>
        <p:nvSpPr>
          <p:cNvPr id="3" name="内容占位符 2">
            <a:extLst>
              <a:ext uri="{FF2B5EF4-FFF2-40B4-BE49-F238E27FC236}">
                <a16:creationId xmlns:a16="http://schemas.microsoft.com/office/drawing/2014/main" id="{E492C61E-6A01-1841-B8B2-89C36047CAFB}"/>
              </a:ext>
            </a:extLst>
          </p:cNvPr>
          <p:cNvSpPr>
            <a:spLocks noGrp="1"/>
          </p:cNvSpPr>
          <p:nvPr>
            <p:ph idx="1"/>
          </p:nvPr>
        </p:nvSpPr>
        <p:spPr/>
        <p:txBody>
          <a:bodyPr/>
          <a:lstStyle/>
          <a:p>
            <a:r>
              <a:rPr kumimoji="1" lang="zh-CN" altLang="en-US" dirty="0"/>
              <a:t>利用手机测距仪进行实验测量</a:t>
            </a:r>
            <a:endParaRPr kumimoji="1" lang="en-US" altLang="zh-CN" dirty="0"/>
          </a:p>
          <a:p>
            <a:pPr lvl="1"/>
            <a:r>
              <a:rPr kumimoji="1" lang="zh-CN" altLang="en-US" dirty="0"/>
              <a:t>设置标准参考量</a:t>
            </a:r>
            <a:endParaRPr kumimoji="1" lang="en-US" altLang="zh-CN" dirty="0"/>
          </a:p>
          <a:p>
            <a:pPr lvl="1"/>
            <a:r>
              <a:rPr kumimoji="1" lang="zh-CN" altLang="en-US" dirty="0"/>
              <a:t>选择不同尺寸的待测物、改变手机摄像头到待测物的距离</a:t>
            </a:r>
            <a:endParaRPr kumimoji="1" lang="en-US" altLang="zh-CN" dirty="0"/>
          </a:p>
          <a:p>
            <a:pPr lvl="1"/>
            <a:r>
              <a:rPr kumimoji="1" lang="zh-CN" altLang="en-US" dirty="0"/>
              <a:t>分析所得结果，并总结如何才能提高测量精度</a:t>
            </a:r>
          </a:p>
        </p:txBody>
      </p:sp>
    </p:spTree>
    <p:extLst>
      <p:ext uri="{BB962C8B-B14F-4D97-AF65-F5344CB8AC3E}">
        <p14:creationId xmlns:p14="http://schemas.microsoft.com/office/powerpoint/2010/main" val="38400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15CAE5-FB15-3743-9FB7-AF149D872A80}"/>
              </a:ext>
            </a:extLst>
          </p:cNvPr>
          <p:cNvSpPr>
            <a:spLocks noGrp="1"/>
          </p:cNvSpPr>
          <p:nvPr>
            <p:ph type="title"/>
          </p:nvPr>
        </p:nvSpPr>
        <p:spPr/>
        <p:txBody>
          <a:bodyPr/>
          <a:lstStyle/>
          <a:p>
            <a:r>
              <a:rPr kumimoji="1" lang="zh-CN" altLang="en-US" dirty="0"/>
              <a:t>上交材料</a:t>
            </a:r>
          </a:p>
        </p:txBody>
      </p:sp>
      <p:sp>
        <p:nvSpPr>
          <p:cNvPr id="3" name="内容占位符 2">
            <a:extLst>
              <a:ext uri="{FF2B5EF4-FFF2-40B4-BE49-F238E27FC236}">
                <a16:creationId xmlns:a16="http://schemas.microsoft.com/office/drawing/2014/main" id="{30ADFAF7-1AD8-7A49-9F6B-3B1E3D3DC6A9}"/>
              </a:ext>
            </a:extLst>
          </p:cNvPr>
          <p:cNvSpPr>
            <a:spLocks noGrp="1"/>
          </p:cNvSpPr>
          <p:nvPr>
            <p:ph idx="1"/>
          </p:nvPr>
        </p:nvSpPr>
        <p:spPr/>
        <p:txBody>
          <a:bodyPr/>
          <a:lstStyle/>
          <a:p>
            <a:r>
              <a:rPr kumimoji="1" lang="zh-CN" altLang="en-US" dirty="0"/>
              <a:t>请给出实验方案</a:t>
            </a:r>
            <a:endParaRPr kumimoji="1" lang="en-US" altLang="zh-CN" dirty="0"/>
          </a:p>
          <a:p>
            <a:pPr lvl="1"/>
            <a:r>
              <a:rPr kumimoji="1" lang="zh-CN" altLang="en-US" dirty="0"/>
              <a:t>说明测量各个量的具体方法及你所认为的准确程度</a:t>
            </a:r>
            <a:endParaRPr kumimoji="1" lang="en-US" altLang="zh-CN" dirty="0"/>
          </a:p>
          <a:p>
            <a:r>
              <a:rPr kumimoji="1" lang="zh-CN" altLang="en-US" dirty="0"/>
              <a:t>请拍摄实验过程的实物图</a:t>
            </a:r>
            <a:endParaRPr kumimoji="1" lang="en-US" altLang="zh-CN" dirty="0"/>
          </a:p>
          <a:p>
            <a:pPr lvl="1"/>
            <a:r>
              <a:rPr kumimoji="1" lang="zh-CN" altLang="en-US" dirty="0"/>
              <a:t>或者说明视频</a:t>
            </a:r>
            <a:endParaRPr kumimoji="1" lang="en-US" altLang="zh-CN" dirty="0"/>
          </a:p>
          <a:p>
            <a:r>
              <a:rPr kumimoji="1" lang="zh-CN" altLang="en-US" dirty="0"/>
              <a:t>根据测量数据计算结果，计算不确定度并参考标准值计算百分误差</a:t>
            </a:r>
          </a:p>
        </p:txBody>
      </p:sp>
    </p:spTree>
    <p:extLst>
      <p:ext uri="{BB962C8B-B14F-4D97-AF65-F5344CB8AC3E}">
        <p14:creationId xmlns:p14="http://schemas.microsoft.com/office/powerpoint/2010/main" val="336117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8F2C8-441D-2D40-892C-A36994E71766}"/>
              </a:ext>
            </a:extLst>
          </p:cNvPr>
          <p:cNvSpPr>
            <a:spLocks noGrp="1"/>
          </p:cNvSpPr>
          <p:nvPr>
            <p:ph type="ctrTitle"/>
          </p:nvPr>
        </p:nvSpPr>
        <p:spPr/>
        <p:txBody>
          <a:bodyPr>
            <a:normAutofit/>
          </a:bodyPr>
          <a:lstStyle/>
          <a:p>
            <a:r>
              <a:rPr kumimoji="1" lang="zh-CN" altLang="en-US" dirty="0"/>
              <a:t>密度的测量</a:t>
            </a:r>
          </a:p>
        </p:txBody>
      </p:sp>
      <p:sp>
        <p:nvSpPr>
          <p:cNvPr id="3" name="副标题 2">
            <a:extLst>
              <a:ext uri="{FF2B5EF4-FFF2-40B4-BE49-F238E27FC236}">
                <a16:creationId xmlns:a16="http://schemas.microsoft.com/office/drawing/2014/main" id="{E5A2DFF3-92CA-B845-B577-96F5EE195149}"/>
              </a:ext>
            </a:extLst>
          </p:cNvPr>
          <p:cNvSpPr>
            <a:spLocks noGrp="1"/>
          </p:cNvSpPr>
          <p:nvPr>
            <p:ph type="subTitle" idx="1"/>
          </p:nvPr>
        </p:nvSpPr>
        <p:spPr/>
        <p:txBody>
          <a:bodyPr/>
          <a:lstStyle/>
          <a:p>
            <a:endParaRPr kumimoji="1" lang="zh-CN" altLang="en-US" dirty="0"/>
          </a:p>
        </p:txBody>
      </p:sp>
    </p:spTree>
    <p:extLst>
      <p:ext uri="{BB962C8B-B14F-4D97-AF65-F5344CB8AC3E}">
        <p14:creationId xmlns:p14="http://schemas.microsoft.com/office/powerpoint/2010/main" val="1141265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FF8BB7-D2C4-2B46-B576-AEC598351E36}"/>
              </a:ext>
            </a:extLst>
          </p:cNvPr>
          <p:cNvSpPr>
            <a:spLocks noGrp="1"/>
          </p:cNvSpPr>
          <p:nvPr>
            <p:ph type="title"/>
          </p:nvPr>
        </p:nvSpPr>
        <p:spPr/>
        <p:txBody>
          <a:bodyPr/>
          <a:lstStyle/>
          <a:p>
            <a:r>
              <a:rPr kumimoji="1" lang="zh-CN" altLang="en-US" dirty="0"/>
              <a:t>实验内容</a:t>
            </a:r>
          </a:p>
        </p:txBody>
      </p:sp>
      <p:sp>
        <p:nvSpPr>
          <p:cNvPr id="3" name="内容占位符 2">
            <a:extLst>
              <a:ext uri="{FF2B5EF4-FFF2-40B4-BE49-F238E27FC236}">
                <a16:creationId xmlns:a16="http://schemas.microsoft.com/office/drawing/2014/main" id="{D99018D3-8752-A846-A007-978FB1D60E16}"/>
              </a:ext>
            </a:extLst>
          </p:cNvPr>
          <p:cNvSpPr>
            <a:spLocks noGrp="1"/>
          </p:cNvSpPr>
          <p:nvPr>
            <p:ph idx="1"/>
          </p:nvPr>
        </p:nvSpPr>
        <p:spPr/>
        <p:txBody>
          <a:bodyPr/>
          <a:lstStyle/>
          <a:p>
            <a:r>
              <a:rPr kumimoji="1" lang="zh-CN" altLang="en-US" dirty="0"/>
              <a:t>认真学习教材中流体静力称衡法</a:t>
            </a:r>
            <a:r>
              <a:rPr kumimoji="1" lang="en-US" altLang="zh-CN" dirty="0"/>
              <a:t>&amp;</a:t>
            </a:r>
            <a:r>
              <a:rPr kumimoji="1" lang="zh-CN" altLang="en-US" dirty="0"/>
              <a:t>比重瓶法的原理</a:t>
            </a:r>
            <a:endParaRPr kumimoji="1" lang="en-US" altLang="zh-CN" dirty="0"/>
          </a:p>
          <a:p>
            <a:r>
              <a:rPr kumimoji="1" lang="zh-CN" altLang="en-US" dirty="0"/>
              <a:t>选择合适的待测物体（能查到标准密度值优先）</a:t>
            </a:r>
            <a:endParaRPr kumimoji="1" lang="en-US" altLang="zh-CN" dirty="0"/>
          </a:p>
          <a:p>
            <a:pPr lvl="1"/>
            <a:r>
              <a:rPr kumimoji="1" lang="zh-CN" altLang="en-US" dirty="0"/>
              <a:t>请思考，所选择测量对象有什么要求！</a:t>
            </a:r>
            <a:endParaRPr kumimoji="1" lang="en-US" altLang="zh-CN" dirty="0"/>
          </a:p>
          <a:p>
            <a:r>
              <a:rPr kumimoji="1" lang="zh-CN" altLang="en-US" dirty="0"/>
              <a:t>自设实验方案，测量待测物体的质量和体积</a:t>
            </a:r>
            <a:endParaRPr kumimoji="1" lang="en-US" altLang="zh-CN" dirty="0"/>
          </a:p>
        </p:txBody>
      </p:sp>
    </p:spTree>
    <p:extLst>
      <p:ext uri="{BB962C8B-B14F-4D97-AF65-F5344CB8AC3E}">
        <p14:creationId xmlns:p14="http://schemas.microsoft.com/office/powerpoint/2010/main" val="77673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15CAE5-FB15-3743-9FB7-AF149D872A80}"/>
              </a:ext>
            </a:extLst>
          </p:cNvPr>
          <p:cNvSpPr>
            <a:spLocks noGrp="1"/>
          </p:cNvSpPr>
          <p:nvPr>
            <p:ph type="title"/>
          </p:nvPr>
        </p:nvSpPr>
        <p:spPr/>
        <p:txBody>
          <a:bodyPr/>
          <a:lstStyle/>
          <a:p>
            <a:r>
              <a:rPr kumimoji="1" lang="zh-CN" altLang="en-US" dirty="0"/>
              <a:t>上交材料</a:t>
            </a:r>
          </a:p>
        </p:txBody>
      </p:sp>
      <p:sp>
        <p:nvSpPr>
          <p:cNvPr id="5" name="内容占位符 4">
            <a:extLst>
              <a:ext uri="{FF2B5EF4-FFF2-40B4-BE49-F238E27FC236}">
                <a16:creationId xmlns:a16="http://schemas.microsoft.com/office/drawing/2014/main" id="{6F0347E6-7E90-F74D-8D64-3E52E094BC26}"/>
              </a:ext>
            </a:extLst>
          </p:cNvPr>
          <p:cNvSpPr>
            <a:spLocks noGrp="1"/>
          </p:cNvSpPr>
          <p:nvPr>
            <p:ph idx="1"/>
          </p:nvPr>
        </p:nvSpPr>
        <p:spPr/>
        <p:txBody>
          <a:bodyPr/>
          <a:lstStyle/>
          <a:p>
            <a:r>
              <a:rPr kumimoji="1" lang="zh-CN" altLang="en-US" dirty="0"/>
              <a:t>请给出实验方案</a:t>
            </a:r>
            <a:endParaRPr kumimoji="1" lang="en-US" altLang="zh-CN" dirty="0"/>
          </a:p>
          <a:p>
            <a:pPr lvl="1"/>
            <a:r>
              <a:rPr kumimoji="1" lang="zh-CN" altLang="en-US" dirty="0"/>
              <a:t>说明测量各个量的具体方法及你所认为的准确程度</a:t>
            </a:r>
            <a:endParaRPr kumimoji="1" lang="en-US" altLang="zh-CN" dirty="0"/>
          </a:p>
          <a:p>
            <a:r>
              <a:rPr kumimoji="1" lang="zh-CN" altLang="en-US" dirty="0"/>
              <a:t>请拍摄实验过程的实物图及测量过程的视频</a:t>
            </a:r>
            <a:endParaRPr kumimoji="1" lang="en-US" altLang="zh-CN" dirty="0"/>
          </a:p>
          <a:p>
            <a:r>
              <a:rPr kumimoji="1" lang="zh-CN" altLang="en-US" dirty="0"/>
              <a:t>根据测量数据计算结果，并参考标准值计算百分误差</a:t>
            </a:r>
          </a:p>
          <a:p>
            <a:endParaRPr lang="zh-CN" altLang="en-US" dirty="0"/>
          </a:p>
        </p:txBody>
      </p:sp>
    </p:spTree>
    <p:extLst>
      <p:ext uri="{BB962C8B-B14F-4D97-AF65-F5344CB8AC3E}">
        <p14:creationId xmlns:p14="http://schemas.microsoft.com/office/powerpoint/2010/main" val="3964509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8F2C8-441D-2D40-892C-A36994E71766}"/>
              </a:ext>
            </a:extLst>
          </p:cNvPr>
          <p:cNvSpPr>
            <a:spLocks noGrp="1"/>
          </p:cNvSpPr>
          <p:nvPr>
            <p:ph type="ctrTitle"/>
          </p:nvPr>
        </p:nvSpPr>
        <p:spPr/>
        <p:txBody>
          <a:bodyPr/>
          <a:lstStyle/>
          <a:p>
            <a:r>
              <a:rPr kumimoji="1" lang="zh-CN" altLang="en-US" dirty="0"/>
              <a:t>自选实验</a:t>
            </a:r>
            <a:r>
              <a:rPr kumimoji="1" lang="en-US" altLang="zh-CN" dirty="0"/>
              <a:t>2</a:t>
            </a:r>
            <a:endParaRPr kumimoji="1" lang="zh-CN" altLang="en-US" dirty="0"/>
          </a:p>
        </p:txBody>
      </p:sp>
      <p:sp>
        <p:nvSpPr>
          <p:cNvPr id="3" name="副标题 2">
            <a:extLst>
              <a:ext uri="{FF2B5EF4-FFF2-40B4-BE49-F238E27FC236}">
                <a16:creationId xmlns:a16="http://schemas.microsoft.com/office/drawing/2014/main" id="{E5A2DFF3-92CA-B845-B577-96F5EE195149}"/>
              </a:ext>
            </a:extLst>
          </p:cNvPr>
          <p:cNvSpPr>
            <a:spLocks noGrp="1"/>
          </p:cNvSpPr>
          <p:nvPr>
            <p:ph type="subTitle" idx="1"/>
          </p:nvPr>
        </p:nvSpPr>
        <p:spPr/>
        <p:txBody>
          <a:bodyPr/>
          <a:lstStyle/>
          <a:p>
            <a:r>
              <a:rPr kumimoji="1" lang="zh-CN" altLang="en-US" dirty="0"/>
              <a:t>金属线胀系数</a:t>
            </a:r>
            <a:r>
              <a:rPr kumimoji="1" lang="en-US" altLang="zh-CN" dirty="0"/>
              <a:t>&amp;</a:t>
            </a:r>
            <a:r>
              <a:rPr kumimoji="1" lang="zh-CN" altLang="en-US" dirty="0"/>
              <a:t>碰撞过程中的动能与动量</a:t>
            </a:r>
          </a:p>
        </p:txBody>
      </p:sp>
    </p:spTree>
    <p:extLst>
      <p:ext uri="{BB962C8B-B14F-4D97-AF65-F5344CB8AC3E}">
        <p14:creationId xmlns:p14="http://schemas.microsoft.com/office/powerpoint/2010/main" val="18155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BB1C7D-D5FD-E144-805C-753F09D426E3}"/>
              </a:ext>
            </a:extLst>
          </p:cNvPr>
          <p:cNvSpPr>
            <a:spLocks noGrp="1"/>
          </p:cNvSpPr>
          <p:nvPr>
            <p:ph type="title"/>
          </p:nvPr>
        </p:nvSpPr>
        <p:spPr/>
        <p:txBody>
          <a:bodyPr/>
          <a:lstStyle/>
          <a:p>
            <a:r>
              <a:rPr lang="zh-CN" altLang="en-US" dirty="0"/>
              <a:t>设计</a:t>
            </a:r>
            <a:r>
              <a:rPr lang="zh-CN" altLang="zh-CN" dirty="0"/>
              <a:t>宅家设计型实验教学模式</a:t>
            </a:r>
            <a:r>
              <a:rPr lang="zh-CN" altLang="en-US" dirty="0"/>
              <a:t>的意义</a:t>
            </a:r>
            <a:endParaRPr kumimoji="1" lang="zh-CN" altLang="en-US" dirty="0"/>
          </a:p>
        </p:txBody>
      </p:sp>
      <p:sp>
        <p:nvSpPr>
          <p:cNvPr id="3" name="内容占位符 2">
            <a:extLst>
              <a:ext uri="{FF2B5EF4-FFF2-40B4-BE49-F238E27FC236}">
                <a16:creationId xmlns:a16="http://schemas.microsoft.com/office/drawing/2014/main" id="{1401B35B-0626-4D4D-BBC2-74D4BA5BDB5A}"/>
              </a:ext>
            </a:extLst>
          </p:cNvPr>
          <p:cNvSpPr>
            <a:spLocks noGrp="1"/>
          </p:cNvSpPr>
          <p:nvPr>
            <p:ph idx="1"/>
          </p:nvPr>
        </p:nvSpPr>
        <p:spPr/>
        <p:txBody>
          <a:bodyPr/>
          <a:lstStyle/>
          <a:p>
            <a:r>
              <a:rPr kumimoji="1" lang="zh-CN" altLang="en-US" dirty="0"/>
              <a:t>应对</a:t>
            </a:r>
            <a:r>
              <a:rPr lang="zh-CN" altLang="zh-CN" dirty="0"/>
              <a:t>新冠肺炎疫情（</a:t>
            </a:r>
            <a:r>
              <a:rPr lang="en-US" altLang="zh-CN" dirty="0"/>
              <a:t>COVID-19</a:t>
            </a:r>
            <a:r>
              <a:rPr lang="zh-CN" altLang="zh-CN" dirty="0"/>
              <a:t>）的影响 </a:t>
            </a:r>
            <a:r>
              <a:rPr lang="zh-CN" altLang="en-US" dirty="0"/>
              <a:t>，继续开展理科非物理专业的物理实验教与学。</a:t>
            </a:r>
            <a:endParaRPr lang="en-US" altLang="zh-CN" dirty="0"/>
          </a:p>
          <a:p>
            <a:r>
              <a:rPr lang="zh-CN" altLang="zh-CN" dirty="0"/>
              <a:t>提出线上线下相结合、虚实互补的宅家大学物理实验教学模式，</a:t>
            </a:r>
            <a:r>
              <a:rPr lang="zh-CN" altLang="en-US" dirty="0"/>
              <a:t>把爱课程在线</a:t>
            </a:r>
            <a:r>
              <a:rPr lang="en-US" altLang="zh-CN" dirty="0"/>
              <a:t>MOOC</a:t>
            </a:r>
            <a:r>
              <a:rPr lang="zh-CN" altLang="en-US" dirty="0"/>
              <a:t>与</a:t>
            </a:r>
            <a:r>
              <a:rPr kumimoji="1" lang="zh-CN" altLang="en-US" dirty="0"/>
              <a:t>宅家自主设计实验相结合，帮助学生掌握实验三基。</a:t>
            </a:r>
            <a:endParaRPr kumimoji="1" lang="en-US" altLang="zh-CN" dirty="0"/>
          </a:p>
          <a:p>
            <a:r>
              <a:rPr kumimoji="1" lang="zh-CN" altLang="en-US" dirty="0"/>
              <a:t>把物理原理、物理实验方法生活化、网络化，引导学生使用多维手段完成实验，激发学生参与物理实验的兴趣。</a:t>
            </a:r>
            <a:endParaRPr kumimoji="1" lang="en-US" altLang="zh-CN" dirty="0"/>
          </a:p>
        </p:txBody>
      </p:sp>
    </p:spTree>
    <p:extLst>
      <p:ext uri="{BB962C8B-B14F-4D97-AF65-F5344CB8AC3E}">
        <p14:creationId xmlns:p14="http://schemas.microsoft.com/office/powerpoint/2010/main" val="2409378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5C21B9-597B-3B49-BE4F-F95951E46926}"/>
              </a:ext>
            </a:extLst>
          </p:cNvPr>
          <p:cNvSpPr>
            <a:spLocks noGrp="1"/>
          </p:cNvSpPr>
          <p:nvPr>
            <p:ph type="title"/>
          </p:nvPr>
        </p:nvSpPr>
        <p:spPr/>
        <p:txBody>
          <a:bodyPr/>
          <a:lstStyle/>
          <a:p>
            <a:r>
              <a:rPr kumimoji="1" lang="zh-CN" altLang="en-US" dirty="0"/>
              <a:t>环境</a:t>
            </a:r>
            <a:r>
              <a:rPr kumimoji="1" lang="en-US" altLang="zh-CN" dirty="0"/>
              <a:t>&amp;</a:t>
            </a:r>
            <a:r>
              <a:rPr kumimoji="1" lang="zh-CN" altLang="en-US" dirty="0"/>
              <a:t>条件</a:t>
            </a:r>
          </a:p>
        </p:txBody>
      </p:sp>
      <p:sp>
        <p:nvSpPr>
          <p:cNvPr id="3" name="内容占位符 2">
            <a:extLst>
              <a:ext uri="{FF2B5EF4-FFF2-40B4-BE49-F238E27FC236}">
                <a16:creationId xmlns:a16="http://schemas.microsoft.com/office/drawing/2014/main" id="{7FC15E52-5FCB-7A47-80EA-300D64383BAC}"/>
              </a:ext>
            </a:extLst>
          </p:cNvPr>
          <p:cNvSpPr>
            <a:spLocks noGrp="1"/>
          </p:cNvSpPr>
          <p:nvPr>
            <p:ph idx="1"/>
          </p:nvPr>
        </p:nvSpPr>
        <p:spPr/>
        <p:txBody>
          <a:bodyPr>
            <a:normAutofit/>
          </a:bodyPr>
          <a:lstStyle/>
          <a:p>
            <a:r>
              <a:rPr kumimoji="1" lang="zh-CN" altLang="en-US" dirty="0"/>
              <a:t>碰撞过程分析</a:t>
            </a:r>
            <a:endParaRPr kumimoji="1" lang="en-US" altLang="zh-CN" dirty="0"/>
          </a:p>
          <a:p>
            <a:pPr lvl="1"/>
            <a:r>
              <a:rPr kumimoji="1" lang="zh-CN" altLang="en-US" dirty="0"/>
              <a:t>请下载</a:t>
            </a:r>
            <a:r>
              <a:rPr kumimoji="1" lang="en-US" altLang="zh-CN" dirty="0"/>
              <a:t>tracker:</a:t>
            </a:r>
            <a:endParaRPr kumimoji="1" lang="en" altLang="zh-CN" dirty="0"/>
          </a:p>
          <a:p>
            <a:pPr lvl="2"/>
            <a:r>
              <a:rPr kumimoji="1" lang="zh-CN" altLang="en-US" dirty="0"/>
              <a:t>参考复旦大学物理实验中心介绍：</a:t>
            </a:r>
            <a:r>
              <a:rPr lang="en" altLang="zh-CN" dirty="0"/>
              <a:t> </a:t>
            </a:r>
            <a:r>
              <a:rPr lang="en" altLang="zh-CN" dirty="0">
                <a:hlinkClick r:id="rId3"/>
              </a:rPr>
              <a:t>http://</a:t>
            </a:r>
            <a:r>
              <a:rPr lang="en" altLang="zh-CN" dirty="0" err="1">
                <a:hlinkClick r:id="rId3"/>
              </a:rPr>
              <a:t>phylab.fudan.edu.cn</a:t>
            </a:r>
            <a:r>
              <a:rPr lang="en" altLang="zh-CN" dirty="0">
                <a:hlinkClick r:id="rId3"/>
              </a:rPr>
              <a:t>/</a:t>
            </a:r>
            <a:r>
              <a:rPr lang="en" altLang="zh-CN" dirty="0" err="1">
                <a:hlinkClick r:id="rId3"/>
              </a:rPr>
              <a:t>doku.php?id</a:t>
            </a:r>
            <a:r>
              <a:rPr lang="en" altLang="zh-CN" dirty="0">
                <a:hlinkClick r:id="rId3"/>
              </a:rPr>
              <a:t>=</a:t>
            </a:r>
            <a:r>
              <a:rPr lang="en" altLang="zh-CN" dirty="0" err="1">
                <a:hlinkClick r:id="rId3"/>
              </a:rPr>
              <a:t>course:platform&amp;s</a:t>
            </a:r>
            <a:r>
              <a:rPr lang="en" altLang="zh-CN" dirty="0">
                <a:hlinkClick r:id="rId3"/>
              </a:rPr>
              <a:t>[]=tracker#</a:t>
            </a:r>
            <a:r>
              <a:rPr lang="zh-CN" altLang="en-US" dirty="0">
                <a:hlinkClick r:id="rId3"/>
              </a:rPr>
              <a:t>年春季学期自选课题相关资源</a:t>
            </a:r>
            <a:endParaRPr lang="zh-CN" altLang="en-US" dirty="0"/>
          </a:p>
          <a:p>
            <a:pPr lvl="2"/>
            <a:r>
              <a:rPr kumimoji="1" lang="zh-CN" altLang="en-US" dirty="0"/>
              <a:t>也可以直接下载资源：链接</a:t>
            </a:r>
            <a:r>
              <a:rPr kumimoji="1" lang="en-US" altLang="zh-CN" dirty="0"/>
              <a:t>:</a:t>
            </a:r>
            <a:r>
              <a:rPr kumimoji="1" lang="en" altLang="zh-CN" dirty="0"/>
              <a:t>https://</a:t>
            </a:r>
            <a:r>
              <a:rPr kumimoji="1" lang="en" altLang="zh-CN" dirty="0" err="1"/>
              <a:t>pan.baidu.com</a:t>
            </a:r>
            <a:r>
              <a:rPr kumimoji="1" lang="en" altLang="zh-CN" dirty="0"/>
              <a:t>/s/13DI3KbwDYZoEperVO468Nw  </a:t>
            </a:r>
            <a:r>
              <a:rPr kumimoji="1" lang="zh-CN" altLang="en-US" dirty="0"/>
              <a:t>密码</a:t>
            </a:r>
            <a:r>
              <a:rPr kumimoji="1" lang="en-US" altLang="zh-CN" dirty="0"/>
              <a:t>:</a:t>
            </a:r>
            <a:r>
              <a:rPr kumimoji="1" lang="en" altLang="zh-CN" dirty="0"/>
              <a:t>l4iz</a:t>
            </a:r>
          </a:p>
          <a:p>
            <a:pPr lvl="2"/>
            <a:r>
              <a:rPr kumimoji="1" lang="zh-CN" altLang="en" dirty="0"/>
              <a:t>或者</a:t>
            </a:r>
            <a:r>
              <a:rPr kumimoji="1" lang="zh-CN" altLang="en-US" dirty="0"/>
              <a:t>直接查看我们自己拍摄的视频：链接</a:t>
            </a:r>
            <a:r>
              <a:rPr kumimoji="1" lang="en-US" altLang="zh-CN" dirty="0"/>
              <a:t>:</a:t>
            </a:r>
            <a:r>
              <a:rPr kumimoji="1" lang="en" altLang="zh-CN" dirty="0"/>
              <a:t>https://</a:t>
            </a:r>
            <a:r>
              <a:rPr kumimoji="1" lang="en" altLang="zh-CN" dirty="0" err="1"/>
              <a:t>pan.baidu.com</a:t>
            </a:r>
            <a:r>
              <a:rPr kumimoji="1" lang="en" altLang="zh-CN" dirty="0"/>
              <a:t>/s/1GszdtqrGhCZnukmD3zET9A  </a:t>
            </a:r>
            <a:r>
              <a:rPr kumimoji="1" lang="zh-CN" altLang="en-US" dirty="0"/>
              <a:t>密码</a:t>
            </a:r>
            <a:r>
              <a:rPr kumimoji="1" lang="en-US" altLang="zh-CN" dirty="0"/>
              <a:t>:</a:t>
            </a:r>
            <a:r>
              <a:rPr kumimoji="1" lang="en" altLang="zh-CN" dirty="0"/>
              <a:t>idv9</a:t>
            </a:r>
            <a:endParaRPr kumimoji="1" lang="en-US" altLang="zh-CN" dirty="0"/>
          </a:p>
          <a:p>
            <a:pPr lvl="1"/>
            <a:endParaRPr kumimoji="1" lang="zh-CN" altLang="en-US" dirty="0"/>
          </a:p>
        </p:txBody>
      </p:sp>
    </p:spTree>
    <p:extLst>
      <p:ext uri="{BB962C8B-B14F-4D97-AF65-F5344CB8AC3E}">
        <p14:creationId xmlns:p14="http://schemas.microsoft.com/office/powerpoint/2010/main" val="34610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8F2C8-441D-2D40-892C-A36994E71766}"/>
              </a:ext>
            </a:extLst>
          </p:cNvPr>
          <p:cNvSpPr>
            <a:spLocks noGrp="1"/>
          </p:cNvSpPr>
          <p:nvPr>
            <p:ph type="ctrTitle"/>
          </p:nvPr>
        </p:nvSpPr>
        <p:spPr/>
        <p:txBody>
          <a:bodyPr/>
          <a:lstStyle/>
          <a:p>
            <a:r>
              <a:rPr kumimoji="1" lang="zh-CN" altLang="en-US" dirty="0"/>
              <a:t>金属线胀系数的测定</a:t>
            </a:r>
          </a:p>
        </p:txBody>
      </p:sp>
      <p:sp>
        <p:nvSpPr>
          <p:cNvPr id="3" name="副标题 2">
            <a:extLst>
              <a:ext uri="{FF2B5EF4-FFF2-40B4-BE49-F238E27FC236}">
                <a16:creationId xmlns:a16="http://schemas.microsoft.com/office/drawing/2014/main" id="{E5A2DFF3-92CA-B845-B577-96F5EE195149}"/>
              </a:ext>
            </a:extLst>
          </p:cNvPr>
          <p:cNvSpPr>
            <a:spLocks noGrp="1"/>
          </p:cNvSpPr>
          <p:nvPr>
            <p:ph type="subTitle" idx="1"/>
          </p:nvPr>
        </p:nvSpPr>
        <p:spPr/>
        <p:txBody>
          <a:bodyPr/>
          <a:lstStyle/>
          <a:p>
            <a:endParaRPr kumimoji="1" lang="zh-CN" altLang="en-US"/>
          </a:p>
        </p:txBody>
      </p:sp>
    </p:spTree>
    <p:extLst>
      <p:ext uri="{BB962C8B-B14F-4D97-AF65-F5344CB8AC3E}">
        <p14:creationId xmlns:p14="http://schemas.microsoft.com/office/powerpoint/2010/main" val="2931349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EDA0BC-6945-3F46-818D-C32C91946AA8}"/>
              </a:ext>
            </a:extLst>
          </p:cNvPr>
          <p:cNvSpPr>
            <a:spLocks noGrp="1"/>
          </p:cNvSpPr>
          <p:nvPr>
            <p:ph type="title"/>
          </p:nvPr>
        </p:nvSpPr>
        <p:spPr/>
        <p:txBody>
          <a:bodyPr/>
          <a:lstStyle/>
          <a:p>
            <a:r>
              <a:rPr kumimoji="1" lang="zh-CN" altLang="en-US" dirty="0"/>
              <a:t>实验内容</a:t>
            </a:r>
          </a:p>
        </p:txBody>
      </p:sp>
      <p:sp>
        <p:nvSpPr>
          <p:cNvPr id="3" name="内容占位符 2">
            <a:extLst>
              <a:ext uri="{FF2B5EF4-FFF2-40B4-BE49-F238E27FC236}">
                <a16:creationId xmlns:a16="http://schemas.microsoft.com/office/drawing/2014/main" id="{E492C61E-6A01-1841-B8B2-89C36047CAFB}"/>
              </a:ext>
            </a:extLst>
          </p:cNvPr>
          <p:cNvSpPr>
            <a:spLocks noGrp="1"/>
          </p:cNvSpPr>
          <p:nvPr>
            <p:ph idx="1"/>
          </p:nvPr>
        </p:nvSpPr>
        <p:spPr/>
        <p:txBody>
          <a:bodyPr/>
          <a:lstStyle/>
          <a:p>
            <a:r>
              <a:rPr kumimoji="1" lang="zh-CN" altLang="en-US" dirty="0"/>
              <a:t>学习教材关于金属线胀系数测量的内容</a:t>
            </a:r>
            <a:endParaRPr kumimoji="1" lang="en-US" altLang="zh-CN" dirty="0"/>
          </a:p>
          <a:p>
            <a:r>
              <a:rPr kumimoji="1" lang="zh-CN" altLang="en-US" dirty="0"/>
              <a:t>设计实验已达到以下目的：</a:t>
            </a:r>
            <a:endParaRPr kumimoji="1" lang="en-US" altLang="zh-CN" dirty="0"/>
          </a:p>
          <a:p>
            <a:pPr lvl="1"/>
            <a:r>
              <a:rPr kumimoji="1" lang="zh-CN" altLang="en-US" dirty="0"/>
              <a:t>选择常见物体（如电线铜芯）为研究对象</a:t>
            </a:r>
            <a:endParaRPr kumimoji="1" lang="en-US" altLang="zh-CN" dirty="0"/>
          </a:p>
          <a:p>
            <a:pPr lvl="1"/>
            <a:r>
              <a:rPr kumimoji="1" lang="zh-CN" altLang="en-US" dirty="0"/>
              <a:t>利用家中电器对研究对象进行加热，确定温度改变值</a:t>
            </a:r>
            <a:endParaRPr kumimoji="1" lang="en-US" altLang="zh-CN" dirty="0"/>
          </a:p>
          <a:p>
            <a:pPr lvl="1"/>
            <a:r>
              <a:rPr kumimoji="1" lang="zh-CN" altLang="en-US" dirty="0"/>
              <a:t>因为伸长量为小量，设计方案进行测量</a:t>
            </a:r>
            <a:endParaRPr kumimoji="1" lang="en-US" altLang="zh-CN" dirty="0"/>
          </a:p>
          <a:p>
            <a:pPr lvl="2"/>
            <a:r>
              <a:rPr kumimoji="1" lang="zh-CN" altLang="en-US" dirty="0"/>
              <a:t>提示：圆筒缠绕</a:t>
            </a:r>
            <a:endParaRPr kumimoji="1" lang="en-US" altLang="zh-CN" dirty="0"/>
          </a:p>
          <a:p>
            <a:r>
              <a:rPr kumimoji="1" lang="en-US" altLang="zh-CN" dirty="0"/>
              <a:t>⚠️</a:t>
            </a:r>
            <a:r>
              <a:rPr kumimoji="1" lang="zh-CN" altLang="en-US" dirty="0"/>
              <a:t>注意：实验过程注意防烫伤！可使用手套等。</a:t>
            </a:r>
          </a:p>
        </p:txBody>
      </p:sp>
    </p:spTree>
    <p:extLst>
      <p:ext uri="{BB962C8B-B14F-4D97-AF65-F5344CB8AC3E}">
        <p14:creationId xmlns:p14="http://schemas.microsoft.com/office/powerpoint/2010/main" val="2560763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15CAE5-FB15-3743-9FB7-AF149D872A80}"/>
              </a:ext>
            </a:extLst>
          </p:cNvPr>
          <p:cNvSpPr>
            <a:spLocks noGrp="1"/>
          </p:cNvSpPr>
          <p:nvPr>
            <p:ph type="title"/>
          </p:nvPr>
        </p:nvSpPr>
        <p:spPr/>
        <p:txBody>
          <a:bodyPr/>
          <a:lstStyle/>
          <a:p>
            <a:r>
              <a:rPr kumimoji="1" lang="zh-CN" altLang="en-US" dirty="0"/>
              <a:t>上交材料</a:t>
            </a:r>
          </a:p>
        </p:txBody>
      </p:sp>
      <p:sp>
        <p:nvSpPr>
          <p:cNvPr id="3" name="内容占位符 2">
            <a:extLst>
              <a:ext uri="{FF2B5EF4-FFF2-40B4-BE49-F238E27FC236}">
                <a16:creationId xmlns:a16="http://schemas.microsoft.com/office/drawing/2014/main" id="{30ADFAF7-1AD8-7A49-9F6B-3B1E3D3DC6A9}"/>
              </a:ext>
            </a:extLst>
          </p:cNvPr>
          <p:cNvSpPr>
            <a:spLocks noGrp="1"/>
          </p:cNvSpPr>
          <p:nvPr>
            <p:ph idx="1"/>
          </p:nvPr>
        </p:nvSpPr>
        <p:spPr/>
        <p:txBody>
          <a:bodyPr/>
          <a:lstStyle/>
          <a:p>
            <a:r>
              <a:rPr kumimoji="1" lang="zh-CN" altLang="en-US" dirty="0"/>
              <a:t>请给出实验方案</a:t>
            </a:r>
            <a:endParaRPr kumimoji="1" lang="en-US" altLang="zh-CN" dirty="0"/>
          </a:p>
          <a:p>
            <a:pPr lvl="1"/>
            <a:r>
              <a:rPr kumimoji="1" lang="zh-CN" altLang="en-US" dirty="0"/>
              <a:t>说明测量各个量的具体方法及你所认为的准确程度</a:t>
            </a:r>
            <a:endParaRPr kumimoji="1" lang="en-US" altLang="zh-CN" dirty="0"/>
          </a:p>
          <a:p>
            <a:r>
              <a:rPr kumimoji="1" lang="zh-CN" altLang="en-US" dirty="0"/>
              <a:t>请拍摄实验过程的实物图</a:t>
            </a:r>
            <a:endParaRPr kumimoji="1" lang="en-US" altLang="zh-CN" dirty="0"/>
          </a:p>
          <a:p>
            <a:pPr lvl="1"/>
            <a:r>
              <a:rPr kumimoji="1" lang="zh-CN" altLang="en-US" dirty="0"/>
              <a:t>或者说明视频</a:t>
            </a:r>
            <a:endParaRPr kumimoji="1" lang="en-US" altLang="zh-CN" dirty="0"/>
          </a:p>
          <a:p>
            <a:r>
              <a:rPr kumimoji="1" lang="zh-CN" altLang="en-US" dirty="0"/>
              <a:t>根据测量数据计算结果，并参考标准值计算百分误差</a:t>
            </a:r>
          </a:p>
        </p:txBody>
      </p:sp>
    </p:spTree>
    <p:extLst>
      <p:ext uri="{BB962C8B-B14F-4D97-AF65-F5344CB8AC3E}">
        <p14:creationId xmlns:p14="http://schemas.microsoft.com/office/powerpoint/2010/main" val="585506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8F2C8-441D-2D40-892C-A36994E71766}"/>
              </a:ext>
            </a:extLst>
          </p:cNvPr>
          <p:cNvSpPr>
            <a:spLocks noGrp="1"/>
          </p:cNvSpPr>
          <p:nvPr>
            <p:ph type="ctrTitle"/>
          </p:nvPr>
        </p:nvSpPr>
        <p:spPr/>
        <p:txBody>
          <a:bodyPr>
            <a:normAutofit/>
          </a:bodyPr>
          <a:lstStyle/>
          <a:p>
            <a:r>
              <a:rPr kumimoji="1" lang="zh-CN" altLang="en-US" dirty="0"/>
              <a:t>碰撞过程中的动能和动量</a:t>
            </a:r>
          </a:p>
        </p:txBody>
      </p:sp>
      <p:sp>
        <p:nvSpPr>
          <p:cNvPr id="3" name="副标题 2">
            <a:extLst>
              <a:ext uri="{FF2B5EF4-FFF2-40B4-BE49-F238E27FC236}">
                <a16:creationId xmlns:a16="http://schemas.microsoft.com/office/drawing/2014/main" id="{E5A2DFF3-92CA-B845-B577-96F5EE195149}"/>
              </a:ext>
            </a:extLst>
          </p:cNvPr>
          <p:cNvSpPr>
            <a:spLocks noGrp="1"/>
          </p:cNvSpPr>
          <p:nvPr>
            <p:ph type="subTitle" idx="1"/>
          </p:nvPr>
        </p:nvSpPr>
        <p:spPr/>
        <p:txBody>
          <a:bodyPr/>
          <a:lstStyle/>
          <a:p>
            <a:endParaRPr kumimoji="1" lang="zh-CN" altLang="en-US" dirty="0"/>
          </a:p>
        </p:txBody>
      </p:sp>
    </p:spTree>
    <p:extLst>
      <p:ext uri="{BB962C8B-B14F-4D97-AF65-F5344CB8AC3E}">
        <p14:creationId xmlns:p14="http://schemas.microsoft.com/office/powerpoint/2010/main" val="3782560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FF8BB7-D2C4-2B46-B576-AEC598351E36}"/>
              </a:ext>
            </a:extLst>
          </p:cNvPr>
          <p:cNvSpPr>
            <a:spLocks noGrp="1"/>
          </p:cNvSpPr>
          <p:nvPr>
            <p:ph type="title"/>
          </p:nvPr>
        </p:nvSpPr>
        <p:spPr/>
        <p:txBody>
          <a:bodyPr/>
          <a:lstStyle/>
          <a:p>
            <a:r>
              <a:rPr kumimoji="1" lang="zh-CN" altLang="en-US" dirty="0"/>
              <a:t>实验内容</a:t>
            </a:r>
          </a:p>
        </p:txBody>
      </p:sp>
      <p:sp>
        <p:nvSpPr>
          <p:cNvPr id="3" name="内容占位符 2">
            <a:extLst>
              <a:ext uri="{FF2B5EF4-FFF2-40B4-BE49-F238E27FC236}">
                <a16:creationId xmlns:a16="http://schemas.microsoft.com/office/drawing/2014/main" id="{D99018D3-8752-A846-A007-978FB1D60E16}"/>
              </a:ext>
            </a:extLst>
          </p:cNvPr>
          <p:cNvSpPr>
            <a:spLocks noGrp="1"/>
          </p:cNvSpPr>
          <p:nvPr>
            <p:ph idx="1"/>
          </p:nvPr>
        </p:nvSpPr>
        <p:spPr/>
        <p:txBody>
          <a:bodyPr/>
          <a:lstStyle/>
          <a:p>
            <a:r>
              <a:rPr kumimoji="1" lang="zh-CN" altLang="en-US" dirty="0"/>
              <a:t>在家随机拍摄碰撞视频</a:t>
            </a:r>
            <a:endParaRPr kumimoji="1" lang="en-US" altLang="zh-CN" dirty="0"/>
          </a:p>
          <a:p>
            <a:r>
              <a:rPr kumimoji="1" lang="zh-CN" altLang="en-US" dirty="0"/>
              <a:t>利用</a:t>
            </a:r>
            <a:r>
              <a:rPr kumimoji="1" lang="en-US" altLang="zh-CN" dirty="0"/>
              <a:t>tracker</a:t>
            </a:r>
            <a:r>
              <a:rPr kumimoji="1" lang="zh-CN" altLang="en-US" dirty="0"/>
              <a:t>分析碰撞前后物体运动状态</a:t>
            </a:r>
            <a:endParaRPr kumimoji="1" lang="en-US" altLang="zh-CN" dirty="0"/>
          </a:p>
          <a:p>
            <a:r>
              <a:rPr kumimoji="1" lang="zh-CN" altLang="en-US" dirty="0"/>
              <a:t>计算 </a:t>
            </a:r>
            <a:r>
              <a:rPr kumimoji="1" lang="en-US" altLang="zh-CN" dirty="0"/>
              <a:t>e</a:t>
            </a:r>
            <a:r>
              <a:rPr kumimoji="1" lang="zh-CN" altLang="en-US" dirty="0"/>
              <a:t> </a:t>
            </a:r>
            <a:r>
              <a:rPr kumimoji="1" lang="en-US" altLang="zh-CN" dirty="0"/>
              <a:t>&amp;</a:t>
            </a:r>
            <a:r>
              <a:rPr kumimoji="1" lang="zh-CN" altLang="en-US" dirty="0"/>
              <a:t> </a:t>
            </a:r>
            <a:r>
              <a:rPr kumimoji="1" lang="en-US" altLang="zh-CN" dirty="0"/>
              <a:t>R</a:t>
            </a:r>
            <a:r>
              <a:rPr kumimoji="1" lang="zh-CN" altLang="en-US" dirty="0"/>
              <a:t>值，并分析</a:t>
            </a:r>
            <a:endParaRPr kumimoji="1" lang="en-US" altLang="zh-CN" dirty="0"/>
          </a:p>
          <a:p>
            <a:pPr lvl="1"/>
            <a:r>
              <a:rPr kumimoji="1" lang="zh-CN" altLang="en-US" dirty="0"/>
              <a:t>请参考教材内容</a:t>
            </a:r>
            <a:endParaRPr kumimoji="1" lang="en-US" altLang="zh-CN" dirty="0"/>
          </a:p>
        </p:txBody>
      </p:sp>
    </p:spTree>
    <p:extLst>
      <p:ext uri="{BB962C8B-B14F-4D97-AF65-F5344CB8AC3E}">
        <p14:creationId xmlns:p14="http://schemas.microsoft.com/office/powerpoint/2010/main" val="193505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15CAE5-FB15-3743-9FB7-AF149D872A80}"/>
              </a:ext>
            </a:extLst>
          </p:cNvPr>
          <p:cNvSpPr>
            <a:spLocks noGrp="1"/>
          </p:cNvSpPr>
          <p:nvPr>
            <p:ph type="title"/>
          </p:nvPr>
        </p:nvSpPr>
        <p:spPr/>
        <p:txBody>
          <a:bodyPr/>
          <a:lstStyle/>
          <a:p>
            <a:r>
              <a:rPr kumimoji="1" lang="zh-CN" altLang="en-US" dirty="0"/>
              <a:t>上交材料</a:t>
            </a:r>
          </a:p>
        </p:txBody>
      </p:sp>
      <p:sp>
        <p:nvSpPr>
          <p:cNvPr id="3" name="内容占位符 2">
            <a:extLst>
              <a:ext uri="{FF2B5EF4-FFF2-40B4-BE49-F238E27FC236}">
                <a16:creationId xmlns:a16="http://schemas.microsoft.com/office/drawing/2014/main" id="{30ADFAF7-1AD8-7A49-9F6B-3B1E3D3DC6A9}"/>
              </a:ext>
            </a:extLst>
          </p:cNvPr>
          <p:cNvSpPr>
            <a:spLocks noGrp="1"/>
          </p:cNvSpPr>
          <p:nvPr>
            <p:ph idx="1"/>
          </p:nvPr>
        </p:nvSpPr>
        <p:spPr/>
        <p:txBody>
          <a:bodyPr/>
          <a:lstStyle/>
          <a:p>
            <a:r>
              <a:rPr kumimoji="1" lang="zh-CN" altLang="en-US" dirty="0"/>
              <a:t>请附上所研究对象的运动段视频</a:t>
            </a:r>
            <a:endParaRPr kumimoji="1" lang="en-US" altLang="zh-CN" dirty="0"/>
          </a:p>
          <a:p>
            <a:r>
              <a:rPr kumimoji="1" lang="zh-CN" altLang="en-US" dirty="0"/>
              <a:t>请附上处理结果文件</a:t>
            </a:r>
            <a:endParaRPr kumimoji="1" lang="en-US" altLang="zh-CN" dirty="0"/>
          </a:p>
          <a:p>
            <a:r>
              <a:rPr kumimoji="1" lang="zh-CN" altLang="en-US" dirty="0"/>
              <a:t>根据所得到的结果计算恢复系数和碰撞动能比</a:t>
            </a:r>
            <a:endParaRPr kumimoji="1" lang="en-US" altLang="zh-CN" dirty="0"/>
          </a:p>
          <a:p>
            <a:r>
              <a:rPr kumimoji="1" lang="zh-CN" altLang="en-US" dirty="0"/>
              <a:t>附加题：（</a:t>
            </a:r>
            <a:r>
              <a:rPr kumimoji="1" lang="en-US" altLang="zh-CN" dirty="0"/>
              <a:t>+5</a:t>
            </a:r>
            <a:r>
              <a:rPr kumimoji="1" lang="zh-CN" altLang="en-US" dirty="0"/>
              <a:t>分）</a:t>
            </a:r>
            <a:endParaRPr kumimoji="1" lang="en-US" altLang="zh-CN" dirty="0"/>
          </a:p>
          <a:p>
            <a:pPr lvl="1"/>
            <a:r>
              <a:rPr kumimoji="1" lang="zh-CN" altLang="en-US" dirty="0"/>
              <a:t>探究非对心碰撞过程的动量和动能变化</a:t>
            </a:r>
          </a:p>
        </p:txBody>
      </p:sp>
    </p:spTree>
    <p:extLst>
      <p:ext uri="{BB962C8B-B14F-4D97-AF65-F5344CB8AC3E}">
        <p14:creationId xmlns:p14="http://schemas.microsoft.com/office/powerpoint/2010/main" val="2172965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8F2C8-441D-2D40-892C-A36994E71766}"/>
              </a:ext>
            </a:extLst>
          </p:cNvPr>
          <p:cNvSpPr>
            <a:spLocks noGrp="1"/>
          </p:cNvSpPr>
          <p:nvPr>
            <p:ph type="ctrTitle"/>
          </p:nvPr>
        </p:nvSpPr>
        <p:spPr/>
        <p:txBody>
          <a:bodyPr/>
          <a:lstStyle/>
          <a:p>
            <a:r>
              <a:rPr kumimoji="1" lang="zh-CN" altLang="en-US" dirty="0"/>
              <a:t>自选实验</a:t>
            </a:r>
            <a:r>
              <a:rPr kumimoji="1" lang="en-US" altLang="zh-CN" dirty="0"/>
              <a:t>3</a:t>
            </a:r>
            <a:endParaRPr kumimoji="1" lang="zh-CN" altLang="en-US" dirty="0"/>
          </a:p>
        </p:txBody>
      </p:sp>
      <p:sp>
        <p:nvSpPr>
          <p:cNvPr id="3" name="副标题 2">
            <a:extLst>
              <a:ext uri="{FF2B5EF4-FFF2-40B4-BE49-F238E27FC236}">
                <a16:creationId xmlns:a16="http://schemas.microsoft.com/office/drawing/2014/main" id="{E5A2DFF3-92CA-B845-B577-96F5EE195149}"/>
              </a:ext>
            </a:extLst>
          </p:cNvPr>
          <p:cNvSpPr>
            <a:spLocks noGrp="1"/>
          </p:cNvSpPr>
          <p:nvPr>
            <p:ph type="subTitle" idx="1"/>
          </p:nvPr>
        </p:nvSpPr>
        <p:spPr/>
        <p:txBody>
          <a:bodyPr/>
          <a:lstStyle/>
          <a:p>
            <a:r>
              <a:rPr kumimoji="1" lang="zh-CN" altLang="en-US" dirty="0"/>
              <a:t>非线性电阻的伏安特性</a:t>
            </a:r>
            <a:r>
              <a:rPr kumimoji="1" lang="en-US" altLang="zh-CN" dirty="0"/>
              <a:t>&amp;</a:t>
            </a:r>
            <a:r>
              <a:rPr kumimoji="1" lang="zh-CN" altLang="en-US" dirty="0"/>
              <a:t>惠斯通电桥测中值电阻</a:t>
            </a:r>
          </a:p>
        </p:txBody>
      </p:sp>
    </p:spTree>
    <p:extLst>
      <p:ext uri="{BB962C8B-B14F-4D97-AF65-F5344CB8AC3E}">
        <p14:creationId xmlns:p14="http://schemas.microsoft.com/office/powerpoint/2010/main" val="3379958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5C21B9-597B-3B49-BE4F-F95951E46926}"/>
              </a:ext>
            </a:extLst>
          </p:cNvPr>
          <p:cNvSpPr>
            <a:spLocks noGrp="1"/>
          </p:cNvSpPr>
          <p:nvPr>
            <p:ph type="title"/>
          </p:nvPr>
        </p:nvSpPr>
        <p:spPr/>
        <p:txBody>
          <a:bodyPr/>
          <a:lstStyle/>
          <a:p>
            <a:r>
              <a:rPr kumimoji="1" lang="zh-CN" altLang="en-US" dirty="0"/>
              <a:t>环境</a:t>
            </a:r>
            <a:r>
              <a:rPr kumimoji="1" lang="en-US" altLang="zh-CN" dirty="0"/>
              <a:t>&amp;</a:t>
            </a:r>
            <a:r>
              <a:rPr kumimoji="1" lang="zh-CN" altLang="en-US" dirty="0"/>
              <a:t>条件</a:t>
            </a:r>
          </a:p>
        </p:txBody>
      </p:sp>
      <p:sp>
        <p:nvSpPr>
          <p:cNvPr id="3" name="内容占位符 2">
            <a:extLst>
              <a:ext uri="{FF2B5EF4-FFF2-40B4-BE49-F238E27FC236}">
                <a16:creationId xmlns:a16="http://schemas.microsoft.com/office/drawing/2014/main" id="{7FC15E52-5FCB-7A47-80EA-300D64383BAC}"/>
              </a:ext>
            </a:extLst>
          </p:cNvPr>
          <p:cNvSpPr>
            <a:spLocks noGrp="1"/>
          </p:cNvSpPr>
          <p:nvPr>
            <p:ph idx="1"/>
          </p:nvPr>
        </p:nvSpPr>
        <p:spPr/>
        <p:txBody>
          <a:bodyPr>
            <a:normAutofit/>
          </a:bodyPr>
          <a:lstStyle/>
          <a:p>
            <a:r>
              <a:rPr kumimoji="1" lang="zh-CN" altLang="en-US" dirty="0"/>
              <a:t>请在手机端下载软件：推荐前者，</a:t>
            </a:r>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r>
              <a:rPr kumimoji="1" lang="zh-CN" altLang="en-US" dirty="0"/>
              <a:t>利用软件进行相关电学实验</a:t>
            </a:r>
            <a:endParaRPr kumimoji="1" lang="en-US" altLang="zh-CN" dirty="0"/>
          </a:p>
        </p:txBody>
      </p:sp>
      <p:pic>
        <p:nvPicPr>
          <p:cNvPr id="4" name="图片 3">
            <a:extLst>
              <a:ext uri="{FF2B5EF4-FFF2-40B4-BE49-F238E27FC236}">
                <a16:creationId xmlns:a16="http://schemas.microsoft.com/office/drawing/2014/main" id="{08E94D50-D56E-0345-A932-787FB52641F5}"/>
              </a:ext>
            </a:extLst>
          </p:cNvPr>
          <p:cNvPicPr>
            <a:picLocks noChangeAspect="1"/>
          </p:cNvPicPr>
          <p:nvPr/>
        </p:nvPicPr>
        <p:blipFill>
          <a:blip r:embed="rId3"/>
          <a:stretch>
            <a:fillRect/>
          </a:stretch>
        </p:blipFill>
        <p:spPr>
          <a:xfrm>
            <a:off x="2242645" y="2545036"/>
            <a:ext cx="1905000" cy="2146300"/>
          </a:xfrm>
          <a:prstGeom prst="rect">
            <a:avLst/>
          </a:prstGeom>
        </p:spPr>
      </p:pic>
      <p:pic>
        <p:nvPicPr>
          <p:cNvPr id="5" name="图片 4">
            <a:extLst>
              <a:ext uri="{FF2B5EF4-FFF2-40B4-BE49-F238E27FC236}">
                <a16:creationId xmlns:a16="http://schemas.microsoft.com/office/drawing/2014/main" id="{720440D3-9E68-7B41-A40A-DA7FE026091D}"/>
              </a:ext>
            </a:extLst>
          </p:cNvPr>
          <p:cNvPicPr>
            <a:picLocks noChangeAspect="1"/>
          </p:cNvPicPr>
          <p:nvPr/>
        </p:nvPicPr>
        <p:blipFill>
          <a:blip r:embed="rId4"/>
          <a:stretch>
            <a:fillRect/>
          </a:stretch>
        </p:blipFill>
        <p:spPr>
          <a:xfrm>
            <a:off x="5239049" y="2545036"/>
            <a:ext cx="7677150" cy="2146300"/>
          </a:xfrm>
          <a:prstGeom prst="rect">
            <a:avLst/>
          </a:prstGeom>
        </p:spPr>
      </p:pic>
    </p:spTree>
    <p:extLst>
      <p:ext uri="{BB962C8B-B14F-4D97-AF65-F5344CB8AC3E}">
        <p14:creationId xmlns:p14="http://schemas.microsoft.com/office/powerpoint/2010/main" val="3896344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8F2C8-441D-2D40-892C-A36994E71766}"/>
              </a:ext>
            </a:extLst>
          </p:cNvPr>
          <p:cNvSpPr>
            <a:spLocks noGrp="1"/>
          </p:cNvSpPr>
          <p:nvPr>
            <p:ph type="ctrTitle"/>
          </p:nvPr>
        </p:nvSpPr>
        <p:spPr/>
        <p:txBody>
          <a:bodyPr/>
          <a:lstStyle/>
          <a:p>
            <a:r>
              <a:rPr kumimoji="1" lang="zh-CN" altLang="en-US" dirty="0"/>
              <a:t>非线性元件伏安特性</a:t>
            </a:r>
          </a:p>
        </p:txBody>
      </p:sp>
      <p:sp>
        <p:nvSpPr>
          <p:cNvPr id="3" name="副标题 2">
            <a:extLst>
              <a:ext uri="{FF2B5EF4-FFF2-40B4-BE49-F238E27FC236}">
                <a16:creationId xmlns:a16="http://schemas.microsoft.com/office/drawing/2014/main" id="{E5A2DFF3-92CA-B845-B577-96F5EE195149}"/>
              </a:ext>
            </a:extLst>
          </p:cNvPr>
          <p:cNvSpPr>
            <a:spLocks noGrp="1"/>
          </p:cNvSpPr>
          <p:nvPr>
            <p:ph type="subTitle" idx="1"/>
          </p:nvPr>
        </p:nvSpPr>
        <p:spPr/>
        <p:txBody>
          <a:bodyPr/>
          <a:lstStyle/>
          <a:p>
            <a:endParaRPr kumimoji="1" lang="zh-CN" altLang="en-US"/>
          </a:p>
        </p:txBody>
      </p:sp>
    </p:spTree>
    <p:extLst>
      <p:ext uri="{BB962C8B-B14F-4D97-AF65-F5344CB8AC3E}">
        <p14:creationId xmlns:p14="http://schemas.microsoft.com/office/powerpoint/2010/main" val="342709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F367DF-1F1B-7840-85F2-B4B21DF2DBFE}"/>
              </a:ext>
            </a:extLst>
          </p:cNvPr>
          <p:cNvSpPr>
            <a:spLocks noGrp="1"/>
          </p:cNvSpPr>
          <p:nvPr>
            <p:ph type="title"/>
          </p:nvPr>
        </p:nvSpPr>
        <p:spPr/>
        <p:txBody>
          <a:bodyPr/>
          <a:lstStyle/>
          <a:p>
            <a:r>
              <a:rPr lang="zh-CN" altLang="en-US" dirty="0"/>
              <a:t>设计</a:t>
            </a:r>
            <a:r>
              <a:rPr lang="zh-CN" altLang="zh-CN" dirty="0"/>
              <a:t>宅家设计型实验教学模式</a:t>
            </a:r>
            <a:r>
              <a:rPr lang="zh-CN" altLang="en-US" dirty="0"/>
              <a:t>的设计思路</a:t>
            </a:r>
            <a:endParaRPr kumimoji="1" lang="zh-CN" altLang="en-US" dirty="0"/>
          </a:p>
        </p:txBody>
      </p:sp>
      <p:sp>
        <p:nvSpPr>
          <p:cNvPr id="3" name="内容占位符 2">
            <a:extLst>
              <a:ext uri="{FF2B5EF4-FFF2-40B4-BE49-F238E27FC236}">
                <a16:creationId xmlns:a16="http://schemas.microsoft.com/office/drawing/2014/main" id="{3E1CBA71-D119-A049-B23E-0868E4102BC0}"/>
              </a:ext>
            </a:extLst>
          </p:cNvPr>
          <p:cNvSpPr>
            <a:spLocks noGrp="1"/>
          </p:cNvSpPr>
          <p:nvPr>
            <p:ph idx="1"/>
          </p:nvPr>
        </p:nvSpPr>
        <p:spPr/>
        <p:txBody>
          <a:bodyPr/>
          <a:lstStyle/>
          <a:p>
            <a:r>
              <a:rPr lang="zh-CN" altLang="zh-CN" dirty="0"/>
              <a:t>紧扣各个项目实验原理和实验方法，体现物理量之间的关系</a:t>
            </a:r>
            <a:r>
              <a:rPr lang="zh-CN" altLang="en-US" dirty="0"/>
              <a:t>；</a:t>
            </a:r>
            <a:endParaRPr lang="en-US" altLang="zh-CN" dirty="0"/>
          </a:p>
          <a:p>
            <a:r>
              <a:rPr lang="zh-CN" altLang="zh-CN" dirty="0"/>
              <a:t>通过家中常见器材、手机传感器、虚拟软件等搭建实验</a:t>
            </a:r>
            <a:endParaRPr lang="en-US" altLang="zh-CN" dirty="0"/>
          </a:p>
          <a:p>
            <a:r>
              <a:rPr lang="zh-CN" altLang="zh-CN" dirty="0"/>
              <a:t>来源于生活、高于生活，把具体原理、方法融入到日常生活中，激发学生学习、应用物理知识的兴趣。</a:t>
            </a:r>
            <a:endParaRPr kumimoji="1" lang="zh-CN" altLang="en-US" dirty="0"/>
          </a:p>
        </p:txBody>
      </p:sp>
    </p:spTree>
    <p:extLst>
      <p:ext uri="{BB962C8B-B14F-4D97-AF65-F5344CB8AC3E}">
        <p14:creationId xmlns:p14="http://schemas.microsoft.com/office/powerpoint/2010/main" val="985522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EDA0BC-6945-3F46-818D-C32C91946AA8}"/>
              </a:ext>
            </a:extLst>
          </p:cNvPr>
          <p:cNvSpPr>
            <a:spLocks noGrp="1"/>
          </p:cNvSpPr>
          <p:nvPr>
            <p:ph type="title"/>
          </p:nvPr>
        </p:nvSpPr>
        <p:spPr/>
        <p:txBody>
          <a:bodyPr/>
          <a:lstStyle/>
          <a:p>
            <a:r>
              <a:rPr kumimoji="1" lang="zh-CN" altLang="en-US" dirty="0"/>
              <a:t>实验内容</a:t>
            </a:r>
          </a:p>
        </p:txBody>
      </p:sp>
      <p:sp>
        <p:nvSpPr>
          <p:cNvPr id="3" name="内容占位符 2">
            <a:extLst>
              <a:ext uri="{FF2B5EF4-FFF2-40B4-BE49-F238E27FC236}">
                <a16:creationId xmlns:a16="http://schemas.microsoft.com/office/drawing/2014/main" id="{E492C61E-6A01-1841-B8B2-89C36047CAFB}"/>
              </a:ext>
            </a:extLst>
          </p:cNvPr>
          <p:cNvSpPr>
            <a:spLocks noGrp="1"/>
          </p:cNvSpPr>
          <p:nvPr>
            <p:ph idx="1"/>
          </p:nvPr>
        </p:nvSpPr>
        <p:spPr/>
        <p:txBody>
          <a:bodyPr/>
          <a:lstStyle/>
          <a:p>
            <a:r>
              <a:rPr kumimoji="1" lang="zh-CN" altLang="en-US" dirty="0"/>
              <a:t>参考教材内容，利用滑动变阻器连接分压电路</a:t>
            </a:r>
            <a:endParaRPr kumimoji="1" lang="en-US" altLang="zh-CN" dirty="0"/>
          </a:p>
          <a:p>
            <a:r>
              <a:rPr kumimoji="1" lang="zh-CN" altLang="en-US" dirty="0"/>
              <a:t>合理设置电源、电阻箱、滑动变阻器、电压表、电流变参数</a:t>
            </a:r>
            <a:endParaRPr kumimoji="1" lang="en-US" altLang="zh-CN" dirty="0"/>
          </a:p>
          <a:p>
            <a:r>
              <a:rPr kumimoji="1" lang="zh-CN" altLang="en-US" dirty="0"/>
              <a:t>设计方案测量二极管的伏安特性曲线</a:t>
            </a:r>
            <a:endParaRPr kumimoji="1" lang="en-US" altLang="zh-CN" dirty="0"/>
          </a:p>
          <a:p>
            <a:pPr lvl="1"/>
            <a:r>
              <a:rPr kumimoji="1" lang="zh-CN" altLang="en-US" dirty="0"/>
              <a:t>列表得到实验数据</a:t>
            </a:r>
            <a:endParaRPr kumimoji="1" lang="en-US" altLang="zh-CN" dirty="0"/>
          </a:p>
          <a:p>
            <a:pPr lvl="1"/>
            <a:r>
              <a:rPr kumimoji="1" lang="zh-CN" altLang="en-US" dirty="0"/>
              <a:t>通过</a:t>
            </a:r>
            <a:r>
              <a:rPr kumimoji="1" lang="en-US" altLang="zh-CN" dirty="0"/>
              <a:t>excel</a:t>
            </a:r>
            <a:r>
              <a:rPr kumimoji="1" lang="zh-CN" altLang="en-US" dirty="0"/>
              <a:t>进行表达式拟合</a:t>
            </a:r>
            <a:endParaRPr kumimoji="1" lang="en-US" altLang="zh-CN" dirty="0"/>
          </a:p>
          <a:p>
            <a:pPr lvl="2"/>
            <a:r>
              <a:rPr kumimoji="1" lang="zh-CN" altLang="en-US" dirty="0"/>
              <a:t>如果有兴趣，也可以使用</a:t>
            </a:r>
            <a:r>
              <a:rPr kumimoji="1" lang="en-US" altLang="zh-CN" dirty="0"/>
              <a:t>origin</a:t>
            </a:r>
          </a:p>
          <a:p>
            <a:pPr lvl="2"/>
            <a:r>
              <a:rPr kumimoji="1" lang="en-US" altLang="zh-CN" dirty="0"/>
              <a:t>Origin</a:t>
            </a:r>
            <a:r>
              <a:rPr kumimoji="1" lang="zh-CN" altLang="en-US" dirty="0"/>
              <a:t>链接</a:t>
            </a:r>
            <a:r>
              <a:rPr kumimoji="1" lang="en-US" altLang="zh-CN" dirty="0"/>
              <a:t>:</a:t>
            </a:r>
            <a:r>
              <a:rPr kumimoji="1" lang="en" altLang="zh-CN" dirty="0"/>
              <a:t>https://</a:t>
            </a:r>
            <a:r>
              <a:rPr kumimoji="1" lang="en" altLang="zh-CN" dirty="0" err="1"/>
              <a:t>pan.baidu.com</a:t>
            </a:r>
            <a:r>
              <a:rPr kumimoji="1" lang="en" altLang="zh-CN" dirty="0"/>
              <a:t>/s/1UsiljIgf-rYwnif30eme_Q  </a:t>
            </a:r>
            <a:r>
              <a:rPr kumimoji="1" lang="zh-CN" altLang="en-US" dirty="0"/>
              <a:t>密码</a:t>
            </a:r>
            <a:r>
              <a:rPr kumimoji="1" lang="en-US" altLang="zh-CN" dirty="0"/>
              <a:t>:</a:t>
            </a:r>
            <a:r>
              <a:rPr kumimoji="1" lang="en" altLang="zh-CN" dirty="0"/>
              <a:t>rsy2</a:t>
            </a:r>
            <a:endParaRPr kumimoji="1" lang="zh-CN" altLang="en-US" dirty="0"/>
          </a:p>
        </p:txBody>
      </p:sp>
    </p:spTree>
    <p:extLst>
      <p:ext uri="{BB962C8B-B14F-4D97-AF65-F5344CB8AC3E}">
        <p14:creationId xmlns:p14="http://schemas.microsoft.com/office/powerpoint/2010/main" val="3284495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86C297-5C1C-874C-9D7D-7318766DD89C}"/>
              </a:ext>
            </a:extLst>
          </p:cNvPr>
          <p:cNvSpPr>
            <a:spLocks noGrp="1"/>
          </p:cNvSpPr>
          <p:nvPr>
            <p:ph type="title"/>
          </p:nvPr>
        </p:nvSpPr>
        <p:spPr/>
        <p:txBody>
          <a:bodyPr/>
          <a:lstStyle/>
          <a:p>
            <a:r>
              <a:rPr kumimoji="1" lang="zh-CN" altLang="en-US" dirty="0"/>
              <a:t>上交材料</a:t>
            </a:r>
          </a:p>
        </p:txBody>
      </p:sp>
      <p:sp>
        <p:nvSpPr>
          <p:cNvPr id="3" name="内容占位符 2">
            <a:extLst>
              <a:ext uri="{FF2B5EF4-FFF2-40B4-BE49-F238E27FC236}">
                <a16:creationId xmlns:a16="http://schemas.microsoft.com/office/drawing/2014/main" id="{C735B55D-CE3B-724E-9BCA-BA557CE57F57}"/>
              </a:ext>
            </a:extLst>
          </p:cNvPr>
          <p:cNvSpPr>
            <a:spLocks noGrp="1"/>
          </p:cNvSpPr>
          <p:nvPr>
            <p:ph idx="1"/>
          </p:nvPr>
        </p:nvSpPr>
        <p:spPr/>
        <p:txBody>
          <a:bodyPr/>
          <a:lstStyle/>
          <a:p>
            <a:r>
              <a:rPr kumimoji="1" lang="zh-CN" altLang="en-US" dirty="0"/>
              <a:t>所连接电路图截屏，并给出相应元件参数</a:t>
            </a:r>
            <a:endParaRPr kumimoji="1" lang="en-US" altLang="zh-CN" dirty="0"/>
          </a:p>
          <a:p>
            <a:r>
              <a:rPr kumimoji="1" lang="zh-CN" altLang="en-US" dirty="0"/>
              <a:t>测量原始数据</a:t>
            </a:r>
            <a:endParaRPr kumimoji="1" lang="en-US" altLang="zh-CN" dirty="0"/>
          </a:p>
          <a:p>
            <a:pPr lvl="1"/>
            <a:r>
              <a:rPr kumimoji="1" lang="en-US" altLang="zh-CN" dirty="0"/>
              <a:t>V</a:t>
            </a:r>
            <a:r>
              <a:rPr kumimoji="1" lang="zh-CN" altLang="en-US" dirty="0"/>
              <a:t>～</a:t>
            </a:r>
            <a:r>
              <a:rPr kumimoji="1" lang="en-US" altLang="zh-CN" dirty="0"/>
              <a:t>I</a:t>
            </a:r>
            <a:r>
              <a:rPr kumimoji="1" lang="zh-CN" altLang="en-US" dirty="0"/>
              <a:t>数据表格</a:t>
            </a:r>
            <a:endParaRPr kumimoji="1" lang="en-US" altLang="zh-CN" dirty="0"/>
          </a:p>
          <a:p>
            <a:r>
              <a:rPr kumimoji="1" lang="en-US" altLang="zh-CN" dirty="0"/>
              <a:t>Excel</a:t>
            </a:r>
            <a:r>
              <a:rPr kumimoji="1" lang="zh-CN" altLang="en-US" dirty="0"/>
              <a:t> </a:t>
            </a:r>
            <a:r>
              <a:rPr kumimoji="1" lang="en-US" altLang="zh-CN" dirty="0"/>
              <a:t>&amp;</a:t>
            </a:r>
            <a:r>
              <a:rPr kumimoji="1" lang="zh-CN" altLang="en-US" dirty="0"/>
              <a:t> </a:t>
            </a:r>
            <a:r>
              <a:rPr kumimoji="1" lang="en-US" altLang="zh-CN" dirty="0"/>
              <a:t>Origin</a:t>
            </a:r>
            <a:r>
              <a:rPr kumimoji="1" lang="zh-CN" altLang="en-US" dirty="0"/>
              <a:t>数据拟合结果</a:t>
            </a:r>
            <a:endParaRPr kumimoji="1" lang="en-US" altLang="zh-CN" dirty="0"/>
          </a:p>
          <a:p>
            <a:r>
              <a:rPr kumimoji="1" lang="zh-CN" altLang="en-US" dirty="0"/>
              <a:t>分析曲线变化规律</a:t>
            </a:r>
          </a:p>
        </p:txBody>
      </p:sp>
      <p:pic>
        <p:nvPicPr>
          <p:cNvPr id="7" name="图片 6" descr="图片包含 室内, 桌子, 电脑, 标志&#10;&#10;描述已自动生成">
            <a:extLst>
              <a:ext uri="{FF2B5EF4-FFF2-40B4-BE49-F238E27FC236}">
                <a16:creationId xmlns:a16="http://schemas.microsoft.com/office/drawing/2014/main" id="{6E9E6FCC-C778-E249-A440-422150750CB9}"/>
              </a:ext>
            </a:extLst>
          </p:cNvPr>
          <p:cNvPicPr>
            <a:picLocks noChangeAspect="1"/>
          </p:cNvPicPr>
          <p:nvPr/>
        </p:nvPicPr>
        <p:blipFill>
          <a:blip r:embed="rId2"/>
          <a:stretch>
            <a:fillRect/>
          </a:stretch>
        </p:blipFill>
        <p:spPr>
          <a:xfrm>
            <a:off x="7120435" y="1853754"/>
            <a:ext cx="3280580" cy="4374107"/>
          </a:xfrm>
          <a:prstGeom prst="rect">
            <a:avLst/>
          </a:prstGeom>
        </p:spPr>
      </p:pic>
    </p:spTree>
    <p:extLst>
      <p:ext uri="{BB962C8B-B14F-4D97-AF65-F5344CB8AC3E}">
        <p14:creationId xmlns:p14="http://schemas.microsoft.com/office/powerpoint/2010/main" val="1763974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8F2C8-441D-2D40-892C-A36994E71766}"/>
              </a:ext>
            </a:extLst>
          </p:cNvPr>
          <p:cNvSpPr>
            <a:spLocks noGrp="1"/>
          </p:cNvSpPr>
          <p:nvPr>
            <p:ph type="ctrTitle"/>
          </p:nvPr>
        </p:nvSpPr>
        <p:spPr/>
        <p:txBody>
          <a:bodyPr>
            <a:normAutofit/>
          </a:bodyPr>
          <a:lstStyle/>
          <a:p>
            <a:r>
              <a:rPr kumimoji="1" lang="zh-CN" altLang="en-US" dirty="0"/>
              <a:t>惠斯通电桥测中值电阻</a:t>
            </a:r>
          </a:p>
        </p:txBody>
      </p:sp>
      <p:sp>
        <p:nvSpPr>
          <p:cNvPr id="3" name="副标题 2">
            <a:extLst>
              <a:ext uri="{FF2B5EF4-FFF2-40B4-BE49-F238E27FC236}">
                <a16:creationId xmlns:a16="http://schemas.microsoft.com/office/drawing/2014/main" id="{E5A2DFF3-92CA-B845-B577-96F5EE195149}"/>
              </a:ext>
            </a:extLst>
          </p:cNvPr>
          <p:cNvSpPr>
            <a:spLocks noGrp="1"/>
          </p:cNvSpPr>
          <p:nvPr>
            <p:ph type="subTitle" idx="1"/>
          </p:nvPr>
        </p:nvSpPr>
        <p:spPr/>
        <p:txBody>
          <a:bodyPr/>
          <a:lstStyle/>
          <a:p>
            <a:endParaRPr kumimoji="1" lang="zh-CN" altLang="en-US" dirty="0"/>
          </a:p>
        </p:txBody>
      </p:sp>
    </p:spTree>
    <p:extLst>
      <p:ext uri="{BB962C8B-B14F-4D97-AF65-F5344CB8AC3E}">
        <p14:creationId xmlns:p14="http://schemas.microsoft.com/office/powerpoint/2010/main" val="589155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FF8BB7-D2C4-2B46-B576-AEC598351E36}"/>
              </a:ext>
            </a:extLst>
          </p:cNvPr>
          <p:cNvSpPr>
            <a:spLocks noGrp="1"/>
          </p:cNvSpPr>
          <p:nvPr>
            <p:ph type="title"/>
          </p:nvPr>
        </p:nvSpPr>
        <p:spPr/>
        <p:txBody>
          <a:bodyPr/>
          <a:lstStyle/>
          <a:p>
            <a:r>
              <a:rPr kumimoji="1" lang="zh-CN" altLang="en-US" dirty="0"/>
              <a:t>实验内容</a:t>
            </a:r>
          </a:p>
        </p:txBody>
      </p:sp>
      <p:sp>
        <p:nvSpPr>
          <p:cNvPr id="3" name="内容占位符 2">
            <a:extLst>
              <a:ext uri="{FF2B5EF4-FFF2-40B4-BE49-F238E27FC236}">
                <a16:creationId xmlns:a16="http://schemas.microsoft.com/office/drawing/2014/main" id="{D99018D3-8752-A846-A007-978FB1D60E16}"/>
              </a:ext>
            </a:extLst>
          </p:cNvPr>
          <p:cNvSpPr>
            <a:spLocks noGrp="1"/>
          </p:cNvSpPr>
          <p:nvPr>
            <p:ph idx="1"/>
          </p:nvPr>
        </p:nvSpPr>
        <p:spPr/>
        <p:txBody>
          <a:bodyPr/>
          <a:lstStyle/>
          <a:p>
            <a:r>
              <a:rPr kumimoji="1" lang="zh-CN" altLang="en-US" dirty="0"/>
              <a:t>参考教材内容，按照电路图连接电桥电路</a:t>
            </a:r>
            <a:endParaRPr kumimoji="1" lang="en-US" altLang="zh-CN" dirty="0"/>
          </a:p>
          <a:p>
            <a:pPr lvl="1"/>
            <a:r>
              <a:rPr kumimoji="1" lang="zh-CN" altLang="en-US" dirty="0"/>
              <a:t>以微安表作为检流计</a:t>
            </a:r>
            <a:endParaRPr kumimoji="1" lang="en-US" altLang="zh-CN" dirty="0"/>
          </a:p>
          <a:p>
            <a:r>
              <a:rPr kumimoji="1" lang="zh-CN" altLang="en-US" dirty="0"/>
              <a:t>设定待测电阻阻值</a:t>
            </a:r>
            <a:endParaRPr kumimoji="1" lang="en-US" altLang="zh-CN" dirty="0"/>
          </a:p>
          <a:p>
            <a:r>
              <a:rPr kumimoji="1" lang="zh-CN" altLang="en-US" dirty="0"/>
              <a:t>通过测量得到测量结果，并与设定值做百分误差。</a:t>
            </a:r>
            <a:endParaRPr kumimoji="1" lang="en-US" altLang="zh-CN" dirty="0"/>
          </a:p>
          <a:p>
            <a:pPr marL="0" indent="0">
              <a:buNone/>
            </a:pPr>
            <a:endParaRPr kumimoji="1" lang="en-US" altLang="zh-CN" dirty="0"/>
          </a:p>
        </p:txBody>
      </p:sp>
    </p:spTree>
    <p:extLst>
      <p:ext uri="{BB962C8B-B14F-4D97-AF65-F5344CB8AC3E}">
        <p14:creationId xmlns:p14="http://schemas.microsoft.com/office/powerpoint/2010/main" val="950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86C297-5C1C-874C-9D7D-7318766DD89C}"/>
              </a:ext>
            </a:extLst>
          </p:cNvPr>
          <p:cNvSpPr>
            <a:spLocks noGrp="1"/>
          </p:cNvSpPr>
          <p:nvPr>
            <p:ph type="title"/>
          </p:nvPr>
        </p:nvSpPr>
        <p:spPr/>
        <p:txBody>
          <a:bodyPr/>
          <a:lstStyle/>
          <a:p>
            <a:r>
              <a:rPr kumimoji="1" lang="zh-CN" altLang="en-US" dirty="0"/>
              <a:t>上交材料</a:t>
            </a:r>
          </a:p>
        </p:txBody>
      </p:sp>
      <p:sp>
        <p:nvSpPr>
          <p:cNvPr id="3" name="内容占位符 2">
            <a:extLst>
              <a:ext uri="{FF2B5EF4-FFF2-40B4-BE49-F238E27FC236}">
                <a16:creationId xmlns:a16="http://schemas.microsoft.com/office/drawing/2014/main" id="{C735B55D-CE3B-724E-9BCA-BA557CE57F57}"/>
              </a:ext>
            </a:extLst>
          </p:cNvPr>
          <p:cNvSpPr>
            <a:spLocks noGrp="1"/>
          </p:cNvSpPr>
          <p:nvPr>
            <p:ph idx="1"/>
          </p:nvPr>
        </p:nvSpPr>
        <p:spPr/>
        <p:txBody>
          <a:bodyPr>
            <a:normAutofit fontScale="92500" lnSpcReduction="10000"/>
          </a:bodyPr>
          <a:lstStyle/>
          <a:p>
            <a:r>
              <a:rPr kumimoji="1" lang="zh-CN" altLang="en-US" dirty="0"/>
              <a:t>所连接电路图截屏，并给出相应元件参数</a:t>
            </a:r>
            <a:endParaRPr kumimoji="1" lang="en-US" altLang="zh-CN" dirty="0"/>
          </a:p>
          <a:p>
            <a:r>
              <a:rPr kumimoji="1" lang="zh-CN" altLang="en-US" dirty="0"/>
              <a:t>给出原始数据表格</a:t>
            </a:r>
            <a:endParaRPr kumimoji="1" lang="en-US" altLang="zh-CN" dirty="0"/>
          </a:p>
          <a:p>
            <a:pPr lvl="1"/>
            <a:r>
              <a:rPr kumimoji="1" lang="zh-CN" altLang="en-US" dirty="0"/>
              <a:t>请按照教材内容，实现改变电流方向的内容</a:t>
            </a:r>
            <a:endParaRPr kumimoji="1" lang="en-US" altLang="zh-CN" dirty="0"/>
          </a:p>
          <a:p>
            <a:pPr lvl="2"/>
            <a:r>
              <a:rPr kumimoji="1" lang="zh-CN" altLang="en-US" dirty="0"/>
              <a:t>因为是虚拟元件，不存在阻值差别，所以换臂内容不做</a:t>
            </a:r>
            <a:endParaRPr kumimoji="1" lang="en-US" altLang="zh-CN" dirty="0"/>
          </a:p>
          <a:p>
            <a:r>
              <a:rPr kumimoji="1" lang="zh-CN" altLang="en-US" dirty="0"/>
              <a:t>通过数据计算得到待测电阻阻值，并通过设定值计算百分误差</a:t>
            </a:r>
            <a:endParaRPr kumimoji="1" lang="en-US" altLang="zh-CN" dirty="0"/>
          </a:p>
          <a:p>
            <a:r>
              <a:rPr kumimoji="1" lang="zh-CN" altLang="en-US" dirty="0"/>
              <a:t>附加题：（</a:t>
            </a:r>
            <a:r>
              <a:rPr kumimoji="1" lang="en-US" altLang="zh-CN" dirty="0"/>
              <a:t>+5</a:t>
            </a:r>
            <a:r>
              <a:rPr kumimoji="1" lang="zh-CN" altLang="en-US" dirty="0"/>
              <a:t>分）</a:t>
            </a:r>
            <a:endParaRPr kumimoji="1" lang="en-US" altLang="zh-CN" dirty="0"/>
          </a:p>
          <a:p>
            <a:pPr lvl="1"/>
            <a:r>
              <a:rPr kumimoji="1" lang="zh-CN" altLang="en-US" dirty="0"/>
              <a:t>请研究以下条件对测量结果的影响</a:t>
            </a:r>
            <a:endParaRPr kumimoji="1" lang="en-US" altLang="zh-CN" dirty="0"/>
          </a:p>
          <a:p>
            <a:pPr lvl="2"/>
            <a:r>
              <a:rPr kumimoji="1" lang="zh-CN" altLang="en-US" dirty="0"/>
              <a:t>电源电压大小、</a:t>
            </a:r>
            <a:r>
              <a:rPr kumimoji="1" lang="en-US" altLang="zh-CN" dirty="0"/>
              <a:t>R2&amp;R3</a:t>
            </a:r>
            <a:r>
              <a:rPr kumimoji="1" lang="zh-CN" altLang="en-US" dirty="0"/>
              <a:t>的比值</a:t>
            </a:r>
            <a:endParaRPr kumimoji="1" lang="en-US" altLang="zh-CN" dirty="0"/>
          </a:p>
          <a:p>
            <a:pPr lvl="2"/>
            <a:r>
              <a:rPr kumimoji="1" lang="zh-CN" altLang="en-US"/>
              <a:t>给出结论</a:t>
            </a:r>
            <a:endParaRPr kumimoji="1" lang="en-US" altLang="zh-CN" dirty="0"/>
          </a:p>
        </p:txBody>
      </p:sp>
    </p:spTree>
    <p:extLst>
      <p:ext uri="{BB962C8B-B14F-4D97-AF65-F5344CB8AC3E}">
        <p14:creationId xmlns:p14="http://schemas.microsoft.com/office/powerpoint/2010/main" val="1814855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8F2C8-441D-2D40-892C-A36994E71766}"/>
              </a:ext>
            </a:extLst>
          </p:cNvPr>
          <p:cNvSpPr>
            <a:spLocks noGrp="1"/>
          </p:cNvSpPr>
          <p:nvPr>
            <p:ph type="ctrTitle"/>
          </p:nvPr>
        </p:nvSpPr>
        <p:spPr/>
        <p:txBody>
          <a:bodyPr/>
          <a:lstStyle/>
          <a:p>
            <a:r>
              <a:rPr kumimoji="1" lang="zh-CN" altLang="en-US" dirty="0"/>
              <a:t>自选实验</a:t>
            </a:r>
            <a:r>
              <a:rPr kumimoji="1" lang="en-US" altLang="zh-CN" dirty="0"/>
              <a:t>4</a:t>
            </a:r>
            <a:endParaRPr kumimoji="1" lang="zh-CN" altLang="en-US" dirty="0"/>
          </a:p>
        </p:txBody>
      </p:sp>
      <p:sp>
        <p:nvSpPr>
          <p:cNvPr id="3" name="副标题 2">
            <a:extLst>
              <a:ext uri="{FF2B5EF4-FFF2-40B4-BE49-F238E27FC236}">
                <a16:creationId xmlns:a16="http://schemas.microsoft.com/office/drawing/2014/main" id="{E5A2DFF3-92CA-B845-B577-96F5EE195149}"/>
              </a:ext>
            </a:extLst>
          </p:cNvPr>
          <p:cNvSpPr>
            <a:spLocks noGrp="1"/>
          </p:cNvSpPr>
          <p:nvPr>
            <p:ph type="subTitle" idx="1"/>
          </p:nvPr>
        </p:nvSpPr>
        <p:spPr/>
        <p:txBody>
          <a:bodyPr/>
          <a:lstStyle/>
          <a:p>
            <a:r>
              <a:rPr kumimoji="1" lang="zh-CN" altLang="en-US" dirty="0"/>
              <a:t>示波器的使用</a:t>
            </a:r>
            <a:r>
              <a:rPr kumimoji="1" lang="en-US" altLang="zh-CN" dirty="0"/>
              <a:t>&amp;RC</a:t>
            </a:r>
            <a:r>
              <a:rPr kumimoji="1" lang="zh-CN" altLang="en-US" dirty="0"/>
              <a:t>暂态电路研究</a:t>
            </a:r>
          </a:p>
        </p:txBody>
      </p:sp>
    </p:spTree>
    <p:extLst>
      <p:ext uri="{BB962C8B-B14F-4D97-AF65-F5344CB8AC3E}">
        <p14:creationId xmlns:p14="http://schemas.microsoft.com/office/powerpoint/2010/main" val="3096801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5C21B9-597B-3B49-BE4F-F95951E46926}"/>
              </a:ext>
            </a:extLst>
          </p:cNvPr>
          <p:cNvSpPr>
            <a:spLocks noGrp="1"/>
          </p:cNvSpPr>
          <p:nvPr>
            <p:ph type="title"/>
          </p:nvPr>
        </p:nvSpPr>
        <p:spPr/>
        <p:txBody>
          <a:bodyPr/>
          <a:lstStyle/>
          <a:p>
            <a:r>
              <a:rPr kumimoji="1" lang="zh-CN" altLang="en-US" dirty="0"/>
              <a:t>环境条件</a:t>
            </a:r>
          </a:p>
        </p:txBody>
      </p:sp>
      <p:sp>
        <p:nvSpPr>
          <p:cNvPr id="3" name="内容占位符 2">
            <a:extLst>
              <a:ext uri="{FF2B5EF4-FFF2-40B4-BE49-F238E27FC236}">
                <a16:creationId xmlns:a16="http://schemas.microsoft.com/office/drawing/2014/main" id="{7FC15E52-5FCB-7A47-80EA-300D64383BAC}"/>
              </a:ext>
            </a:extLst>
          </p:cNvPr>
          <p:cNvSpPr>
            <a:spLocks noGrp="1"/>
          </p:cNvSpPr>
          <p:nvPr>
            <p:ph idx="1"/>
          </p:nvPr>
        </p:nvSpPr>
        <p:spPr/>
        <p:txBody>
          <a:bodyPr/>
          <a:lstStyle/>
          <a:p>
            <a:r>
              <a:rPr kumimoji="1" lang="zh-CN" altLang="en-US" dirty="0"/>
              <a:t>使用</a:t>
            </a:r>
            <a:r>
              <a:rPr kumimoji="1" lang="en" altLang="zh-CN" dirty="0"/>
              <a:t>NI </a:t>
            </a:r>
            <a:r>
              <a:rPr kumimoji="1" lang="en" altLang="zh-CN" dirty="0" err="1"/>
              <a:t>Multism</a:t>
            </a:r>
            <a:r>
              <a:rPr kumimoji="1" lang="zh-CN" altLang="en" dirty="0"/>
              <a:t>实现</a:t>
            </a:r>
            <a:r>
              <a:rPr kumimoji="1" lang="zh-CN" altLang="en-US" dirty="0"/>
              <a:t>模拟</a:t>
            </a:r>
            <a:endParaRPr kumimoji="1" lang="en-US" altLang="zh-CN" dirty="0"/>
          </a:p>
          <a:p>
            <a:pPr lvl="1"/>
            <a:r>
              <a:rPr kumimoji="1" lang="zh-CN" altLang="en-US" dirty="0"/>
              <a:t>请下载附件</a:t>
            </a:r>
            <a:r>
              <a:rPr kumimoji="1" lang="en-US" altLang="zh-CN" dirty="0"/>
              <a:t>:</a:t>
            </a:r>
            <a:r>
              <a:rPr kumimoji="1" lang="en" altLang="zh-CN" dirty="0"/>
              <a:t>https://</a:t>
            </a:r>
            <a:r>
              <a:rPr kumimoji="1" lang="en" altLang="zh-CN" dirty="0" err="1"/>
              <a:t>pan.baidu.com</a:t>
            </a:r>
            <a:r>
              <a:rPr kumimoji="1" lang="en" altLang="zh-CN" dirty="0"/>
              <a:t>/s/1G34NqBjJC6M37ViFOYoAYA  </a:t>
            </a:r>
            <a:r>
              <a:rPr kumimoji="1" lang="zh-CN" altLang="en-US" dirty="0"/>
              <a:t>密码</a:t>
            </a:r>
            <a:r>
              <a:rPr kumimoji="1" lang="en-US" altLang="zh-CN" dirty="0"/>
              <a:t>:9</a:t>
            </a:r>
            <a:r>
              <a:rPr kumimoji="1" lang="en" altLang="zh-CN" dirty="0" err="1"/>
              <a:t>eow</a:t>
            </a:r>
            <a:endParaRPr kumimoji="1" lang="en" altLang="zh-CN" dirty="0"/>
          </a:p>
          <a:p>
            <a:pPr lvl="1"/>
            <a:r>
              <a:rPr kumimoji="1" lang="zh-CN" altLang="en-US" dirty="0"/>
              <a:t>或者参考链接：</a:t>
            </a:r>
            <a:r>
              <a:rPr lang="zh-CN" altLang="en-US" dirty="0"/>
              <a:t>https://taifua.com/multisim14.html</a:t>
            </a:r>
          </a:p>
          <a:p>
            <a:pPr lvl="1"/>
            <a:r>
              <a:rPr kumimoji="1" lang="zh-CN" altLang="en-US" dirty="0"/>
              <a:t>也可以尝试在线系统：</a:t>
            </a:r>
            <a:r>
              <a:rPr kumimoji="1" lang="en" altLang="zh-CN" dirty="0">
                <a:hlinkClick r:id="rId3"/>
              </a:rPr>
              <a:t>https://www.multisim.com</a:t>
            </a:r>
            <a:r>
              <a:rPr kumimoji="1" lang="zh-CN" altLang="en-US" dirty="0"/>
              <a:t>（需注册）</a:t>
            </a:r>
            <a:endParaRPr kumimoji="1" lang="en-US" altLang="zh-CN" dirty="0"/>
          </a:p>
          <a:p>
            <a:r>
              <a:rPr kumimoji="1" lang="zh-CN" altLang="en-US" dirty="0"/>
              <a:t>视频演示请见：链接</a:t>
            </a:r>
            <a:r>
              <a:rPr kumimoji="1" lang="en-US" altLang="zh-CN" dirty="0"/>
              <a:t>:</a:t>
            </a:r>
            <a:r>
              <a:rPr kumimoji="1" lang="en" altLang="zh-CN" dirty="0"/>
              <a:t>https://</a:t>
            </a:r>
            <a:r>
              <a:rPr kumimoji="1" lang="en" altLang="zh-CN" dirty="0" err="1"/>
              <a:t>pan.baidu.com</a:t>
            </a:r>
            <a:r>
              <a:rPr kumimoji="1" lang="en" altLang="zh-CN" dirty="0"/>
              <a:t>/s/1EaNC5WAZzDwaEf9Zm9_VyA  </a:t>
            </a:r>
            <a:r>
              <a:rPr kumimoji="1" lang="zh-CN" altLang="en-US" dirty="0"/>
              <a:t>密码</a:t>
            </a:r>
            <a:r>
              <a:rPr kumimoji="1" lang="en-US" altLang="zh-CN" dirty="0"/>
              <a:t>:</a:t>
            </a:r>
            <a:r>
              <a:rPr kumimoji="1" lang="en" altLang="zh-CN" dirty="0" err="1"/>
              <a:t>adew</a:t>
            </a:r>
            <a:endParaRPr kumimoji="1" lang="zh-CN" altLang="en-US" dirty="0"/>
          </a:p>
        </p:txBody>
      </p:sp>
    </p:spTree>
    <p:extLst>
      <p:ext uri="{BB962C8B-B14F-4D97-AF65-F5344CB8AC3E}">
        <p14:creationId xmlns:p14="http://schemas.microsoft.com/office/powerpoint/2010/main" val="1469700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8F2C8-441D-2D40-892C-A36994E71766}"/>
              </a:ext>
            </a:extLst>
          </p:cNvPr>
          <p:cNvSpPr>
            <a:spLocks noGrp="1"/>
          </p:cNvSpPr>
          <p:nvPr>
            <p:ph type="ctrTitle"/>
          </p:nvPr>
        </p:nvSpPr>
        <p:spPr/>
        <p:txBody>
          <a:bodyPr/>
          <a:lstStyle/>
          <a:p>
            <a:r>
              <a:rPr kumimoji="1" lang="zh-CN" altLang="en-US" dirty="0"/>
              <a:t>示波器的使用</a:t>
            </a:r>
          </a:p>
        </p:txBody>
      </p:sp>
      <p:sp>
        <p:nvSpPr>
          <p:cNvPr id="3" name="副标题 2">
            <a:extLst>
              <a:ext uri="{FF2B5EF4-FFF2-40B4-BE49-F238E27FC236}">
                <a16:creationId xmlns:a16="http://schemas.microsoft.com/office/drawing/2014/main" id="{E5A2DFF3-92CA-B845-B577-96F5EE195149}"/>
              </a:ext>
            </a:extLst>
          </p:cNvPr>
          <p:cNvSpPr>
            <a:spLocks noGrp="1"/>
          </p:cNvSpPr>
          <p:nvPr>
            <p:ph type="subTitle" idx="1"/>
          </p:nvPr>
        </p:nvSpPr>
        <p:spPr/>
        <p:txBody>
          <a:bodyPr/>
          <a:lstStyle/>
          <a:p>
            <a:endParaRPr kumimoji="1" lang="zh-CN" altLang="en-US"/>
          </a:p>
        </p:txBody>
      </p:sp>
    </p:spTree>
    <p:extLst>
      <p:ext uri="{BB962C8B-B14F-4D97-AF65-F5344CB8AC3E}">
        <p14:creationId xmlns:p14="http://schemas.microsoft.com/office/powerpoint/2010/main" val="2201954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EDA0BC-6945-3F46-818D-C32C91946AA8}"/>
              </a:ext>
            </a:extLst>
          </p:cNvPr>
          <p:cNvSpPr>
            <a:spLocks noGrp="1"/>
          </p:cNvSpPr>
          <p:nvPr>
            <p:ph type="title"/>
          </p:nvPr>
        </p:nvSpPr>
        <p:spPr/>
        <p:txBody>
          <a:bodyPr/>
          <a:lstStyle/>
          <a:p>
            <a:r>
              <a:rPr kumimoji="1" lang="zh-CN" altLang="en-US" dirty="0"/>
              <a:t>实验内容</a:t>
            </a:r>
          </a:p>
        </p:txBody>
      </p:sp>
      <p:sp>
        <p:nvSpPr>
          <p:cNvPr id="3" name="内容占位符 2">
            <a:extLst>
              <a:ext uri="{FF2B5EF4-FFF2-40B4-BE49-F238E27FC236}">
                <a16:creationId xmlns:a16="http://schemas.microsoft.com/office/drawing/2014/main" id="{E492C61E-6A01-1841-B8B2-89C36047CAFB}"/>
              </a:ext>
            </a:extLst>
          </p:cNvPr>
          <p:cNvSpPr>
            <a:spLocks noGrp="1"/>
          </p:cNvSpPr>
          <p:nvPr>
            <p:ph idx="1"/>
          </p:nvPr>
        </p:nvSpPr>
        <p:spPr/>
        <p:txBody>
          <a:bodyPr/>
          <a:lstStyle/>
          <a:p>
            <a:r>
              <a:rPr kumimoji="1" lang="zh-CN" altLang="en-US" dirty="0"/>
              <a:t>利用信号发生器产生一特定信号的正弦波</a:t>
            </a:r>
            <a:r>
              <a:rPr kumimoji="1" lang="en-US" altLang="zh-CN" dirty="0"/>
              <a:t>(</a:t>
            </a:r>
            <a:r>
              <a:rPr kumimoji="1" lang="zh-CN" altLang="en-US" dirty="0"/>
              <a:t>如</a:t>
            </a:r>
            <a:r>
              <a:rPr kumimoji="1" lang="en-US" altLang="zh-CN" dirty="0"/>
              <a:t>3kHz</a:t>
            </a:r>
            <a:r>
              <a:rPr kumimoji="1" lang="zh-CN" altLang="en-US" dirty="0"/>
              <a:t>，</a:t>
            </a:r>
            <a:r>
              <a:rPr kumimoji="1" lang="en-US" altLang="zh-CN" dirty="0"/>
              <a:t>5V)</a:t>
            </a:r>
            <a:r>
              <a:rPr kumimoji="1" lang="zh-CN" altLang="en-US" dirty="0"/>
              <a:t>，通过读格数法</a:t>
            </a:r>
            <a:r>
              <a:rPr kumimoji="1" lang="en-US" altLang="zh-CN" dirty="0"/>
              <a:t>&amp;</a:t>
            </a:r>
            <a:r>
              <a:rPr kumimoji="1" lang="zh-CN" altLang="en-US" dirty="0"/>
              <a:t>光标法</a:t>
            </a:r>
            <a:r>
              <a:rPr kumimoji="1" lang="en-US" altLang="zh-CN" dirty="0"/>
              <a:t>&amp;</a:t>
            </a:r>
            <a:r>
              <a:rPr kumimoji="1" lang="zh-CN" altLang="en-US" dirty="0"/>
              <a:t>自动测量法测量信号信息</a:t>
            </a:r>
            <a:r>
              <a:rPr kumimoji="1" lang="en-US" altLang="zh-CN" dirty="0"/>
              <a:t>(</a:t>
            </a:r>
            <a:r>
              <a:rPr kumimoji="1" lang="zh-CN" altLang="en-US" dirty="0"/>
              <a:t>峰峰值</a:t>
            </a:r>
            <a:r>
              <a:rPr kumimoji="1" lang="en-US" altLang="zh-CN" dirty="0"/>
              <a:t>&amp;</a:t>
            </a:r>
            <a:r>
              <a:rPr kumimoji="1" lang="zh-CN" altLang="en-US" dirty="0"/>
              <a:t>周期</a:t>
            </a:r>
            <a:r>
              <a:rPr kumimoji="1" lang="en-US" altLang="zh-CN" dirty="0"/>
              <a:t>)</a:t>
            </a:r>
          </a:p>
          <a:p>
            <a:r>
              <a:rPr kumimoji="1" lang="zh-CN" altLang="en-US" dirty="0"/>
              <a:t>利用移相器，通过输入信号得到两个具有相位差的相干信号，利用李萨如图法测量相位差</a:t>
            </a:r>
          </a:p>
        </p:txBody>
      </p:sp>
    </p:spTree>
    <p:extLst>
      <p:ext uri="{BB962C8B-B14F-4D97-AF65-F5344CB8AC3E}">
        <p14:creationId xmlns:p14="http://schemas.microsoft.com/office/powerpoint/2010/main" val="2295319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5CD5FB-E57F-9D48-98EE-289CA9BA8BDB}"/>
              </a:ext>
            </a:extLst>
          </p:cNvPr>
          <p:cNvSpPr>
            <a:spLocks noGrp="1"/>
          </p:cNvSpPr>
          <p:nvPr>
            <p:ph type="title"/>
          </p:nvPr>
        </p:nvSpPr>
        <p:spPr/>
        <p:txBody>
          <a:bodyPr/>
          <a:lstStyle/>
          <a:p>
            <a:r>
              <a:rPr kumimoji="1" lang="zh-CN" altLang="en-US" dirty="0"/>
              <a:t>正弦信号信息测量</a:t>
            </a:r>
            <a:r>
              <a:rPr kumimoji="1" lang="en-US" altLang="zh-CN" dirty="0"/>
              <a:t>&amp;</a:t>
            </a:r>
            <a:r>
              <a:rPr kumimoji="1" lang="zh-CN" altLang="en-US" dirty="0"/>
              <a:t>相位差测量</a:t>
            </a:r>
            <a:r>
              <a:rPr kumimoji="1" lang="en-US" altLang="zh-CN" dirty="0"/>
              <a:t>-</a:t>
            </a:r>
            <a:r>
              <a:rPr kumimoji="1" lang="zh-CN" altLang="en-US" dirty="0"/>
              <a:t>电路图</a:t>
            </a:r>
          </a:p>
        </p:txBody>
      </p:sp>
      <p:sp>
        <p:nvSpPr>
          <p:cNvPr id="3" name="内容占位符 2">
            <a:extLst>
              <a:ext uri="{FF2B5EF4-FFF2-40B4-BE49-F238E27FC236}">
                <a16:creationId xmlns:a16="http://schemas.microsoft.com/office/drawing/2014/main" id="{77BBEF20-552E-4446-BC42-79BCDDF601BC}"/>
              </a:ext>
            </a:extLst>
          </p:cNvPr>
          <p:cNvSpPr>
            <a:spLocks noGrp="1"/>
          </p:cNvSpPr>
          <p:nvPr>
            <p:ph idx="1"/>
          </p:nvPr>
        </p:nvSpPr>
        <p:spPr/>
        <p:txBody>
          <a:bodyPr/>
          <a:lstStyle/>
          <a:p>
            <a:endParaRPr kumimoji="1" lang="zh-CN" altLang="en-US"/>
          </a:p>
        </p:txBody>
      </p:sp>
      <p:pic>
        <p:nvPicPr>
          <p:cNvPr id="5" name="图片 4">
            <a:extLst>
              <a:ext uri="{FF2B5EF4-FFF2-40B4-BE49-F238E27FC236}">
                <a16:creationId xmlns:a16="http://schemas.microsoft.com/office/drawing/2014/main" id="{0C64CEBC-B0C7-6848-9EC0-D35961A9DF7F}"/>
              </a:ext>
            </a:extLst>
          </p:cNvPr>
          <p:cNvPicPr>
            <a:picLocks noChangeAspect="1"/>
          </p:cNvPicPr>
          <p:nvPr/>
        </p:nvPicPr>
        <p:blipFill>
          <a:blip r:embed="rId2"/>
          <a:stretch>
            <a:fillRect/>
          </a:stretch>
        </p:blipFill>
        <p:spPr>
          <a:xfrm>
            <a:off x="919316" y="1900338"/>
            <a:ext cx="4819650" cy="3649562"/>
          </a:xfrm>
          <a:prstGeom prst="rect">
            <a:avLst/>
          </a:prstGeom>
        </p:spPr>
      </p:pic>
      <p:pic>
        <p:nvPicPr>
          <p:cNvPr id="7" name="图片 6">
            <a:extLst>
              <a:ext uri="{FF2B5EF4-FFF2-40B4-BE49-F238E27FC236}">
                <a16:creationId xmlns:a16="http://schemas.microsoft.com/office/drawing/2014/main" id="{BF76BBAC-EB7C-0F47-B3F7-57FEA51CAE75}"/>
              </a:ext>
            </a:extLst>
          </p:cNvPr>
          <p:cNvPicPr>
            <a:picLocks noChangeAspect="1"/>
          </p:cNvPicPr>
          <p:nvPr/>
        </p:nvPicPr>
        <p:blipFill>
          <a:blip r:embed="rId3"/>
          <a:stretch>
            <a:fillRect/>
          </a:stretch>
        </p:blipFill>
        <p:spPr>
          <a:xfrm>
            <a:off x="6117580" y="1900338"/>
            <a:ext cx="4622841" cy="3649562"/>
          </a:xfrm>
          <a:prstGeom prst="rect">
            <a:avLst/>
          </a:prstGeom>
        </p:spPr>
      </p:pic>
    </p:spTree>
    <p:extLst>
      <p:ext uri="{BB962C8B-B14F-4D97-AF65-F5344CB8AC3E}">
        <p14:creationId xmlns:p14="http://schemas.microsoft.com/office/powerpoint/2010/main" val="39465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400BF9-E865-4943-8B93-EF2C3D762DAB}"/>
              </a:ext>
            </a:extLst>
          </p:cNvPr>
          <p:cNvSpPr>
            <a:spLocks noGrp="1"/>
          </p:cNvSpPr>
          <p:nvPr>
            <p:ph type="title"/>
          </p:nvPr>
        </p:nvSpPr>
        <p:spPr/>
        <p:txBody>
          <a:bodyPr/>
          <a:lstStyle/>
          <a:p>
            <a:r>
              <a:rPr lang="zh-CN" altLang="en-US" dirty="0"/>
              <a:t>设计</a:t>
            </a:r>
            <a:r>
              <a:rPr lang="zh-CN" altLang="zh-CN" dirty="0"/>
              <a:t>宅家设计型实验教学模式</a:t>
            </a:r>
            <a:r>
              <a:rPr lang="zh-CN" altLang="en-US" dirty="0"/>
              <a:t>的教学目的</a:t>
            </a:r>
            <a:endParaRPr kumimoji="1" lang="zh-CN" altLang="en-US" dirty="0"/>
          </a:p>
        </p:txBody>
      </p:sp>
      <p:sp>
        <p:nvSpPr>
          <p:cNvPr id="3" name="内容占位符 2">
            <a:extLst>
              <a:ext uri="{FF2B5EF4-FFF2-40B4-BE49-F238E27FC236}">
                <a16:creationId xmlns:a16="http://schemas.microsoft.com/office/drawing/2014/main" id="{59D68244-D50F-914F-A766-36F4ECDD47F4}"/>
              </a:ext>
            </a:extLst>
          </p:cNvPr>
          <p:cNvSpPr>
            <a:spLocks noGrp="1"/>
          </p:cNvSpPr>
          <p:nvPr>
            <p:ph idx="1"/>
          </p:nvPr>
        </p:nvSpPr>
        <p:spPr/>
        <p:txBody>
          <a:bodyPr/>
          <a:lstStyle/>
          <a:p>
            <a:r>
              <a:rPr lang="zh-CN" altLang="zh-CN" dirty="0"/>
              <a:t>引导学生体验故事中的物理（曹冲称象、爱因斯坦测灯泡体积），</a:t>
            </a:r>
            <a:endParaRPr lang="en-US" altLang="zh-CN" dirty="0"/>
          </a:p>
          <a:p>
            <a:r>
              <a:rPr lang="zh-CN" altLang="zh-CN" dirty="0"/>
              <a:t>掌握基本原理</a:t>
            </a:r>
            <a:r>
              <a:rPr lang="zh-CN" altLang="en-US" dirty="0"/>
              <a:t>；</a:t>
            </a:r>
            <a:endParaRPr lang="en-US" altLang="zh-CN" dirty="0"/>
          </a:p>
          <a:p>
            <a:r>
              <a:rPr lang="zh-CN" altLang="zh-CN" dirty="0"/>
              <a:t>掌握现代传感仪器的使用（手机测距仪、</a:t>
            </a:r>
            <a:r>
              <a:rPr lang="en-US" altLang="zh-CN" dirty="0"/>
              <a:t>Tracker</a:t>
            </a:r>
            <a:r>
              <a:rPr lang="zh-CN" altLang="zh-CN" dirty="0"/>
              <a:t>测量动态过程）</a:t>
            </a:r>
            <a:r>
              <a:rPr lang="zh-CN" altLang="en-US" dirty="0"/>
              <a:t>；</a:t>
            </a:r>
            <a:endParaRPr lang="en-US" altLang="zh-CN" dirty="0"/>
          </a:p>
          <a:p>
            <a:r>
              <a:rPr lang="zh-CN" altLang="zh-CN" dirty="0"/>
              <a:t>学习虚拟仿真技术，掌握基本的实验方法（比较法、放大法、控制变量法、转换法）</a:t>
            </a:r>
            <a:r>
              <a:rPr lang="zh-CN" altLang="en-US" dirty="0"/>
              <a:t>；</a:t>
            </a:r>
            <a:endParaRPr lang="en-US" altLang="zh-CN" dirty="0"/>
          </a:p>
          <a:p>
            <a:r>
              <a:rPr kumimoji="1" lang="zh-CN" altLang="en-US" dirty="0"/>
              <a:t>掌握探究实验、分析结果的能力，得到有意义的结果。</a:t>
            </a:r>
          </a:p>
        </p:txBody>
      </p:sp>
    </p:spTree>
    <p:extLst>
      <p:ext uri="{BB962C8B-B14F-4D97-AF65-F5344CB8AC3E}">
        <p14:creationId xmlns:p14="http://schemas.microsoft.com/office/powerpoint/2010/main" val="975297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15CAE5-FB15-3743-9FB7-AF149D872A80}"/>
              </a:ext>
            </a:extLst>
          </p:cNvPr>
          <p:cNvSpPr>
            <a:spLocks noGrp="1"/>
          </p:cNvSpPr>
          <p:nvPr>
            <p:ph type="title"/>
          </p:nvPr>
        </p:nvSpPr>
        <p:spPr/>
        <p:txBody>
          <a:bodyPr/>
          <a:lstStyle/>
          <a:p>
            <a:r>
              <a:rPr kumimoji="1" lang="zh-CN" altLang="en-US" dirty="0"/>
              <a:t>上交材料</a:t>
            </a:r>
          </a:p>
        </p:txBody>
      </p:sp>
      <p:sp>
        <p:nvSpPr>
          <p:cNvPr id="3" name="内容占位符 2">
            <a:extLst>
              <a:ext uri="{FF2B5EF4-FFF2-40B4-BE49-F238E27FC236}">
                <a16:creationId xmlns:a16="http://schemas.microsoft.com/office/drawing/2014/main" id="{30ADFAF7-1AD8-7A49-9F6B-3B1E3D3DC6A9}"/>
              </a:ext>
            </a:extLst>
          </p:cNvPr>
          <p:cNvSpPr>
            <a:spLocks noGrp="1"/>
          </p:cNvSpPr>
          <p:nvPr>
            <p:ph idx="1"/>
          </p:nvPr>
        </p:nvSpPr>
        <p:spPr/>
        <p:txBody>
          <a:bodyPr/>
          <a:lstStyle/>
          <a:p>
            <a:r>
              <a:rPr kumimoji="1" lang="zh-CN" altLang="en-US" dirty="0"/>
              <a:t>请上传原始程序保存文件</a:t>
            </a:r>
            <a:endParaRPr kumimoji="1" lang="en-US" altLang="zh-CN" dirty="0"/>
          </a:p>
          <a:p>
            <a:r>
              <a:rPr kumimoji="1" lang="zh-CN" altLang="en-US" dirty="0"/>
              <a:t>设定电源信息（峰峰值、周期）和信号相位差</a:t>
            </a:r>
            <a:endParaRPr kumimoji="1" lang="en-US" altLang="zh-CN" dirty="0"/>
          </a:p>
          <a:p>
            <a:r>
              <a:rPr kumimoji="1" lang="zh-CN" altLang="en-US" dirty="0"/>
              <a:t>列表测量待测信号，并参考设定值计算百分误差</a:t>
            </a:r>
          </a:p>
          <a:p>
            <a:r>
              <a:rPr kumimoji="1" lang="zh-CN" altLang="en-US" dirty="0"/>
              <a:t>上传截图（正弦信号信息测量</a:t>
            </a:r>
            <a:r>
              <a:rPr kumimoji="1" lang="en-US" altLang="zh-CN" dirty="0"/>
              <a:t>&amp;</a:t>
            </a:r>
            <a:r>
              <a:rPr kumimoji="1" lang="zh-CN" altLang="en-US" dirty="0"/>
              <a:t>相位差测量，文件名称标注）</a:t>
            </a:r>
            <a:endParaRPr kumimoji="1" lang="en-US" altLang="zh-CN" dirty="0"/>
          </a:p>
          <a:p>
            <a:pPr lvl="1"/>
            <a:r>
              <a:rPr kumimoji="1" lang="zh-CN" altLang="en-US" dirty="0"/>
              <a:t>电路图截图</a:t>
            </a:r>
            <a:endParaRPr kumimoji="1" lang="en-US" altLang="zh-CN" dirty="0"/>
          </a:p>
          <a:p>
            <a:pPr lvl="1"/>
            <a:r>
              <a:rPr kumimoji="1" lang="zh-CN" altLang="en-US" dirty="0"/>
              <a:t>观察到波形截图</a:t>
            </a:r>
            <a:endParaRPr kumimoji="1" lang="en-US" altLang="zh-CN" dirty="0"/>
          </a:p>
        </p:txBody>
      </p:sp>
    </p:spTree>
    <p:extLst>
      <p:ext uri="{BB962C8B-B14F-4D97-AF65-F5344CB8AC3E}">
        <p14:creationId xmlns:p14="http://schemas.microsoft.com/office/powerpoint/2010/main" val="2982471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8F2C8-441D-2D40-892C-A36994E71766}"/>
              </a:ext>
            </a:extLst>
          </p:cNvPr>
          <p:cNvSpPr>
            <a:spLocks noGrp="1"/>
          </p:cNvSpPr>
          <p:nvPr>
            <p:ph type="ctrTitle"/>
          </p:nvPr>
        </p:nvSpPr>
        <p:spPr/>
        <p:txBody>
          <a:bodyPr/>
          <a:lstStyle/>
          <a:p>
            <a:r>
              <a:rPr kumimoji="1" lang="en-US" altLang="zh-CN" dirty="0"/>
              <a:t>RC</a:t>
            </a:r>
            <a:r>
              <a:rPr kumimoji="1" lang="zh-CN" altLang="en-US" dirty="0"/>
              <a:t>暂态电路</a:t>
            </a:r>
          </a:p>
        </p:txBody>
      </p:sp>
      <p:sp>
        <p:nvSpPr>
          <p:cNvPr id="3" name="副标题 2">
            <a:extLst>
              <a:ext uri="{FF2B5EF4-FFF2-40B4-BE49-F238E27FC236}">
                <a16:creationId xmlns:a16="http://schemas.microsoft.com/office/drawing/2014/main" id="{E5A2DFF3-92CA-B845-B577-96F5EE195149}"/>
              </a:ext>
            </a:extLst>
          </p:cNvPr>
          <p:cNvSpPr>
            <a:spLocks noGrp="1"/>
          </p:cNvSpPr>
          <p:nvPr>
            <p:ph type="subTitle" idx="1"/>
          </p:nvPr>
        </p:nvSpPr>
        <p:spPr/>
        <p:txBody>
          <a:bodyPr/>
          <a:lstStyle/>
          <a:p>
            <a:endParaRPr kumimoji="1" lang="zh-CN" altLang="en-US"/>
          </a:p>
        </p:txBody>
      </p:sp>
    </p:spTree>
    <p:extLst>
      <p:ext uri="{BB962C8B-B14F-4D97-AF65-F5344CB8AC3E}">
        <p14:creationId xmlns:p14="http://schemas.microsoft.com/office/powerpoint/2010/main" val="148728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FF8BB7-D2C4-2B46-B576-AEC598351E36}"/>
              </a:ext>
            </a:extLst>
          </p:cNvPr>
          <p:cNvSpPr>
            <a:spLocks noGrp="1"/>
          </p:cNvSpPr>
          <p:nvPr>
            <p:ph type="title"/>
          </p:nvPr>
        </p:nvSpPr>
        <p:spPr/>
        <p:txBody>
          <a:bodyPr/>
          <a:lstStyle/>
          <a:p>
            <a:r>
              <a:rPr kumimoji="1" lang="zh-CN" altLang="en-US" dirty="0"/>
              <a:t>实验内容</a:t>
            </a:r>
          </a:p>
        </p:txBody>
      </p:sp>
      <p:sp>
        <p:nvSpPr>
          <p:cNvPr id="3" name="内容占位符 2">
            <a:extLst>
              <a:ext uri="{FF2B5EF4-FFF2-40B4-BE49-F238E27FC236}">
                <a16:creationId xmlns:a16="http://schemas.microsoft.com/office/drawing/2014/main" id="{D99018D3-8752-A846-A007-978FB1D60E16}"/>
              </a:ext>
            </a:extLst>
          </p:cNvPr>
          <p:cNvSpPr>
            <a:spLocks noGrp="1"/>
          </p:cNvSpPr>
          <p:nvPr>
            <p:ph idx="1"/>
          </p:nvPr>
        </p:nvSpPr>
        <p:spPr/>
        <p:txBody>
          <a:bodyPr/>
          <a:lstStyle/>
          <a:p>
            <a:r>
              <a:rPr kumimoji="1" lang="zh-CN" altLang="en-US" dirty="0"/>
              <a:t>连接</a:t>
            </a:r>
            <a:r>
              <a:rPr kumimoji="1" lang="en-US" altLang="zh-CN" dirty="0"/>
              <a:t>RC</a:t>
            </a:r>
            <a:r>
              <a:rPr kumimoji="1" lang="zh-CN" altLang="en-US" dirty="0"/>
              <a:t>串联电路</a:t>
            </a:r>
            <a:endParaRPr kumimoji="1" lang="en-US" altLang="zh-CN" dirty="0"/>
          </a:p>
          <a:p>
            <a:r>
              <a:rPr kumimoji="1" lang="zh-CN" altLang="en-US" dirty="0"/>
              <a:t>用方波信号</a:t>
            </a:r>
            <a:r>
              <a:rPr kumimoji="1" lang="en-US" altLang="zh-CN" dirty="0"/>
              <a:t>(1KHz</a:t>
            </a:r>
            <a:r>
              <a:rPr kumimoji="1" lang="zh-CN" altLang="en-US" dirty="0"/>
              <a:t>，</a:t>
            </a:r>
            <a:r>
              <a:rPr kumimoji="1" lang="en-US" altLang="zh-CN" dirty="0"/>
              <a:t>5V)</a:t>
            </a:r>
            <a:r>
              <a:rPr kumimoji="1" lang="zh-CN" altLang="en-US" dirty="0"/>
              <a:t>作为电源，模拟电容充放电过程</a:t>
            </a:r>
            <a:endParaRPr kumimoji="1" lang="en-US" altLang="zh-CN" dirty="0"/>
          </a:p>
          <a:p>
            <a:r>
              <a:rPr kumimoji="1" lang="zh-CN" altLang="en-US" dirty="0"/>
              <a:t>改变电阻箱阻值，观察临界饱和，过饱和</a:t>
            </a:r>
            <a:r>
              <a:rPr kumimoji="1" lang="en-US" altLang="zh-CN" dirty="0"/>
              <a:t>(</a:t>
            </a:r>
            <a:r>
              <a:rPr kumimoji="1" lang="zh-CN" altLang="en-US" dirty="0"/>
              <a:t>快充</a:t>
            </a:r>
            <a:r>
              <a:rPr kumimoji="1" lang="en-US" altLang="zh-CN" dirty="0"/>
              <a:t>)</a:t>
            </a:r>
            <a:r>
              <a:rPr kumimoji="1" lang="zh-CN" altLang="en-US" dirty="0"/>
              <a:t>，未饱和</a:t>
            </a:r>
            <a:r>
              <a:rPr kumimoji="1" lang="en-US" altLang="zh-CN" dirty="0"/>
              <a:t>(</a:t>
            </a:r>
            <a:r>
              <a:rPr kumimoji="1" lang="zh-CN" altLang="en-US" dirty="0"/>
              <a:t>慢充</a:t>
            </a:r>
            <a:r>
              <a:rPr kumimoji="1" lang="en-US" altLang="zh-CN" dirty="0"/>
              <a:t>)</a:t>
            </a:r>
            <a:r>
              <a:rPr kumimoji="1" lang="zh-CN" altLang="en-US" dirty="0"/>
              <a:t>状态；</a:t>
            </a:r>
            <a:endParaRPr kumimoji="1" lang="en-US" altLang="zh-CN" dirty="0"/>
          </a:p>
          <a:p>
            <a:r>
              <a:rPr kumimoji="1" lang="zh-CN" altLang="en-US" dirty="0"/>
              <a:t>寻找临界饱和状态，以充电开始为测量参考点，利用读格数法记录充电过程中随时间变化的电容端电压。参考爱课程视频，用画图法计算电容时间常数。</a:t>
            </a:r>
          </a:p>
        </p:txBody>
      </p:sp>
    </p:spTree>
    <p:extLst>
      <p:ext uri="{BB962C8B-B14F-4D97-AF65-F5344CB8AC3E}">
        <p14:creationId xmlns:p14="http://schemas.microsoft.com/office/powerpoint/2010/main" val="3256818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FDADD7-DBE4-374A-8B29-31163C8D4D0E}"/>
              </a:ext>
            </a:extLst>
          </p:cNvPr>
          <p:cNvSpPr>
            <a:spLocks noGrp="1"/>
          </p:cNvSpPr>
          <p:nvPr>
            <p:ph type="title"/>
          </p:nvPr>
        </p:nvSpPr>
        <p:spPr/>
        <p:txBody>
          <a:bodyPr/>
          <a:lstStyle/>
          <a:p>
            <a:r>
              <a:rPr kumimoji="1" lang="zh-CN" altLang="en-US" dirty="0"/>
              <a:t>实验电路</a:t>
            </a:r>
            <a:r>
              <a:rPr kumimoji="1" lang="en-US" altLang="zh-CN" dirty="0"/>
              <a:t>&amp;</a:t>
            </a:r>
            <a:r>
              <a:rPr kumimoji="1" lang="zh-CN" altLang="en-US" dirty="0"/>
              <a:t>自组电路</a:t>
            </a:r>
          </a:p>
        </p:txBody>
      </p:sp>
      <p:sp>
        <p:nvSpPr>
          <p:cNvPr id="3" name="内容占位符 2">
            <a:extLst>
              <a:ext uri="{FF2B5EF4-FFF2-40B4-BE49-F238E27FC236}">
                <a16:creationId xmlns:a16="http://schemas.microsoft.com/office/drawing/2014/main" id="{55252A48-29E4-164A-B7D5-FD719C69A020}"/>
              </a:ext>
            </a:extLst>
          </p:cNvPr>
          <p:cNvSpPr>
            <a:spLocks noGrp="1"/>
          </p:cNvSpPr>
          <p:nvPr>
            <p:ph idx="1"/>
          </p:nvPr>
        </p:nvSpPr>
        <p:spPr/>
        <p:txBody>
          <a:bodyPr/>
          <a:lstStyle/>
          <a:p>
            <a:endParaRPr kumimoji="1" lang="zh-CN" altLang="en-US"/>
          </a:p>
        </p:txBody>
      </p:sp>
      <p:pic>
        <p:nvPicPr>
          <p:cNvPr id="4" name="图片 3">
            <a:extLst>
              <a:ext uri="{FF2B5EF4-FFF2-40B4-BE49-F238E27FC236}">
                <a16:creationId xmlns:a16="http://schemas.microsoft.com/office/drawing/2014/main" id="{A719B86B-FABA-084B-AB93-C1A3D2EC1B3A}"/>
              </a:ext>
            </a:extLst>
          </p:cNvPr>
          <p:cNvPicPr>
            <a:picLocks noChangeAspect="1"/>
          </p:cNvPicPr>
          <p:nvPr/>
        </p:nvPicPr>
        <p:blipFill>
          <a:blip r:embed="rId2"/>
          <a:stretch>
            <a:fillRect/>
          </a:stretch>
        </p:blipFill>
        <p:spPr>
          <a:xfrm>
            <a:off x="290868" y="1853754"/>
            <a:ext cx="6381355" cy="3313559"/>
          </a:xfrm>
          <a:prstGeom prst="rect">
            <a:avLst/>
          </a:prstGeom>
        </p:spPr>
      </p:pic>
      <p:pic>
        <p:nvPicPr>
          <p:cNvPr id="5" name="图片 4">
            <a:extLst>
              <a:ext uri="{FF2B5EF4-FFF2-40B4-BE49-F238E27FC236}">
                <a16:creationId xmlns:a16="http://schemas.microsoft.com/office/drawing/2014/main" id="{279D4C28-B975-D946-BB99-045633A113D0}"/>
              </a:ext>
            </a:extLst>
          </p:cNvPr>
          <p:cNvPicPr>
            <a:picLocks noChangeAspect="1"/>
          </p:cNvPicPr>
          <p:nvPr/>
        </p:nvPicPr>
        <p:blipFill>
          <a:blip r:embed="rId3"/>
          <a:stretch>
            <a:fillRect/>
          </a:stretch>
        </p:blipFill>
        <p:spPr>
          <a:xfrm>
            <a:off x="6253216" y="2035199"/>
            <a:ext cx="5860576" cy="2969048"/>
          </a:xfrm>
          <a:prstGeom prst="rect">
            <a:avLst/>
          </a:prstGeom>
        </p:spPr>
      </p:pic>
    </p:spTree>
    <p:extLst>
      <p:ext uri="{BB962C8B-B14F-4D97-AF65-F5344CB8AC3E}">
        <p14:creationId xmlns:p14="http://schemas.microsoft.com/office/powerpoint/2010/main" val="3082567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15CAE5-FB15-3743-9FB7-AF149D872A80}"/>
              </a:ext>
            </a:extLst>
          </p:cNvPr>
          <p:cNvSpPr>
            <a:spLocks noGrp="1"/>
          </p:cNvSpPr>
          <p:nvPr>
            <p:ph type="title"/>
          </p:nvPr>
        </p:nvSpPr>
        <p:spPr/>
        <p:txBody>
          <a:bodyPr/>
          <a:lstStyle/>
          <a:p>
            <a:r>
              <a:rPr kumimoji="1" lang="zh-CN" altLang="en-US" dirty="0"/>
              <a:t>上交材料</a:t>
            </a:r>
          </a:p>
        </p:txBody>
      </p:sp>
      <p:sp>
        <p:nvSpPr>
          <p:cNvPr id="3" name="内容占位符 2">
            <a:extLst>
              <a:ext uri="{FF2B5EF4-FFF2-40B4-BE49-F238E27FC236}">
                <a16:creationId xmlns:a16="http://schemas.microsoft.com/office/drawing/2014/main" id="{30ADFAF7-1AD8-7A49-9F6B-3B1E3D3DC6A9}"/>
              </a:ext>
            </a:extLst>
          </p:cNvPr>
          <p:cNvSpPr>
            <a:spLocks noGrp="1"/>
          </p:cNvSpPr>
          <p:nvPr>
            <p:ph idx="1"/>
          </p:nvPr>
        </p:nvSpPr>
        <p:spPr>
          <a:xfrm>
            <a:off x="1451579" y="2015732"/>
            <a:ext cx="9603275" cy="3502199"/>
          </a:xfrm>
        </p:spPr>
        <p:txBody>
          <a:bodyPr>
            <a:normAutofit/>
          </a:bodyPr>
          <a:lstStyle/>
          <a:p>
            <a:r>
              <a:rPr kumimoji="1" lang="zh-CN" altLang="en-US" dirty="0"/>
              <a:t>请上传原始程序保存文件</a:t>
            </a:r>
            <a:endParaRPr kumimoji="1" lang="en-US" altLang="zh-CN" dirty="0"/>
          </a:p>
          <a:p>
            <a:r>
              <a:rPr kumimoji="1" lang="zh-CN" altLang="en-US" dirty="0"/>
              <a:t>设定方波信息（</a:t>
            </a:r>
            <a:r>
              <a:rPr kumimoji="1" lang="en-US" altLang="zh-CN" dirty="0"/>
              <a:t>1KHz</a:t>
            </a:r>
            <a:r>
              <a:rPr kumimoji="1" lang="zh-CN" altLang="en-US" dirty="0"/>
              <a:t>、</a:t>
            </a:r>
            <a:r>
              <a:rPr kumimoji="1" lang="en-US" altLang="zh-CN" dirty="0"/>
              <a:t>5V</a:t>
            </a:r>
            <a:r>
              <a:rPr kumimoji="1" lang="zh-CN" altLang="en-US" dirty="0"/>
              <a:t>）与电容，改变电阻箱阻值观察不同状态的波形图</a:t>
            </a:r>
            <a:endParaRPr kumimoji="1" lang="en-US" altLang="zh-CN" dirty="0"/>
          </a:p>
          <a:p>
            <a:pPr lvl="1"/>
            <a:r>
              <a:rPr kumimoji="1" lang="zh-CN" altLang="en-US" dirty="0"/>
              <a:t>上传截图（三种状态各一）</a:t>
            </a:r>
            <a:endParaRPr kumimoji="1" lang="en-US" altLang="zh-CN" dirty="0"/>
          </a:p>
          <a:p>
            <a:pPr lvl="2"/>
            <a:r>
              <a:rPr kumimoji="1" lang="zh-CN" altLang="en-US" dirty="0"/>
              <a:t>显示</a:t>
            </a:r>
            <a:r>
              <a:rPr kumimoji="1" lang="en-US" altLang="zh-CN" dirty="0"/>
              <a:t>E</a:t>
            </a:r>
            <a:r>
              <a:rPr kumimoji="1" lang="zh-CN" altLang="en-US" dirty="0"/>
              <a:t>、</a:t>
            </a:r>
            <a:r>
              <a:rPr kumimoji="1" lang="en-US" altLang="zh-CN" dirty="0" err="1"/>
              <a:t>Uc</a:t>
            </a:r>
            <a:r>
              <a:rPr kumimoji="1" lang="zh-CN" altLang="en-US" dirty="0"/>
              <a:t>、</a:t>
            </a:r>
            <a:r>
              <a:rPr kumimoji="1" lang="en-US" altLang="zh-CN" dirty="0"/>
              <a:t>UR</a:t>
            </a:r>
            <a:r>
              <a:rPr kumimoji="1" lang="zh-CN" altLang="en-US" dirty="0"/>
              <a:t>的周期变化图形</a:t>
            </a:r>
            <a:endParaRPr kumimoji="1" lang="en-US" altLang="zh-CN" dirty="0"/>
          </a:p>
          <a:p>
            <a:pPr lvl="2"/>
            <a:r>
              <a:rPr kumimoji="1" lang="zh-CN" altLang="en-US" dirty="0"/>
              <a:t>分析三者关系</a:t>
            </a:r>
            <a:endParaRPr kumimoji="1" lang="en-US" altLang="zh-CN" dirty="0"/>
          </a:p>
          <a:p>
            <a:pPr lvl="3"/>
            <a:r>
              <a:rPr kumimoji="1" lang="zh-CN" altLang="en-US" dirty="0"/>
              <a:t>请注意：请保持各信号的电压灵敏度相同</a:t>
            </a:r>
            <a:endParaRPr kumimoji="1" lang="en-US" altLang="zh-CN" dirty="0"/>
          </a:p>
        </p:txBody>
      </p:sp>
    </p:spTree>
    <p:extLst>
      <p:ext uri="{BB962C8B-B14F-4D97-AF65-F5344CB8AC3E}">
        <p14:creationId xmlns:p14="http://schemas.microsoft.com/office/powerpoint/2010/main" val="3074027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15CAE5-FB15-3743-9FB7-AF149D872A80}"/>
              </a:ext>
            </a:extLst>
          </p:cNvPr>
          <p:cNvSpPr>
            <a:spLocks noGrp="1"/>
          </p:cNvSpPr>
          <p:nvPr>
            <p:ph type="title"/>
          </p:nvPr>
        </p:nvSpPr>
        <p:spPr/>
        <p:txBody>
          <a:bodyPr/>
          <a:lstStyle/>
          <a:p>
            <a:r>
              <a:rPr kumimoji="1" lang="zh-CN" altLang="en-US" dirty="0"/>
              <a:t>上交材料</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0ADFAF7-1AD8-7A49-9F6B-3B1E3D3DC6A9}"/>
                  </a:ext>
                </a:extLst>
              </p:cNvPr>
              <p:cNvSpPr>
                <a:spLocks noGrp="1"/>
              </p:cNvSpPr>
              <p:nvPr>
                <p:ph idx="1"/>
              </p:nvPr>
            </p:nvSpPr>
            <p:spPr>
              <a:xfrm>
                <a:off x="1451579" y="2015732"/>
                <a:ext cx="9603275" cy="4037749"/>
              </a:xfrm>
            </p:spPr>
            <p:txBody>
              <a:bodyPr>
                <a:normAutofit/>
              </a:bodyPr>
              <a:lstStyle/>
              <a:p>
                <a:r>
                  <a:rPr kumimoji="1" lang="zh-CN" altLang="en-US" dirty="0"/>
                  <a:t>固定电阻箱阻值和电容大小，以充电起始点为计时起点，记录</a:t>
                </a:r>
                <a:r>
                  <a:rPr kumimoji="1" lang="en-US" altLang="zh-CN" dirty="0"/>
                  <a:t>t</a:t>
                </a:r>
                <a:r>
                  <a:rPr kumimoji="1" lang="zh-CN" altLang="en-US" dirty="0"/>
                  <a:t>～</a:t>
                </a:r>
                <a:r>
                  <a:rPr kumimoji="1" lang="en-US" altLang="zh-CN" dirty="0" err="1"/>
                  <a:t>Uc</a:t>
                </a:r>
                <a:r>
                  <a:rPr kumimoji="1" lang="zh-CN" altLang="en-US" dirty="0"/>
                  <a:t>数据，利用画图法测量时间常数</a:t>
                </a:r>
                <a14:m>
                  <m:oMath xmlns:m="http://schemas.openxmlformats.org/officeDocument/2006/math">
                    <m:r>
                      <a:rPr kumimoji="1" lang="zh-CN" altLang="en-US" i="1" smtClean="0">
                        <a:latin typeface="Cambria Math" panose="02040503050406030204" pitchFamily="18" charset="0"/>
                      </a:rPr>
                      <m:t>𝜏</m:t>
                    </m:r>
                  </m:oMath>
                </a14:m>
                <a:endParaRPr kumimoji="1" lang="en-US" altLang="zh-CN" dirty="0"/>
              </a:p>
              <a:p>
                <a:pPr lvl="1"/>
                <a:r>
                  <a:rPr kumimoji="1" lang="zh-CN" altLang="en-US" dirty="0"/>
                  <a:t>提交原始数据表格</a:t>
                </a:r>
                <a:endParaRPr kumimoji="1" lang="en-US" altLang="zh-CN" dirty="0"/>
              </a:p>
              <a:p>
                <a:pPr lvl="1"/>
                <a:r>
                  <a:rPr kumimoji="1" lang="zh-CN" altLang="en-US" dirty="0"/>
                  <a:t>画图法结果（截图）</a:t>
                </a:r>
                <a:endParaRPr kumimoji="1" lang="en-US" altLang="zh-CN" dirty="0"/>
              </a:p>
              <a:p>
                <a:pPr lvl="1"/>
                <a:r>
                  <a:rPr kumimoji="1" lang="zh-CN" altLang="en-US" dirty="0"/>
                  <a:t>计算</a:t>
                </a:r>
                <a14:m>
                  <m:oMath xmlns:m="http://schemas.openxmlformats.org/officeDocument/2006/math">
                    <m:r>
                      <a:rPr kumimoji="1" lang="zh-CN" altLang="en-US" i="1">
                        <a:latin typeface="Cambria Math" panose="02040503050406030204" pitchFamily="18" charset="0"/>
                      </a:rPr>
                      <m:t>𝜏</m:t>
                    </m:r>
                  </m:oMath>
                </a14:m>
                <a:r>
                  <a:rPr kumimoji="1" lang="zh-CN" altLang="en-US" dirty="0"/>
                  <a:t>值及百分误差</a:t>
                </a:r>
                <a:endParaRPr kumimoji="1" lang="en-US" altLang="zh-CN" dirty="0"/>
              </a:p>
              <a:p>
                <a:r>
                  <a:rPr kumimoji="1" lang="zh-CN" altLang="en-US" dirty="0"/>
                  <a:t>附加题</a:t>
                </a:r>
                <a:r>
                  <a:rPr kumimoji="1" lang="zh-CN" altLang="en-US" dirty="0">
                    <a:sym typeface="Wingdings" pitchFamily="2" charset="2"/>
                  </a:rPr>
                  <a:t>（</a:t>
                </a:r>
                <a:r>
                  <a:rPr kumimoji="1" lang="en-US" altLang="zh-CN" dirty="0">
                    <a:sym typeface="Wingdings" pitchFamily="2" charset="2"/>
                  </a:rPr>
                  <a:t>+5</a:t>
                </a:r>
                <a:r>
                  <a:rPr kumimoji="1" lang="zh-CN" altLang="en-US">
                    <a:sym typeface="Wingdings" pitchFamily="2" charset="2"/>
                  </a:rPr>
                  <a:t>分）</a:t>
                </a:r>
                <a:endParaRPr kumimoji="1" lang="en-US" altLang="zh-CN" dirty="0"/>
              </a:p>
              <a:p>
                <a:pPr lvl="1"/>
                <a:r>
                  <a:rPr kumimoji="1" lang="zh-CN" altLang="en-US" dirty="0"/>
                  <a:t>请研究</a:t>
                </a:r>
                <a:r>
                  <a:rPr kumimoji="1" lang="en-US" altLang="zh-CN" dirty="0"/>
                  <a:t>RLC</a:t>
                </a:r>
                <a:r>
                  <a:rPr kumimoji="1" lang="zh-CN" altLang="en-US" dirty="0"/>
                  <a:t>电路暂态特性，并给出分析结论</a:t>
                </a:r>
                <a:endParaRPr kumimoji="1" lang="en-US" altLang="zh-CN" dirty="0"/>
              </a:p>
              <a:p>
                <a:pPr lvl="1"/>
                <a:endParaRPr kumimoji="1" lang="en-US" altLang="zh-CN" dirty="0"/>
              </a:p>
            </p:txBody>
          </p:sp>
        </mc:Choice>
        <mc:Fallback xmlns="">
          <p:sp>
            <p:nvSpPr>
              <p:cNvPr id="3" name="内容占位符 2">
                <a:extLst>
                  <a:ext uri="{FF2B5EF4-FFF2-40B4-BE49-F238E27FC236}">
                    <a16:creationId xmlns:a16="http://schemas.microsoft.com/office/drawing/2014/main" id="{30ADFAF7-1AD8-7A49-9F6B-3B1E3D3DC6A9}"/>
                  </a:ext>
                </a:extLst>
              </p:cNvPr>
              <p:cNvSpPr>
                <a:spLocks noGrp="1" noRot="1" noChangeAspect="1" noMove="1" noResize="1" noEditPoints="1" noAdjustHandles="1" noChangeArrowheads="1" noChangeShapeType="1" noTextEdit="1"/>
              </p:cNvSpPr>
              <p:nvPr>
                <p:ph idx="1"/>
              </p:nvPr>
            </p:nvSpPr>
            <p:spPr>
              <a:xfrm>
                <a:off x="1451579" y="2015732"/>
                <a:ext cx="9603275" cy="4037749"/>
              </a:xfrm>
              <a:blipFill>
                <a:blip r:embed="rId2"/>
                <a:stretch>
                  <a:fillRect l="-3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64893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8F2C8-441D-2D40-892C-A36994E71766}"/>
              </a:ext>
            </a:extLst>
          </p:cNvPr>
          <p:cNvSpPr>
            <a:spLocks noGrp="1"/>
          </p:cNvSpPr>
          <p:nvPr>
            <p:ph type="ctrTitle"/>
          </p:nvPr>
        </p:nvSpPr>
        <p:spPr/>
        <p:txBody>
          <a:bodyPr/>
          <a:lstStyle/>
          <a:p>
            <a:r>
              <a:rPr kumimoji="1" lang="zh-CN" altLang="en-US" dirty="0"/>
              <a:t>自选实验</a:t>
            </a:r>
            <a:r>
              <a:rPr kumimoji="1" lang="en-US" altLang="zh-CN" dirty="0"/>
              <a:t>5</a:t>
            </a:r>
            <a:endParaRPr kumimoji="1" lang="zh-CN" altLang="en-US" dirty="0"/>
          </a:p>
        </p:txBody>
      </p:sp>
      <p:sp>
        <p:nvSpPr>
          <p:cNvPr id="3" name="副标题 2">
            <a:extLst>
              <a:ext uri="{FF2B5EF4-FFF2-40B4-BE49-F238E27FC236}">
                <a16:creationId xmlns:a16="http://schemas.microsoft.com/office/drawing/2014/main" id="{E5A2DFF3-92CA-B845-B577-96F5EE195149}"/>
              </a:ext>
            </a:extLst>
          </p:cNvPr>
          <p:cNvSpPr>
            <a:spLocks noGrp="1"/>
          </p:cNvSpPr>
          <p:nvPr>
            <p:ph type="subTitle" idx="1"/>
          </p:nvPr>
        </p:nvSpPr>
        <p:spPr/>
        <p:txBody>
          <a:bodyPr/>
          <a:lstStyle/>
          <a:p>
            <a:r>
              <a:rPr kumimoji="1" lang="zh-CN" altLang="en-US" dirty="0"/>
              <a:t>透镜焦距测量</a:t>
            </a:r>
            <a:r>
              <a:rPr kumimoji="1" lang="en-US" altLang="zh-CN" dirty="0"/>
              <a:t>&amp;</a:t>
            </a:r>
            <a:r>
              <a:rPr kumimoji="1" lang="zh-CN" altLang="en-US" dirty="0"/>
              <a:t>等厚干涉</a:t>
            </a:r>
          </a:p>
        </p:txBody>
      </p:sp>
    </p:spTree>
    <p:extLst>
      <p:ext uri="{BB962C8B-B14F-4D97-AF65-F5344CB8AC3E}">
        <p14:creationId xmlns:p14="http://schemas.microsoft.com/office/powerpoint/2010/main" val="2226800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5C21B9-597B-3B49-BE4F-F95951E46926}"/>
              </a:ext>
            </a:extLst>
          </p:cNvPr>
          <p:cNvSpPr>
            <a:spLocks noGrp="1"/>
          </p:cNvSpPr>
          <p:nvPr>
            <p:ph type="title"/>
          </p:nvPr>
        </p:nvSpPr>
        <p:spPr/>
        <p:txBody>
          <a:bodyPr/>
          <a:lstStyle/>
          <a:p>
            <a:r>
              <a:rPr kumimoji="1" lang="zh-CN" altLang="en-US" dirty="0"/>
              <a:t>环境</a:t>
            </a:r>
            <a:r>
              <a:rPr kumimoji="1" lang="en-US" altLang="zh-CN" dirty="0"/>
              <a:t>&amp;</a:t>
            </a:r>
            <a:r>
              <a:rPr kumimoji="1" lang="zh-CN" altLang="en-US" dirty="0"/>
              <a:t>条件</a:t>
            </a:r>
          </a:p>
        </p:txBody>
      </p:sp>
      <p:sp>
        <p:nvSpPr>
          <p:cNvPr id="3" name="内容占位符 2">
            <a:extLst>
              <a:ext uri="{FF2B5EF4-FFF2-40B4-BE49-F238E27FC236}">
                <a16:creationId xmlns:a16="http://schemas.microsoft.com/office/drawing/2014/main" id="{7FC15E52-5FCB-7A47-80EA-300D64383BAC}"/>
              </a:ext>
            </a:extLst>
          </p:cNvPr>
          <p:cNvSpPr>
            <a:spLocks noGrp="1"/>
          </p:cNvSpPr>
          <p:nvPr>
            <p:ph idx="1"/>
          </p:nvPr>
        </p:nvSpPr>
        <p:spPr/>
        <p:txBody>
          <a:bodyPr>
            <a:normAutofit/>
          </a:bodyPr>
          <a:lstStyle/>
          <a:p>
            <a:r>
              <a:rPr kumimoji="1" lang="zh-CN" altLang="en-US" dirty="0"/>
              <a:t>在家中寻找椭圆</a:t>
            </a:r>
            <a:r>
              <a:rPr kumimoji="1" lang="en-US" altLang="zh-CN" dirty="0"/>
              <a:t>&amp;</a:t>
            </a:r>
            <a:r>
              <a:rPr kumimoji="1" lang="zh-CN" altLang="en-US" dirty="0"/>
              <a:t>圆柱形透明物体</a:t>
            </a:r>
            <a:endParaRPr kumimoji="1" lang="en-US" altLang="zh-CN" dirty="0"/>
          </a:p>
          <a:p>
            <a:pPr lvl="1"/>
            <a:r>
              <a:rPr kumimoji="1" lang="zh-CN" altLang="en-US" dirty="0"/>
              <a:t>或者形状规则的玻璃杯</a:t>
            </a:r>
            <a:endParaRPr kumimoji="1" lang="en-US" altLang="zh-CN" dirty="0"/>
          </a:p>
          <a:p>
            <a:r>
              <a:rPr kumimoji="1" lang="zh-CN" altLang="en-US" dirty="0"/>
              <a:t>有一强度足够的光源</a:t>
            </a:r>
            <a:endParaRPr kumimoji="1" lang="en-US" altLang="zh-CN" dirty="0"/>
          </a:p>
          <a:p>
            <a:pPr lvl="1"/>
            <a:r>
              <a:rPr kumimoji="1" lang="zh-CN" altLang="en-US" dirty="0"/>
              <a:t>比如台灯、手电筒</a:t>
            </a:r>
            <a:endParaRPr kumimoji="1" lang="en-US" altLang="zh-CN" dirty="0"/>
          </a:p>
          <a:p>
            <a:r>
              <a:rPr kumimoji="1" lang="zh-CN" altLang="en-US" dirty="0"/>
              <a:t>量程足够大的尺子</a:t>
            </a:r>
            <a:endParaRPr kumimoji="1" lang="en-US" altLang="zh-CN" dirty="0"/>
          </a:p>
          <a:p>
            <a:pPr lvl="1"/>
            <a:r>
              <a:rPr kumimoji="1" lang="zh-CN" altLang="en-US" dirty="0"/>
              <a:t>比如卷尺</a:t>
            </a:r>
            <a:endParaRPr kumimoji="1" lang="en-US" altLang="zh-CN" dirty="0"/>
          </a:p>
          <a:p>
            <a:r>
              <a:rPr kumimoji="1" lang="zh-CN" altLang="en-US" dirty="0"/>
              <a:t>操作示范：链接</a:t>
            </a:r>
            <a:r>
              <a:rPr kumimoji="1" lang="en-US" altLang="zh-CN" dirty="0"/>
              <a:t>:</a:t>
            </a:r>
            <a:r>
              <a:rPr kumimoji="1" lang="en" altLang="zh-CN" dirty="0"/>
              <a:t>https://</a:t>
            </a:r>
            <a:r>
              <a:rPr kumimoji="1" lang="en" altLang="zh-CN" dirty="0" err="1"/>
              <a:t>pan.baidu.com</a:t>
            </a:r>
            <a:r>
              <a:rPr kumimoji="1" lang="en" altLang="zh-CN" dirty="0"/>
              <a:t>/s/11Q2SwK3JZfgfszelnXP2-w  </a:t>
            </a:r>
            <a:r>
              <a:rPr kumimoji="1" lang="zh-CN" altLang="en-US" dirty="0"/>
              <a:t>密码</a:t>
            </a:r>
            <a:r>
              <a:rPr kumimoji="1" lang="en-US" altLang="zh-CN" dirty="0"/>
              <a:t>:05</a:t>
            </a:r>
            <a:r>
              <a:rPr kumimoji="1" lang="en" altLang="zh-CN" dirty="0" err="1"/>
              <a:t>rz</a:t>
            </a:r>
            <a:endParaRPr kumimoji="1" lang="en-US" altLang="zh-CN" dirty="0"/>
          </a:p>
          <a:p>
            <a:endParaRPr kumimoji="1" lang="en-US" altLang="zh-CN" dirty="0"/>
          </a:p>
          <a:p>
            <a:endParaRPr kumimoji="1" lang="en-US" altLang="zh-CN" dirty="0"/>
          </a:p>
          <a:p>
            <a:endParaRPr kumimoji="1" lang="en-US" altLang="zh-CN" dirty="0"/>
          </a:p>
          <a:p>
            <a:endParaRPr kumimoji="1" lang="en-US" altLang="zh-CN" dirty="0"/>
          </a:p>
        </p:txBody>
      </p:sp>
    </p:spTree>
    <p:extLst>
      <p:ext uri="{BB962C8B-B14F-4D97-AF65-F5344CB8AC3E}">
        <p14:creationId xmlns:p14="http://schemas.microsoft.com/office/powerpoint/2010/main" val="13494625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8F2C8-441D-2D40-892C-A36994E71766}"/>
              </a:ext>
            </a:extLst>
          </p:cNvPr>
          <p:cNvSpPr>
            <a:spLocks noGrp="1"/>
          </p:cNvSpPr>
          <p:nvPr>
            <p:ph type="ctrTitle"/>
          </p:nvPr>
        </p:nvSpPr>
        <p:spPr/>
        <p:txBody>
          <a:bodyPr/>
          <a:lstStyle/>
          <a:p>
            <a:r>
              <a:rPr kumimoji="1" lang="zh-CN" altLang="en-US" dirty="0"/>
              <a:t>透镜焦距的测量</a:t>
            </a:r>
          </a:p>
        </p:txBody>
      </p:sp>
      <p:sp>
        <p:nvSpPr>
          <p:cNvPr id="3" name="副标题 2">
            <a:extLst>
              <a:ext uri="{FF2B5EF4-FFF2-40B4-BE49-F238E27FC236}">
                <a16:creationId xmlns:a16="http://schemas.microsoft.com/office/drawing/2014/main" id="{E5A2DFF3-92CA-B845-B577-96F5EE195149}"/>
              </a:ext>
            </a:extLst>
          </p:cNvPr>
          <p:cNvSpPr>
            <a:spLocks noGrp="1"/>
          </p:cNvSpPr>
          <p:nvPr>
            <p:ph type="subTitle" idx="1"/>
          </p:nvPr>
        </p:nvSpPr>
        <p:spPr/>
        <p:txBody>
          <a:bodyPr/>
          <a:lstStyle/>
          <a:p>
            <a:endParaRPr kumimoji="1" lang="zh-CN" altLang="en-US"/>
          </a:p>
        </p:txBody>
      </p:sp>
    </p:spTree>
    <p:extLst>
      <p:ext uri="{BB962C8B-B14F-4D97-AF65-F5344CB8AC3E}">
        <p14:creationId xmlns:p14="http://schemas.microsoft.com/office/powerpoint/2010/main" val="2203532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EDA0BC-6945-3F46-818D-C32C91946AA8}"/>
              </a:ext>
            </a:extLst>
          </p:cNvPr>
          <p:cNvSpPr>
            <a:spLocks noGrp="1"/>
          </p:cNvSpPr>
          <p:nvPr>
            <p:ph type="title"/>
          </p:nvPr>
        </p:nvSpPr>
        <p:spPr/>
        <p:txBody>
          <a:bodyPr/>
          <a:lstStyle/>
          <a:p>
            <a:r>
              <a:rPr kumimoji="1" lang="zh-CN" altLang="en-US" dirty="0"/>
              <a:t>实验内容</a:t>
            </a:r>
          </a:p>
        </p:txBody>
      </p:sp>
      <p:sp>
        <p:nvSpPr>
          <p:cNvPr id="3" name="内容占位符 2">
            <a:extLst>
              <a:ext uri="{FF2B5EF4-FFF2-40B4-BE49-F238E27FC236}">
                <a16:creationId xmlns:a16="http://schemas.microsoft.com/office/drawing/2014/main" id="{E492C61E-6A01-1841-B8B2-89C36047CAFB}"/>
              </a:ext>
            </a:extLst>
          </p:cNvPr>
          <p:cNvSpPr>
            <a:spLocks noGrp="1"/>
          </p:cNvSpPr>
          <p:nvPr>
            <p:ph idx="1"/>
          </p:nvPr>
        </p:nvSpPr>
        <p:spPr>
          <a:xfrm>
            <a:off x="1451579" y="2015732"/>
            <a:ext cx="8015221" cy="3450613"/>
          </a:xfrm>
        </p:spPr>
        <p:txBody>
          <a:bodyPr/>
          <a:lstStyle/>
          <a:p>
            <a:r>
              <a:rPr kumimoji="1" lang="zh-CN" altLang="en-US" dirty="0"/>
              <a:t>挡光纸片刻出特定形状充当物，以所选椭圆</a:t>
            </a:r>
            <a:r>
              <a:rPr kumimoji="1" lang="en-US" altLang="zh-CN" dirty="0"/>
              <a:t>&amp;</a:t>
            </a:r>
            <a:r>
              <a:rPr kumimoji="1" lang="zh-CN" altLang="en-US" dirty="0"/>
              <a:t>圆柱形透明物体为透镜，以纯色书本为挡光板，实现透镜成像</a:t>
            </a:r>
            <a:endParaRPr kumimoji="1" lang="en-US" altLang="zh-CN" dirty="0"/>
          </a:p>
          <a:p>
            <a:r>
              <a:rPr kumimoji="1" lang="zh-CN" altLang="en-US" dirty="0"/>
              <a:t>尝试计算该透镜焦距，并通过计算理论值得到百分误差</a:t>
            </a:r>
            <a:endParaRPr kumimoji="1" lang="en-US" altLang="zh-CN" dirty="0"/>
          </a:p>
          <a:p>
            <a:r>
              <a:rPr kumimoji="1" lang="zh-CN" altLang="en-US" dirty="0"/>
              <a:t>参考链接：</a:t>
            </a:r>
            <a:r>
              <a:rPr kumimoji="1" lang="en" altLang="zh-CN" dirty="0"/>
              <a:t> https://</a:t>
            </a:r>
            <a:r>
              <a:rPr kumimoji="1" lang="en" altLang="zh-CN" dirty="0" err="1"/>
              <a:t>wenku.baidu.com</a:t>
            </a:r>
            <a:r>
              <a:rPr kumimoji="1" lang="en" altLang="zh-CN" dirty="0"/>
              <a:t>/view/48584aaf360cba1aa811daa1.html?from=search</a:t>
            </a:r>
            <a:endParaRPr kumimoji="1" lang="en-US" altLang="zh-CN" dirty="0"/>
          </a:p>
          <a:p>
            <a:endParaRPr kumimoji="1" lang="zh-CN" altLang="en-US" dirty="0"/>
          </a:p>
        </p:txBody>
      </p:sp>
      <p:pic>
        <p:nvPicPr>
          <p:cNvPr id="4" name="图片 3">
            <a:extLst>
              <a:ext uri="{FF2B5EF4-FFF2-40B4-BE49-F238E27FC236}">
                <a16:creationId xmlns:a16="http://schemas.microsoft.com/office/drawing/2014/main" id="{06A94D76-93B1-EC4B-A3F0-353A653FA018}"/>
              </a:ext>
            </a:extLst>
          </p:cNvPr>
          <p:cNvPicPr>
            <a:picLocks noChangeAspect="1"/>
          </p:cNvPicPr>
          <p:nvPr/>
        </p:nvPicPr>
        <p:blipFill>
          <a:blip r:embed="rId2"/>
          <a:stretch>
            <a:fillRect/>
          </a:stretch>
        </p:blipFill>
        <p:spPr>
          <a:xfrm>
            <a:off x="9466800" y="2370100"/>
            <a:ext cx="2725200" cy="4051171"/>
          </a:xfrm>
          <a:prstGeom prst="rect">
            <a:avLst/>
          </a:prstGeom>
        </p:spPr>
      </p:pic>
      <p:pic>
        <p:nvPicPr>
          <p:cNvPr id="5" name="图片 4">
            <a:extLst>
              <a:ext uri="{FF2B5EF4-FFF2-40B4-BE49-F238E27FC236}">
                <a16:creationId xmlns:a16="http://schemas.microsoft.com/office/drawing/2014/main" id="{9A933B7B-38E6-4245-8AC6-9EF461F2F6B6}"/>
              </a:ext>
            </a:extLst>
          </p:cNvPr>
          <p:cNvPicPr>
            <a:picLocks noChangeAspect="1"/>
          </p:cNvPicPr>
          <p:nvPr/>
        </p:nvPicPr>
        <p:blipFill>
          <a:blip r:embed="rId3"/>
          <a:stretch>
            <a:fillRect/>
          </a:stretch>
        </p:blipFill>
        <p:spPr>
          <a:xfrm rot="16200000">
            <a:off x="4354289" y="2250123"/>
            <a:ext cx="2209800" cy="6756400"/>
          </a:xfrm>
          <a:prstGeom prst="rect">
            <a:avLst/>
          </a:prstGeom>
        </p:spPr>
      </p:pic>
    </p:spTree>
    <p:extLst>
      <p:ext uri="{BB962C8B-B14F-4D97-AF65-F5344CB8AC3E}">
        <p14:creationId xmlns:p14="http://schemas.microsoft.com/office/powerpoint/2010/main" val="4127803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906C43-9A09-924E-A7DE-F4FA33053022}"/>
              </a:ext>
            </a:extLst>
          </p:cNvPr>
          <p:cNvSpPr>
            <a:spLocks noGrp="1"/>
          </p:cNvSpPr>
          <p:nvPr>
            <p:ph type="title"/>
          </p:nvPr>
        </p:nvSpPr>
        <p:spPr/>
        <p:txBody>
          <a:bodyPr/>
          <a:lstStyle/>
          <a:p>
            <a:r>
              <a:rPr lang="zh-CN" altLang="en-US" dirty="0"/>
              <a:t>设计</a:t>
            </a:r>
            <a:r>
              <a:rPr lang="zh-CN" altLang="zh-CN" dirty="0"/>
              <a:t>宅家设计型实验教学模式</a:t>
            </a:r>
            <a:r>
              <a:rPr lang="zh-CN" altLang="en-US" dirty="0"/>
              <a:t>的教学目标</a:t>
            </a:r>
            <a:endParaRPr kumimoji="1" lang="zh-CN" altLang="en-US" dirty="0"/>
          </a:p>
        </p:txBody>
      </p:sp>
      <p:sp>
        <p:nvSpPr>
          <p:cNvPr id="3" name="内容占位符 2">
            <a:extLst>
              <a:ext uri="{FF2B5EF4-FFF2-40B4-BE49-F238E27FC236}">
                <a16:creationId xmlns:a16="http://schemas.microsoft.com/office/drawing/2014/main" id="{AD198CD4-044F-9342-8C01-11DFD5809185}"/>
              </a:ext>
            </a:extLst>
          </p:cNvPr>
          <p:cNvSpPr>
            <a:spLocks noGrp="1"/>
          </p:cNvSpPr>
          <p:nvPr>
            <p:ph idx="1"/>
          </p:nvPr>
        </p:nvSpPr>
        <p:spPr/>
        <p:txBody>
          <a:bodyPr>
            <a:noAutofit/>
          </a:bodyPr>
          <a:lstStyle/>
          <a:p>
            <a:r>
              <a:rPr lang="zh-CN" altLang="zh-CN" dirty="0"/>
              <a:t>通过生活中的器材实现物理量的测量，</a:t>
            </a:r>
            <a:endParaRPr lang="en-US" altLang="zh-CN" dirty="0"/>
          </a:p>
          <a:p>
            <a:pPr lvl="1"/>
            <a:r>
              <a:rPr lang="zh-CN" altLang="zh-CN" dirty="0"/>
              <a:t>利用杠杆法测量质量、利用排水法测量实心存物体体积、利用缠绕在细杆上的铜芯末端位置变化导致的弧度变化测微小变化量、利用装水透明玻璃杯实现汇聚成像，利用肥皂泡观察等厚干涉；</a:t>
            </a:r>
            <a:endParaRPr lang="en-US" altLang="zh-CN" dirty="0"/>
          </a:p>
          <a:p>
            <a:r>
              <a:rPr lang="zh-CN" altLang="zh-CN" dirty="0"/>
              <a:t>通过手机端</a:t>
            </a:r>
            <a:r>
              <a:rPr lang="en-US" altLang="zh-CN" dirty="0"/>
              <a:t>APP</a:t>
            </a:r>
            <a:r>
              <a:rPr lang="zh-CN" altLang="zh-CN" dirty="0"/>
              <a:t>或电脑端软件实现物理量的测量，</a:t>
            </a:r>
            <a:endParaRPr lang="en-US" altLang="zh-CN" dirty="0"/>
          </a:p>
          <a:p>
            <a:pPr lvl="1"/>
            <a:r>
              <a:rPr lang="zh-CN" altLang="zh-CN" dirty="0"/>
              <a:t>利用手机测距仪测量物体长度，利用“物理实验课”</a:t>
            </a:r>
            <a:r>
              <a:rPr lang="en-US" altLang="zh-CN" dirty="0"/>
              <a:t>APP</a:t>
            </a:r>
            <a:r>
              <a:rPr lang="zh-CN" altLang="zh-CN" dirty="0"/>
              <a:t>连接电路完成基本电学测量，利用</a:t>
            </a:r>
            <a:r>
              <a:rPr lang="en-US" altLang="zh-CN" dirty="0"/>
              <a:t>NI </a:t>
            </a:r>
            <a:r>
              <a:rPr lang="en-US" altLang="zh-CN" dirty="0" err="1"/>
              <a:t>Multism</a:t>
            </a:r>
            <a:r>
              <a:rPr lang="zh-CN" altLang="zh-CN" dirty="0"/>
              <a:t>软件实现虚拟示波器测量交流信号；</a:t>
            </a:r>
            <a:endParaRPr lang="en-US" altLang="zh-CN" dirty="0"/>
          </a:p>
          <a:p>
            <a:r>
              <a:rPr lang="zh-CN" altLang="zh-CN" dirty="0"/>
              <a:t>利用生活中的信息确定标准量，</a:t>
            </a:r>
            <a:endParaRPr lang="en-US" altLang="zh-CN" dirty="0"/>
          </a:p>
          <a:p>
            <a:pPr lvl="1"/>
            <a:r>
              <a:rPr lang="zh-CN" altLang="zh-CN" dirty="0"/>
              <a:t>利用天气预报的当地气压进行换算得到水的沸点准确值。 </a:t>
            </a:r>
            <a:endParaRPr kumimoji="1" lang="zh-CN" altLang="en-US" dirty="0"/>
          </a:p>
        </p:txBody>
      </p:sp>
    </p:spTree>
    <p:extLst>
      <p:ext uri="{BB962C8B-B14F-4D97-AF65-F5344CB8AC3E}">
        <p14:creationId xmlns:p14="http://schemas.microsoft.com/office/powerpoint/2010/main" val="3507937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86C297-5C1C-874C-9D7D-7318766DD89C}"/>
              </a:ext>
            </a:extLst>
          </p:cNvPr>
          <p:cNvSpPr>
            <a:spLocks noGrp="1"/>
          </p:cNvSpPr>
          <p:nvPr>
            <p:ph type="title"/>
          </p:nvPr>
        </p:nvSpPr>
        <p:spPr/>
        <p:txBody>
          <a:bodyPr/>
          <a:lstStyle/>
          <a:p>
            <a:r>
              <a:rPr kumimoji="1" lang="zh-CN" altLang="en-US" dirty="0"/>
              <a:t>上交材料</a:t>
            </a:r>
          </a:p>
        </p:txBody>
      </p:sp>
      <p:sp>
        <p:nvSpPr>
          <p:cNvPr id="3" name="内容占位符 2">
            <a:extLst>
              <a:ext uri="{FF2B5EF4-FFF2-40B4-BE49-F238E27FC236}">
                <a16:creationId xmlns:a16="http://schemas.microsoft.com/office/drawing/2014/main" id="{C735B55D-CE3B-724E-9BCA-BA557CE57F57}"/>
              </a:ext>
            </a:extLst>
          </p:cNvPr>
          <p:cNvSpPr>
            <a:spLocks noGrp="1"/>
          </p:cNvSpPr>
          <p:nvPr>
            <p:ph idx="1"/>
          </p:nvPr>
        </p:nvSpPr>
        <p:spPr>
          <a:xfrm>
            <a:off x="1451580" y="2015732"/>
            <a:ext cx="5327010" cy="3450613"/>
          </a:xfrm>
        </p:spPr>
        <p:txBody>
          <a:bodyPr>
            <a:normAutofit/>
          </a:bodyPr>
          <a:lstStyle/>
          <a:p>
            <a:r>
              <a:rPr kumimoji="1" lang="zh-CN" altLang="en-US" dirty="0"/>
              <a:t>实验方案说明</a:t>
            </a:r>
            <a:endParaRPr kumimoji="1" lang="en-US" altLang="zh-CN" dirty="0"/>
          </a:p>
          <a:p>
            <a:r>
              <a:rPr kumimoji="1" lang="zh-CN" altLang="en-US" dirty="0"/>
              <a:t>成像系统照片</a:t>
            </a:r>
            <a:endParaRPr kumimoji="1" lang="en-US" altLang="zh-CN" dirty="0"/>
          </a:p>
          <a:p>
            <a:r>
              <a:rPr kumimoji="1" lang="zh-CN" altLang="en-US" dirty="0"/>
              <a:t>计算该透镜焦距</a:t>
            </a:r>
            <a:endParaRPr kumimoji="1" lang="en-US" altLang="zh-CN" dirty="0"/>
          </a:p>
          <a:p>
            <a:pPr lvl="1"/>
            <a:r>
              <a:rPr kumimoji="1" lang="zh-CN" altLang="en-US" dirty="0"/>
              <a:t>利用厚透镜焦距公式计算理论值，并以此为基础算百分误差</a:t>
            </a:r>
            <a:endParaRPr kumimoji="1" lang="en-US" altLang="zh-CN" dirty="0"/>
          </a:p>
          <a:p>
            <a:pPr lvl="2"/>
            <a:r>
              <a:rPr kumimoji="1" lang="zh-CN" altLang="en-US" dirty="0"/>
              <a:t>如果使用的是薄杯子，忽略玻璃，只考虑水</a:t>
            </a:r>
            <a:endParaRPr kumimoji="1" lang="en-US" altLang="zh-CN" dirty="0"/>
          </a:p>
          <a:p>
            <a:pPr lvl="2"/>
            <a:r>
              <a:rPr kumimoji="1" lang="zh-CN" altLang="en-US" dirty="0"/>
              <a:t>水</a:t>
            </a:r>
            <a:r>
              <a:rPr kumimoji="1" lang="en-US" altLang="zh-CN" dirty="0"/>
              <a:t>&amp;</a:t>
            </a:r>
            <a:r>
              <a:rPr kumimoji="1" lang="zh-CN" altLang="en-US" dirty="0"/>
              <a:t>透明材质的折射率请百度</a:t>
            </a:r>
            <a:endParaRPr kumimoji="1" lang="en-US" altLang="zh-CN" dirty="0"/>
          </a:p>
        </p:txBody>
      </p:sp>
      <p:pic>
        <p:nvPicPr>
          <p:cNvPr id="5" name="图片 4">
            <a:extLst>
              <a:ext uri="{FF2B5EF4-FFF2-40B4-BE49-F238E27FC236}">
                <a16:creationId xmlns:a16="http://schemas.microsoft.com/office/drawing/2014/main" id="{D465F84C-9749-2042-8110-36461F44AF1F}"/>
              </a:ext>
            </a:extLst>
          </p:cNvPr>
          <p:cNvPicPr>
            <a:picLocks noChangeAspect="1"/>
          </p:cNvPicPr>
          <p:nvPr/>
        </p:nvPicPr>
        <p:blipFill>
          <a:blip r:embed="rId2"/>
          <a:stretch>
            <a:fillRect/>
          </a:stretch>
        </p:blipFill>
        <p:spPr>
          <a:xfrm>
            <a:off x="6778589" y="1853754"/>
            <a:ext cx="5413411" cy="4004441"/>
          </a:xfrm>
          <a:prstGeom prst="rect">
            <a:avLst/>
          </a:prstGeom>
        </p:spPr>
      </p:pic>
    </p:spTree>
    <p:extLst>
      <p:ext uri="{BB962C8B-B14F-4D97-AF65-F5344CB8AC3E}">
        <p14:creationId xmlns:p14="http://schemas.microsoft.com/office/powerpoint/2010/main" val="1785962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8F2C8-441D-2D40-892C-A36994E71766}"/>
              </a:ext>
            </a:extLst>
          </p:cNvPr>
          <p:cNvSpPr>
            <a:spLocks noGrp="1"/>
          </p:cNvSpPr>
          <p:nvPr>
            <p:ph type="ctrTitle"/>
          </p:nvPr>
        </p:nvSpPr>
        <p:spPr/>
        <p:txBody>
          <a:bodyPr>
            <a:normAutofit/>
          </a:bodyPr>
          <a:lstStyle/>
          <a:p>
            <a:r>
              <a:rPr kumimoji="1" lang="zh-CN" altLang="en-US" dirty="0"/>
              <a:t>光的等厚干涉</a:t>
            </a:r>
          </a:p>
        </p:txBody>
      </p:sp>
      <p:sp>
        <p:nvSpPr>
          <p:cNvPr id="3" name="副标题 2">
            <a:extLst>
              <a:ext uri="{FF2B5EF4-FFF2-40B4-BE49-F238E27FC236}">
                <a16:creationId xmlns:a16="http://schemas.microsoft.com/office/drawing/2014/main" id="{E5A2DFF3-92CA-B845-B577-96F5EE195149}"/>
              </a:ext>
            </a:extLst>
          </p:cNvPr>
          <p:cNvSpPr>
            <a:spLocks noGrp="1"/>
          </p:cNvSpPr>
          <p:nvPr>
            <p:ph type="subTitle" idx="1"/>
          </p:nvPr>
        </p:nvSpPr>
        <p:spPr/>
        <p:txBody>
          <a:bodyPr/>
          <a:lstStyle/>
          <a:p>
            <a:endParaRPr kumimoji="1" lang="zh-CN" altLang="en-US" dirty="0"/>
          </a:p>
        </p:txBody>
      </p:sp>
    </p:spTree>
    <p:extLst>
      <p:ext uri="{BB962C8B-B14F-4D97-AF65-F5344CB8AC3E}">
        <p14:creationId xmlns:p14="http://schemas.microsoft.com/office/powerpoint/2010/main" val="88301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FF8BB7-D2C4-2B46-B576-AEC598351E36}"/>
              </a:ext>
            </a:extLst>
          </p:cNvPr>
          <p:cNvSpPr>
            <a:spLocks noGrp="1"/>
          </p:cNvSpPr>
          <p:nvPr>
            <p:ph type="title"/>
          </p:nvPr>
        </p:nvSpPr>
        <p:spPr/>
        <p:txBody>
          <a:bodyPr/>
          <a:lstStyle/>
          <a:p>
            <a:r>
              <a:rPr kumimoji="1" lang="zh-CN" altLang="en-US" dirty="0"/>
              <a:t>实验内容</a:t>
            </a:r>
          </a:p>
        </p:txBody>
      </p:sp>
      <p:sp>
        <p:nvSpPr>
          <p:cNvPr id="3" name="内容占位符 2">
            <a:extLst>
              <a:ext uri="{FF2B5EF4-FFF2-40B4-BE49-F238E27FC236}">
                <a16:creationId xmlns:a16="http://schemas.microsoft.com/office/drawing/2014/main" id="{D99018D3-8752-A846-A007-978FB1D60E16}"/>
              </a:ext>
            </a:extLst>
          </p:cNvPr>
          <p:cNvSpPr>
            <a:spLocks noGrp="1"/>
          </p:cNvSpPr>
          <p:nvPr>
            <p:ph idx="1"/>
          </p:nvPr>
        </p:nvSpPr>
        <p:spPr/>
        <p:txBody>
          <a:bodyPr/>
          <a:lstStyle/>
          <a:p>
            <a:r>
              <a:rPr kumimoji="1" lang="zh-CN" altLang="en-US" dirty="0"/>
              <a:t>吹泡泡，并观察气泡表面的干涉条纹</a:t>
            </a:r>
            <a:endParaRPr kumimoji="1" lang="en-US" altLang="zh-CN" dirty="0"/>
          </a:p>
          <a:p>
            <a:r>
              <a:rPr kumimoji="1" lang="zh-CN" altLang="en-US" dirty="0"/>
              <a:t>寻找生活中的等厚干涉现象</a:t>
            </a:r>
            <a:endParaRPr kumimoji="1" lang="en-US" altLang="zh-CN" dirty="0"/>
          </a:p>
        </p:txBody>
      </p:sp>
    </p:spTree>
    <p:extLst>
      <p:ext uri="{BB962C8B-B14F-4D97-AF65-F5344CB8AC3E}">
        <p14:creationId xmlns:p14="http://schemas.microsoft.com/office/powerpoint/2010/main" val="2012290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86C297-5C1C-874C-9D7D-7318766DD89C}"/>
              </a:ext>
            </a:extLst>
          </p:cNvPr>
          <p:cNvSpPr>
            <a:spLocks noGrp="1"/>
          </p:cNvSpPr>
          <p:nvPr>
            <p:ph type="title"/>
          </p:nvPr>
        </p:nvSpPr>
        <p:spPr/>
        <p:txBody>
          <a:bodyPr/>
          <a:lstStyle/>
          <a:p>
            <a:r>
              <a:rPr kumimoji="1" lang="zh-CN" altLang="en-US" dirty="0"/>
              <a:t>上交材料</a:t>
            </a:r>
          </a:p>
        </p:txBody>
      </p:sp>
      <p:sp>
        <p:nvSpPr>
          <p:cNvPr id="3" name="内容占位符 2">
            <a:extLst>
              <a:ext uri="{FF2B5EF4-FFF2-40B4-BE49-F238E27FC236}">
                <a16:creationId xmlns:a16="http://schemas.microsoft.com/office/drawing/2014/main" id="{C735B55D-CE3B-724E-9BCA-BA557CE57F57}"/>
              </a:ext>
            </a:extLst>
          </p:cNvPr>
          <p:cNvSpPr>
            <a:spLocks noGrp="1"/>
          </p:cNvSpPr>
          <p:nvPr>
            <p:ph idx="1"/>
          </p:nvPr>
        </p:nvSpPr>
        <p:spPr/>
        <p:txBody>
          <a:bodyPr>
            <a:normAutofit/>
          </a:bodyPr>
          <a:lstStyle/>
          <a:p>
            <a:r>
              <a:rPr kumimoji="1" lang="zh-CN" altLang="en-US" dirty="0"/>
              <a:t>以论文形式提供</a:t>
            </a:r>
            <a:endParaRPr kumimoji="1" lang="en-US" altLang="zh-CN" dirty="0"/>
          </a:p>
          <a:p>
            <a:pPr lvl="1"/>
            <a:r>
              <a:rPr kumimoji="1" lang="zh-CN" altLang="en-US" dirty="0"/>
              <a:t>调研等厚干涉（发现、形成理论、应用）</a:t>
            </a:r>
            <a:endParaRPr kumimoji="1" lang="en-US" altLang="zh-CN" dirty="0"/>
          </a:p>
          <a:p>
            <a:pPr lvl="1"/>
            <a:r>
              <a:rPr kumimoji="1" lang="zh-CN" altLang="en-US" dirty="0"/>
              <a:t>研究不同泡泡参数的等厚干涉现象</a:t>
            </a:r>
            <a:endParaRPr kumimoji="1" lang="en-US" altLang="zh-CN" dirty="0"/>
          </a:p>
          <a:p>
            <a:pPr lvl="1"/>
            <a:r>
              <a:rPr kumimoji="1" lang="zh-CN" altLang="en-US" dirty="0"/>
              <a:t>总结生活中存在的等厚干涉现象</a:t>
            </a:r>
            <a:endParaRPr kumimoji="1" lang="en-US" altLang="zh-CN" dirty="0"/>
          </a:p>
          <a:p>
            <a:r>
              <a:rPr kumimoji="1" lang="zh-CN" altLang="en-US" dirty="0"/>
              <a:t>说明，内容必须有这三部分，不</a:t>
            </a:r>
            <a:r>
              <a:rPr kumimoji="1" lang="zh-CN" altLang="en-US"/>
              <a:t>一定要详细。</a:t>
            </a:r>
            <a:endParaRPr kumimoji="1" lang="en-US" altLang="zh-CN" dirty="0"/>
          </a:p>
        </p:txBody>
      </p:sp>
    </p:spTree>
    <p:extLst>
      <p:ext uri="{BB962C8B-B14F-4D97-AF65-F5344CB8AC3E}">
        <p14:creationId xmlns:p14="http://schemas.microsoft.com/office/powerpoint/2010/main" val="3920687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8F2C8-441D-2D40-892C-A36994E71766}"/>
              </a:ext>
            </a:extLst>
          </p:cNvPr>
          <p:cNvSpPr>
            <a:spLocks noGrp="1"/>
          </p:cNvSpPr>
          <p:nvPr>
            <p:ph type="ctrTitle"/>
          </p:nvPr>
        </p:nvSpPr>
        <p:spPr/>
        <p:txBody>
          <a:bodyPr>
            <a:normAutofit/>
          </a:bodyPr>
          <a:lstStyle/>
          <a:p>
            <a:r>
              <a:rPr kumimoji="1" lang="zh-CN" altLang="en-US" dirty="0"/>
              <a:t>选做实验</a:t>
            </a:r>
          </a:p>
        </p:txBody>
      </p:sp>
      <p:sp>
        <p:nvSpPr>
          <p:cNvPr id="3" name="副标题 2">
            <a:extLst>
              <a:ext uri="{FF2B5EF4-FFF2-40B4-BE49-F238E27FC236}">
                <a16:creationId xmlns:a16="http://schemas.microsoft.com/office/drawing/2014/main" id="{E5A2DFF3-92CA-B845-B577-96F5EE195149}"/>
              </a:ext>
            </a:extLst>
          </p:cNvPr>
          <p:cNvSpPr>
            <a:spLocks noGrp="1"/>
          </p:cNvSpPr>
          <p:nvPr>
            <p:ph type="subTitle" idx="1"/>
          </p:nvPr>
        </p:nvSpPr>
        <p:spPr/>
        <p:txBody>
          <a:bodyPr/>
          <a:lstStyle/>
          <a:p>
            <a:endParaRPr kumimoji="1" lang="zh-CN" altLang="en-US" dirty="0"/>
          </a:p>
        </p:txBody>
      </p:sp>
    </p:spTree>
    <p:extLst>
      <p:ext uri="{BB962C8B-B14F-4D97-AF65-F5344CB8AC3E}">
        <p14:creationId xmlns:p14="http://schemas.microsoft.com/office/powerpoint/2010/main" val="10107228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34F659-5D85-E745-A69C-00F85B6233F7}"/>
              </a:ext>
            </a:extLst>
          </p:cNvPr>
          <p:cNvSpPr>
            <a:spLocks noGrp="1"/>
          </p:cNvSpPr>
          <p:nvPr>
            <p:ph type="title"/>
          </p:nvPr>
        </p:nvSpPr>
        <p:spPr/>
        <p:txBody>
          <a:bodyPr/>
          <a:lstStyle/>
          <a:p>
            <a:r>
              <a:rPr kumimoji="1" lang="zh-CN" altLang="en-US" dirty="0"/>
              <a:t>选做实验安排</a:t>
            </a:r>
          </a:p>
        </p:txBody>
      </p:sp>
      <p:sp>
        <p:nvSpPr>
          <p:cNvPr id="3" name="内容占位符 2">
            <a:extLst>
              <a:ext uri="{FF2B5EF4-FFF2-40B4-BE49-F238E27FC236}">
                <a16:creationId xmlns:a16="http://schemas.microsoft.com/office/drawing/2014/main" id="{00EE245B-76D8-D14E-AE70-466C17E3617D}"/>
              </a:ext>
            </a:extLst>
          </p:cNvPr>
          <p:cNvSpPr>
            <a:spLocks noGrp="1"/>
          </p:cNvSpPr>
          <p:nvPr>
            <p:ph idx="1"/>
          </p:nvPr>
        </p:nvSpPr>
        <p:spPr/>
        <p:txBody>
          <a:bodyPr/>
          <a:lstStyle/>
          <a:p>
            <a:r>
              <a:rPr lang="zh-CN" altLang="en-US" dirty="0"/>
              <a:t>学习、参考</a:t>
            </a:r>
            <a:r>
              <a:rPr lang="zh-CN" altLang="zh-CN" dirty="0"/>
              <a:t>优秀宅家实验方案、利用手机传感</a:t>
            </a:r>
            <a:r>
              <a:rPr lang="en-US" altLang="zh-CN" dirty="0"/>
              <a:t>APP</a:t>
            </a:r>
            <a:r>
              <a:rPr lang="zh-CN" altLang="zh-CN" dirty="0"/>
              <a:t>“</a:t>
            </a:r>
            <a:r>
              <a:rPr lang="en-US" altLang="zh-CN" dirty="0" err="1"/>
              <a:t>phyphox</a:t>
            </a:r>
            <a:r>
              <a:rPr lang="zh-CN" altLang="zh-CN" dirty="0"/>
              <a:t>” 在给定的选做项目中选择感兴趣的实验项目进行实验测量。</a:t>
            </a:r>
            <a:endParaRPr lang="en-US" altLang="zh-CN" dirty="0"/>
          </a:p>
          <a:p>
            <a:endParaRPr kumimoji="1" lang="zh-CN" altLang="en-US" dirty="0"/>
          </a:p>
        </p:txBody>
      </p:sp>
      <p:pic>
        <p:nvPicPr>
          <p:cNvPr id="4" name="图片 3">
            <a:extLst>
              <a:ext uri="{FF2B5EF4-FFF2-40B4-BE49-F238E27FC236}">
                <a16:creationId xmlns:a16="http://schemas.microsoft.com/office/drawing/2014/main" id="{85196FF1-789D-1049-BBA7-BEBD959852C7}"/>
              </a:ext>
            </a:extLst>
          </p:cNvPr>
          <p:cNvPicPr>
            <a:picLocks noChangeAspect="1"/>
          </p:cNvPicPr>
          <p:nvPr/>
        </p:nvPicPr>
        <p:blipFill>
          <a:blip r:embed="rId2"/>
          <a:stretch>
            <a:fillRect/>
          </a:stretch>
        </p:blipFill>
        <p:spPr>
          <a:xfrm>
            <a:off x="810430" y="2913645"/>
            <a:ext cx="2273300" cy="2552700"/>
          </a:xfrm>
          <a:prstGeom prst="rect">
            <a:avLst/>
          </a:prstGeom>
        </p:spPr>
      </p:pic>
      <p:pic>
        <p:nvPicPr>
          <p:cNvPr id="5" name="图片 4">
            <a:extLst>
              <a:ext uri="{FF2B5EF4-FFF2-40B4-BE49-F238E27FC236}">
                <a16:creationId xmlns:a16="http://schemas.microsoft.com/office/drawing/2014/main" id="{1E8C9334-1F22-9544-B391-E5D52ECCB4E7}"/>
              </a:ext>
            </a:extLst>
          </p:cNvPr>
          <p:cNvPicPr>
            <a:picLocks noChangeAspect="1"/>
          </p:cNvPicPr>
          <p:nvPr/>
        </p:nvPicPr>
        <p:blipFill>
          <a:blip r:embed="rId3"/>
          <a:stretch>
            <a:fillRect/>
          </a:stretch>
        </p:blipFill>
        <p:spPr>
          <a:xfrm>
            <a:off x="7399236" y="2862845"/>
            <a:ext cx="3655618" cy="3429000"/>
          </a:xfrm>
          <a:prstGeom prst="rect">
            <a:avLst/>
          </a:prstGeom>
        </p:spPr>
      </p:pic>
      <p:pic>
        <p:nvPicPr>
          <p:cNvPr id="6" name="图片 5">
            <a:extLst>
              <a:ext uri="{FF2B5EF4-FFF2-40B4-BE49-F238E27FC236}">
                <a16:creationId xmlns:a16="http://schemas.microsoft.com/office/drawing/2014/main" id="{206BA6E6-DAD2-1C43-870E-9E2498B81724}"/>
              </a:ext>
            </a:extLst>
          </p:cNvPr>
          <p:cNvPicPr>
            <a:picLocks noChangeAspect="1"/>
          </p:cNvPicPr>
          <p:nvPr/>
        </p:nvPicPr>
        <p:blipFill>
          <a:blip r:embed="rId4"/>
          <a:stretch>
            <a:fillRect/>
          </a:stretch>
        </p:blipFill>
        <p:spPr>
          <a:xfrm>
            <a:off x="3537331" y="2862845"/>
            <a:ext cx="3660913" cy="3429000"/>
          </a:xfrm>
          <a:prstGeom prst="rect">
            <a:avLst/>
          </a:prstGeom>
        </p:spPr>
      </p:pic>
    </p:spTree>
    <p:extLst>
      <p:ext uri="{BB962C8B-B14F-4D97-AF65-F5344CB8AC3E}">
        <p14:creationId xmlns:p14="http://schemas.microsoft.com/office/powerpoint/2010/main" val="3101818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C4860D-CE43-784D-82C2-FF756E5B7465}"/>
              </a:ext>
            </a:extLst>
          </p:cNvPr>
          <p:cNvSpPr>
            <a:spLocks noGrp="1"/>
          </p:cNvSpPr>
          <p:nvPr>
            <p:ph type="title"/>
          </p:nvPr>
        </p:nvSpPr>
        <p:spPr/>
        <p:txBody>
          <a:bodyPr/>
          <a:lstStyle/>
          <a:p>
            <a:r>
              <a:rPr lang="zh-CN" altLang="zh-CN" dirty="0"/>
              <a:t>宅家自主设计型实验的实施 </a:t>
            </a:r>
            <a:endParaRPr kumimoji="1" lang="zh-CN" altLang="en-US" dirty="0"/>
          </a:p>
        </p:txBody>
      </p:sp>
      <p:sp>
        <p:nvSpPr>
          <p:cNvPr id="3" name="内容占位符 2">
            <a:extLst>
              <a:ext uri="{FF2B5EF4-FFF2-40B4-BE49-F238E27FC236}">
                <a16:creationId xmlns:a16="http://schemas.microsoft.com/office/drawing/2014/main" id="{91E3FA4F-BC9C-AE48-8013-4FEF85934F70}"/>
              </a:ext>
            </a:extLst>
          </p:cNvPr>
          <p:cNvSpPr>
            <a:spLocks noGrp="1"/>
          </p:cNvSpPr>
          <p:nvPr>
            <p:ph idx="1"/>
          </p:nvPr>
        </p:nvSpPr>
        <p:spPr/>
        <p:txBody>
          <a:bodyPr/>
          <a:lstStyle/>
          <a:p>
            <a:r>
              <a:rPr lang="zh-CN" altLang="en-US" dirty="0">
                <a:latin typeface="Times New Roman" panose="02020603050405020304" pitchFamily="18" charset="0"/>
                <a:cs typeface="Times New Roman" panose="02020603050405020304" pitchFamily="18" charset="0"/>
              </a:rPr>
              <a:t>分为</a:t>
            </a:r>
            <a:r>
              <a:rPr lang="zh-CN" altLang="zh-CN" dirty="0">
                <a:solidFill>
                  <a:srgbClr val="FF0000"/>
                </a:solidFill>
                <a:latin typeface="Times New Roman" panose="02020603050405020304" pitchFamily="18" charset="0"/>
                <a:cs typeface="Times New Roman" panose="02020603050405020304" pitchFamily="18" charset="0"/>
              </a:rPr>
              <a:t>线上绪论课及误差理论讲解</a:t>
            </a:r>
            <a:r>
              <a:rPr lang="zh-CN" altLang="zh-CN" dirty="0">
                <a:latin typeface="Times New Roman" panose="02020603050405020304" pitchFamily="18" charset="0"/>
                <a:cs typeface="Times New Roman" panose="02020603050405020304" pitchFamily="18" charset="0"/>
              </a:rPr>
              <a:t>、</a:t>
            </a:r>
            <a:r>
              <a:rPr lang="zh-CN" altLang="zh-CN" dirty="0">
                <a:solidFill>
                  <a:srgbClr val="FF0000"/>
                </a:solidFill>
                <a:latin typeface="Times New Roman" panose="02020603050405020304" pitchFamily="18" charset="0"/>
                <a:cs typeface="Times New Roman" panose="02020603050405020304" pitchFamily="18" charset="0"/>
              </a:rPr>
              <a:t>必做实验的自主设计实施</a:t>
            </a:r>
            <a:r>
              <a:rPr lang="zh-CN" altLang="zh-CN" dirty="0">
                <a:latin typeface="Times New Roman" panose="02020603050405020304" pitchFamily="18" charset="0"/>
                <a:cs typeface="Times New Roman" panose="02020603050405020304" pitchFamily="18" charset="0"/>
              </a:rPr>
              <a:t>、</a:t>
            </a:r>
            <a:r>
              <a:rPr lang="zh-CN" altLang="zh-CN" dirty="0">
                <a:solidFill>
                  <a:srgbClr val="FF0000"/>
                </a:solidFill>
                <a:latin typeface="Times New Roman" panose="02020603050405020304" pitchFamily="18" charset="0"/>
                <a:cs typeface="Times New Roman" panose="02020603050405020304" pitchFamily="18" charset="0"/>
              </a:rPr>
              <a:t>选做实验的自由选题</a:t>
            </a:r>
            <a:r>
              <a:rPr lang="zh-CN" altLang="zh-CN" dirty="0">
                <a:latin typeface="Times New Roman" panose="02020603050405020304" pitchFamily="18" charset="0"/>
                <a:cs typeface="Times New Roman" panose="02020603050405020304" pitchFamily="18" charset="0"/>
              </a:rPr>
              <a:t>等三阶段</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开设</a:t>
            </a:r>
            <a:r>
              <a:rPr lang="en-US" altLang="zh-CN" dirty="0">
                <a:latin typeface="Times New Roman" panose="02020603050405020304" pitchFamily="18" charset="0"/>
                <a:cs typeface="Times New Roman" panose="02020603050405020304" pitchFamily="18" charset="0"/>
              </a:rPr>
              <a:t>10</a:t>
            </a:r>
            <a:r>
              <a:rPr lang="zh-CN" altLang="en-US" dirty="0">
                <a:latin typeface="Times New Roman" panose="02020603050405020304" pitchFamily="18" charset="0"/>
                <a:cs typeface="Times New Roman" panose="02020603050405020304" pitchFamily="18" charset="0"/>
              </a:rPr>
              <a:t>个必做实验，</a:t>
            </a:r>
            <a:r>
              <a:rPr lang="en-US" altLang="zh-CN" dirty="0">
                <a:latin typeface="Times New Roman" panose="02020603050405020304" pitchFamily="18" charset="0"/>
                <a:cs typeface="Times New Roman" panose="02020603050405020304" pitchFamily="18" charset="0"/>
              </a:rPr>
              <a:t>2</a:t>
            </a:r>
            <a:r>
              <a:rPr lang="zh-CN" altLang="en-US" dirty="0">
                <a:latin typeface="Times New Roman" panose="02020603050405020304" pitchFamily="18" charset="0"/>
                <a:cs typeface="Times New Roman" panose="02020603050405020304" pitchFamily="18" charset="0"/>
              </a:rPr>
              <a:t>个选做实验</a:t>
            </a:r>
            <a:endParaRPr lang="en-US" altLang="zh-CN" dirty="0">
              <a:latin typeface="Times New Roman" panose="02020603050405020304" pitchFamily="18" charset="0"/>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计划课时：</a:t>
            </a:r>
            <a:r>
              <a:rPr lang="en-US" altLang="zh-CN" dirty="0">
                <a:latin typeface="Times New Roman" panose="02020603050405020304" pitchFamily="18" charset="0"/>
                <a:cs typeface="Times New Roman" panose="02020603050405020304" pitchFamily="18" charset="0"/>
              </a:rPr>
              <a:t>6+50+8=54</a:t>
            </a:r>
          </a:p>
          <a:p>
            <a:r>
              <a:rPr kumimoji="1" lang="zh-CN" altLang="en-US" dirty="0">
                <a:latin typeface="Times New Roman" panose="02020603050405020304" pitchFamily="18" charset="0"/>
                <a:cs typeface="Times New Roman" panose="02020603050405020304" pitchFamily="18" charset="0"/>
              </a:rPr>
              <a:t>实施流程：在线自学（</a:t>
            </a:r>
            <a:r>
              <a:rPr kumimoji="1" lang="en-US" altLang="zh-CN" dirty="0">
                <a:latin typeface="Times New Roman" panose="02020603050405020304" pitchFamily="18" charset="0"/>
                <a:cs typeface="Times New Roman" panose="02020603050405020304" pitchFamily="18" charset="0"/>
              </a:rPr>
              <a:t>1</a:t>
            </a:r>
            <a:r>
              <a:rPr kumimoji="1" lang="zh-CN" altLang="en-US" dirty="0">
                <a:latin typeface="Times New Roman" panose="02020603050405020304" pitchFamily="18" charset="0"/>
                <a:cs typeface="Times New Roman" panose="02020603050405020304" pitchFamily="18" charset="0"/>
              </a:rPr>
              <a:t>学时）、讨论</a:t>
            </a:r>
            <a:r>
              <a:rPr kumimoji="1" lang="en-US" altLang="zh-CN" dirty="0">
                <a:latin typeface="Times New Roman" panose="02020603050405020304" pitchFamily="18" charset="0"/>
                <a:cs typeface="Times New Roman" panose="02020603050405020304" pitchFamily="18" charset="0"/>
              </a:rPr>
              <a:t>&amp;</a:t>
            </a:r>
            <a:r>
              <a:rPr kumimoji="1" lang="zh-CN" altLang="en-US" dirty="0">
                <a:latin typeface="Times New Roman" panose="02020603050405020304" pitchFamily="18" charset="0"/>
                <a:cs typeface="Times New Roman" panose="02020603050405020304" pitchFamily="18" charset="0"/>
              </a:rPr>
              <a:t>答疑</a:t>
            </a:r>
            <a:r>
              <a:rPr kumimoji="1" lang="en-US" altLang="zh-CN" dirty="0">
                <a:latin typeface="Times New Roman" panose="02020603050405020304" pitchFamily="18" charset="0"/>
                <a:cs typeface="Times New Roman" panose="02020603050405020304" pitchFamily="18" charset="0"/>
              </a:rPr>
              <a:t>&amp;</a:t>
            </a:r>
            <a:r>
              <a:rPr kumimoji="1" lang="zh-CN" altLang="en-US" dirty="0">
                <a:latin typeface="Times New Roman" panose="02020603050405020304" pitchFamily="18" charset="0"/>
                <a:cs typeface="Times New Roman" panose="02020603050405020304" pitchFamily="18" charset="0"/>
              </a:rPr>
              <a:t>课题发布（</a:t>
            </a:r>
            <a:r>
              <a:rPr kumimoji="1" lang="en-US" altLang="zh-CN" dirty="0">
                <a:latin typeface="Times New Roman" panose="02020603050405020304" pitchFamily="18" charset="0"/>
                <a:cs typeface="Times New Roman" panose="02020603050405020304" pitchFamily="18" charset="0"/>
              </a:rPr>
              <a:t>1</a:t>
            </a:r>
            <a:r>
              <a:rPr kumimoji="1" lang="zh-CN" altLang="en-US" dirty="0">
                <a:latin typeface="Times New Roman" panose="02020603050405020304" pitchFamily="18" charset="0"/>
                <a:cs typeface="Times New Roman" panose="02020603050405020304" pitchFamily="18" charset="0"/>
              </a:rPr>
              <a:t>学时）、准备</a:t>
            </a:r>
            <a:r>
              <a:rPr kumimoji="1" lang="en-US" altLang="zh-CN" dirty="0">
                <a:latin typeface="Times New Roman" panose="02020603050405020304" pitchFamily="18" charset="0"/>
                <a:cs typeface="Times New Roman" panose="02020603050405020304" pitchFamily="18" charset="0"/>
              </a:rPr>
              <a:t>&amp;</a:t>
            </a:r>
            <a:r>
              <a:rPr kumimoji="1" lang="zh-CN" altLang="en-US" dirty="0">
                <a:latin typeface="Times New Roman" panose="02020603050405020304" pitchFamily="18" charset="0"/>
                <a:cs typeface="Times New Roman" panose="02020603050405020304" pitchFamily="18" charset="0"/>
              </a:rPr>
              <a:t>实施自主设计报告（</a:t>
            </a:r>
            <a:r>
              <a:rPr kumimoji="1" lang="en-US" altLang="zh-CN" dirty="0">
                <a:latin typeface="Times New Roman" panose="02020603050405020304" pitchFamily="18" charset="0"/>
                <a:cs typeface="Times New Roman" panose="02020603050405020304" pitchFamily="18" charset="0"/>
              </a:rPr>
              <a:t>2</a:t>
            </a:r>
            <a:r>
              <a:rPr kumimoji="1" lang="zh-CN" altLang="en-US" dirty="0">
                <a:latin typeface="Times New Roman" panose="02020603050405020304" pitchFamily="18" charset="0"/>
                <a:cs typeface="Times New Roman" panose="02020603050405020304" pitchFamily="18" charset="0"/>
              </a:rPr>
              <a:t>学时（自主安排））、汇总讨论（</a:t>
            </a:r>
            <a:r>
              <a:rPr kumimoji="1" lang="en-US" altLang="zh-CN" dirty="0">
                <a:latin typeface="Times New Roman" panose="02020603050405020304" pitchFamily="18" charset="0"/>
                <a:cs typeface="Times New Roman" panose="02020603050405020304" pitchFamily="18" charset="0"/>
              </a:rPr>
              <a:t>1</a:t>
            </a:r>
            <a:r>
              <a:rPr kumimoji="1" lang="zh-CN" altLang="en-US" dirty="0">
                <a:latin typeface="Times New Roman" panose="02020603050405020304" pitchFamily="18" charset="0"/>
                <a:cs typeface="Times New Roman" panose="02020603050405020304" pitchFamily="18" charset="0"/>
              </a:rPr>
              <a:t>学时）</a:t>
            </a:r>
          </a:p>
        </p:txBody>
      </p:sp>
    </p:spTree>
    <p:extLst>
      <p:ext uri="{BB962C8B-B14F-4D97-AF65-F5344CB8AC3E}">
        <p14:creationId xmlns:p14="http://schemas.microsoft.com/office/powerpoint/2010/main" val="283868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C0200B-2D94-3B49-8DDA-F34933608B45}"/>
              </a:ext>
            </a:extLst>
          </p:cNvPr>
          <p:cNvSpPr>
            <a:spLocks noGrp="1"/>
          </p:cNvSpPr>
          <p:nvPr>
            <p:ph type="title"/>
          </p:nvPr>
        </p:nvSpPr>
        <p:spPr/>
        <p:txBody>
          <a:bodyPr/>
          <a:lstStyle/>
          <a:p>
            <a:r>
              <a:rPr lang="zh-CN" altLang="zh-CN" dirty="0"/>
              <a:t>宅家自主设计型实验的实施 </a:t>
            </a:r>
            <a:endParaRPr kumimoji="1" lang="zh-CN" altLang="en-US" dirty="0"/>
          </a:p>
        </p:txBody>
      </p:sp>
      <p:sp>
        <p:nvSpPr>
          <p:cNvPr id="3" name="内容占位符 2">
            <a:extLst>
              <a:ext uri="{FF2B5EF4-FFF2-40B4-BE49-F238E27FC236}">
                <a16:creationId xmlns:a16="http://schemas.microsoft.com/office/drawing/2014/main" id="{4CE63877-6030-0B4E-B188-713AFB626E4B}"/>
              </a:ext>
            </a:extLst>
          </p:cNvPr>
          <p:cNvSpPr>
            <a:spLocks noGrp="1"/>
          </p:cNvSpPr>
          <p:nvPr>
            <p:ph idx="1"/>
          </p:nvPr>
        </p:nvSpPr>
        <p:spPr/>
        <p:txBody>
          <a:bodyPr/>
          <a:lstStyle/>
          <a:p>
            <a:r>
              <a:rPr kumimoji="1" lang="zh-CN" altLang="en-US" dirty="0"/>
              <a:t>必做实验清单</a:t>
            </a:r>
            <a:endParaRPr kumimoji="1" lang="en-US" altLang="zh-CN" dirty="0"/>
          </a:p>
          <a:p>
            <a:endParaRPr kumimoji="1" lang="zh-CN" altLang="en-US" dirty="0"/>
          </a:p>
        </p:txBody>
      </p:sp>
      <p:graphicFrame>
        <p:nvGraphicFramePr>
          <p:cNvPr id="4" name="表格 3">
            <a:extLst>
              <a:ext uri="{FF2B5EF4-FFF2-40B4-BE49-F238E27FC236}">
                <a16:creationId xmlns:a16="http://schemas.microsoft.com/office/drawing/2014/main" id="{4D549295-D914-FE49-B973-87F0256962A6}"/>
              </a:ext>
            </a:extLst>
          </p:cNvPr>
          <p:cNvGraphicFramePr>
            <a:graphicFrameLocks noGrp="1"/>
          </p:cNvGraphicFramePr>
          <p:nvPr>
            <p:extLst>
              <p:ext uri="{D42A27DB-BD31-4B8C-83A1-F6EECF244321}">
                <p14:modId xmlns:p14="http://schemas.microsoft.com/office/powerpoint/2010/main" val="159826319"/>
              </p:ext>
            </p:extLst>
          </p:nvPr>
        </p:nvGraphicFramePr>
        <p:xfrm>
          <a:off x="2653270" y="2721460"/>
          <a:ext cx="6885460" cy="1854200"/>
        </p:xfrm>
        <a:graphic>
          <a:graphicData uri="http://schemas.openxmlformats.org/drawingml/2006/table">
            <a:tbl>
              <a:tblPr bandRow="1">
                <a:tableStyleId>{5C22544A-7EE6-4342-B048-85BDC9FD1C3A}</a:tableStyleId>
              </a:tblPr>
              <a:tblGrid>
                <a:gridCol w="3442730">
                  <a:extLst>
                    <a:ext uri="{9D8B030D-6E8A-4147-A177-3AD203B41FA5}">
                      <a16:colId xmlns:a16="http://schemas.microsoft.com/office/drawing/2014/main" val="4157159317"/>
                    </a:ext>
                  </a:extLst>
                </a:gridCol>
                <a:gridCol w="3442730">
                  <a:extLst>
                    <a:ext uri="{9D8B030D-6E8A-4147-A177-3AD203B41FA5}">
                      <a16:colId xmlns:a16="http://schemas.microsoft.com/office/drawing/2014/main" val="3489550028"/>
                    </a:ext>
                  </a:extLst>
                </a:gridCol>
              </a:tblGrid>
              <a:tr h="370840">
                <a:tc>
                  <a:txBody>
                    <a:bodyPr/>
                    <a:lstStyle/>
                    <a:p>
                      <a:pPr algn="ctr"/>
                      <a:r>
                        <a:rPr lang="zh-CN" altLang="en-US" dirty="0"/>
                        <a:t>长度的测量</a:t>
                      </a:r>
                    </a:p>
                  </a:txBody>
                  <a:tcPr/>
                </a:tc>
                <a:tc>
                  <a:txBody>
                    <a:bodyPr/>
                    <a:lstStyle/>
                    <a:p>
                      <a:pPr algn="ctr"/>
                      <a:r>
                        <a:rPr lang="zh-CN" altLang="en-US" dirty="0"/>
                        <a:t>密度的测量</a:t>
                      </a:r>
                    </a:p>
                  </a:txBody>
                  <a:tcPr/>
                </a:tc>
                <a:extLst>
                  <a:ext uri="{0D108BD9-81ED-4DB2-BD59-A6C34878D82A}">
                    <a16:rowId xmlns:a16="http://schemas.microsoft.com/office/drawing/2014/main" val="3701220306"/>
                  </a:ext>
                </a:extLst>
              </a:tr>
              <a:tr h="370840">
                <a:tc>
                  <a:txBody>
                    <a:bodyPr/>
                    <a:lstStyle/>
                    <a:p>
                      <a:pPr algn="ctr"/>
                      <a:r>
                        <a:rPr lang="zh-CN" altLang="en-US" dirty="0"/>
                        <a:t>金属线胀系数的测定</a:t>
                      </a:r>
                    </a:p>
                  </a:txBody>
                  <a:tcPr/>
                </a:tc>
                <a:tc>
                  <a:txBody>
                    <a:bodyPr/>
                    <a:lstStyle/>
                    <a:p>
                      <a:pPr algn="ctr"/>
                      <a:r>
                        <a:rPr lang="zh-CN" altLang="en-US" dirty="0"/>
                        <a:t>碰撞过程的动能和动量</a:t>
                      </a:r>
                    </a:p>
                  </a:txBody>
                  <a:tcPr/>
                </a:tc>
                <a:extLst>
                  <a:ext uri="{0D108BD9-81ED-4DB2-BD59-A6C34878D82A}">
                    <a16:rowId xmlns:a16="http://schemas.microsoft.com/office/drawing/2014/main" val="3336792233"/>
                  </a:ext>
                </a:extLst>
              </a:tr>
              <a:tr h="370840">
                <a:tc>
                  <a:txBody>
                    <a:bodyPr/>
                    <a:lstStyle/>
                    <a:p>
                      <a:pPr algn="ctr"/>
                      <a:r>
                        <a:rPr lang="zh-CN" altLang="en-US" dirty="0"/>
                        <a:t>非线性元件伏安特性研究</a:t>
                      </a:r>
                    </a:p>
                  </a:txBody>
                  <a:tcPr/>
                </a:tc>
                <a:tc>
                  <a:txBody>
                    <a:bodyPr/>
                    <a:lstStyle/>
                    <a:p>
                      <a:pPr algn="ctr"/>
                      <a:r>
                        <a:rPr lang="zh-CN" altLang="en-US" dirty="0"/>
                        <a:t>惠斯通电桥测中值电阻</a:t>
                      </a:r>
                    </a:p>
                  </a:txBody>
                  <a:tcPr/>
                </a:tc>
                <a:extLst>
                  <a:ext uri="{0D108BD9-81ED-4DB2-BD59-A6C34878D82A}">
                    <a16:rowId xmlns:a16="http://schemas.microsoft.com/office/drawing/2014/main" val="1344810070"/>
                  </a:ext>
                </a:extLst>
              </a:tr>
              <a:tr h="370840">
                <a:tc>
                  <a:txBody>
                    <a:bodyPr/>
                    <a:lstStyle/>
                    <a:p>
                      <a:pPr algn="ctr"/>
                      <a:r>
                        <a:rPr lang="zh-CN" altLang="en-US" dirty="0"/>
                        <a:t>示波器的使用</a:t>
                      </a:r>
                    </a:p>
                  </a:txBody>
                  <a:tcPr/>
                </a:tc>
                <a:tc>
                  <a:txBody>
                    <a:bodyPr/>
                    <a:lstStyle/>
                    <a:p>
                      <a:pPr algn="ctr"/>
                      <a:r>
                        <a:rPr lang="en-US" altLang="zh-CN" dirty="0"/>
                        <a:t>RC</a:t>
                      </a:r>
                      <a:r>
                        <a:rPr lang="zh-CN" altLang="en-US" dirty="0"/>
                        <a:t>暂态电路</a:t>
                      </a:r>
                    </a:p>
                  </a:txBody>
                  <a:tcPr/>
                </a:tc>
                <a:extLst>
                  <a:ext uri="{0D108BD9-81ED-4DB2-BD59-A6C34878D82A}">
                    <a16:rowId xmlns:a16="http://schemas.microsoft.com/office/drawing/2014/main" val="1851381808"/>
                  </a:ext>
                </a:extLst>
              </a:tr>
              <a:tr h="370840">
                <a:tc>
                  <a:txBody>
                    <a:bodyPr/>
                    <a:lstStyle/>
                    <a:p>
                      <a:pPr algn="ctr"/>
                      <a:r>
                        <a:rPr lang="zh-CN" altLang="en-US" dirty="0"/>
                        <a:t>薄透镜焦距的测量</a:t>
                      </a:r>
                    </a:p>
                  </a:txBody>
                  <a:tcPr/>
                </a:tc>
                <a:tc>
                  <a:txBody>
                    <a:bodyPr/>
                    <a:lstStyle/>
                    <a:p>
                      <a:pPr algn="ctr"/>
                      <a:r>
                        <a:rPr lang="zh-CN" altLang="en-US" dirty="0"/>
                        <a:t>等厚干涉测量平凸透镜曲率半径</a:t>
                      </a:r>
                    </a:p>
                  </a:txBody>
                  <a:tcPr/>
                </a:tc>
                <a:extLst>
                  <a:ext uri="{0D108BD9-81ED-4DB2-BD59-A6C34878D82A}">
                    <a16:rowId xmlns:a16="http://schemas.microsoft.com/office/drawing/2014/main" val="561919352"/>
                  </a:ext>
                </a:extLst>
              </a:tr>
            </a:tbl>
          </a:graphicData>
        </a:graphic>
      </p:graphicFrame>
    </p:spTree>
    <p:extLst>
      <p:ext uri="{BB962C8B-B14F-4D97-AF65-F5344CB8AC3E}">
        <p14:creationId xmlns:p14="http://schemas.microsoft.com/office/powerpoint/2010/main" val="2385207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C0200B-2D94-3B49-8DDA-F34933608B45}"/>
              </a:ext>
            </a:extLst>
          </p:cNvPr>
          <p:cNvSpPr>
            <a:spLocks noGrp="1"/>
          </p:cNvSpPr>
          <p:nvPr>
            <p:ph type="title"/>
          </p:nvPr>
        </p:nvSpPr>
        <p:spPr/>
        <p:txBody>
          <a:bodyPr/>
          <a:lstStyle/>
          <a:p>
            <a:r>
              <a:rPr lang="zh-CN" altLang="zh-CN" dirty="0"/>
              <a:t>宅家自主设计型实验的实施 </a:t>
            </a:r>
            <a:endParaRPr kumimoji="1" lang="zh-CN" altLang="en-US" dirty="0"/>
          </a:p>
        </p:txBody>
      </p:sp>
      <p:sp>
        <p:nvSpPr>
          <p:cNvPr id="3" name="内容占位符 2">
            <a:extLst>
              <a:ext uri="{FF2B5EF4-FFF2-40B4-BE49-F238E27FC236}">
                <a16:creationId xmlns:a16="http://schemas.microsoft.com/office/drawing/2014/main" id="{4CE63877-6030-0B4E-B188-713AFB626E4B}"/>
              </a:ext>
            </a:extLst>
          </p:cNvPr>
          <p:cNvSpPr>
            <a:spLocks noGrp="1"/>
          </p:cNvSpPr>
          <p:nvPr>
            <p:ph idx="1"/>
          </p:nvPr>
        </p:nvSpPr>
        <p:spPr/>
        <p:txBody>
          <a:bodyPr/>
          <a:lstStyle/>
          <a:p>
            <a:r>
              <a:rPr kumimoji="1" lang="zh-CN" altLang="en-US" dirty="0"/>
              <a:t>选做实验清单</a:t>
            </a:r>
          </a:p>
        </p:txBody>
      </p:sp>
      <p:graphicFrame>
        <p:nvGraphicFramePr>
          <p:cNvPr id="4" name="表格 3">
            <a:extLst>
              <a:ext uri="{FF2B5EF4-FFF2-40B4-BE49-F238E27FC236}">
                <a16:creationId xmlns:a16="http://schemas.microsoft.com/office/drawing/2014/main" id="{F471BF59-2FF1-8142-8051-2440FDF9A369}"/>
              </a:ext>
            </a:extLst>
          </p:cNvPr>
          <p:cNvGraphicFramePr>
            <a:graphicFrameLocks noGrp="1"/>
          </p:cNvGraphicFramePr>
          <p:nvPr>
            <p:extLst>
              <p:ext uri="{D42A27DB-BD31-4B8C-83A1-F6EECF244321}">
                <p14:modId xmlns:p14="http://schemas.microsoft.com/office/powerpoint/2010/main" val="3923793902"/>
              </p:ext>
            </p:extLst>
          </p:nvPr>
        </p:nvGraphicFramePr>
        <p:xfrm>
          <a:off x="1660269" y="2547238"/>
          <a:ext cx="8871462" cy="2387600"/>
        </p:xfrm>
        <a:graphic>
          <a:graphicData uri="http://schemas.openxmlformats.org/drawingml/2006/table">
            <a:tbl>
              <a:tblPr bandRow="1">
                <a:tableStyleId>{5C22544A-7EE6-4342-B048-85BDC9FD1C3A}</a:tableStyleId>
              </a:tblPr>
              <a:tblGrid>
                <a:gridCol w="2957154">
                  <a:extLst>
                    <a:ext uri="{9D8B030D-6E8A-4147-A177-3AD203B41FA5}">
                      <a16:colId xmlns:a16="http://schemas.microsoft.com/office/drawing/2014/main" val="4157159317"/>
                    </a:ext>
                  </a:extLst>
                </a:gridCol>
                <a:gridCol w="2957154">
                  <a:extLst>
                    <a:ext uri="{9D8B030D-6E8A-4147-A177-3AD203B41FA5}">
                      <a16:colId xmlns:a16="http://schemas.microsoft.com/office/drawing/2014/main" val="3489550028"/>
                    </a:ext>
                  </a:extLst>
                </a:gridCol>
                <a:gridCol w="2957154">
                  <a:extLst>
                    <a:ext uri="{9D8B030D-6E8A-4147-A177-3AD203B41FA5}">
                      <a16:colId xmlns:a16="http://schemas.microsoft.com/office/drawing/2014/main" val="1998508785"/>
                    </a:ext>
                  </a:extLst>
                </a:gridCol>
              </a:tblGrid>
              <a:tr h="533950">
                <a:tc>
                  <a:txBody>
                    <a:bodyPr/>
                    <a:lstStyle/>
                    <a:p>
                      <a:pPr algn="ctr"/>
                      <a:r>
                        <a:rPr lang="zh-CN" altLang="zh-CN" sz="1800" kern="1200" dirty="0">
                          <a:solidFill>
                            <a:schemeClr val="dk1"/>
                          </a:solidFill>
                          <a:effectLst/>
                          <a:latin typeface="+mn-lt"/>
                          <a:ea typeface="+mn-ea"/>
                          <a:cs typeface="+mn-cs"/>
                        </a:rPr>
                        <a:t>单摆测量重力加速度及随机误差统计分布规律的研究</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kern="1200" dirty="0">
                          <a:solidFill>
                            <a:schemeClr val="dk1"/>
                          </a:solidFill>
                          <a:effectLst/>
                          <a:latin typeface="+mn-lt"/>
                          <a:ea typeface="+mn-ea"/>
                          <a:cs typeface="+mn-cs"/>
                        </a:rPr>
                        <a:t>自由落体法测重力加速度</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kern="1200" dirty="0">
                          <a:solidFill>
                            <a:schemeClr val="dk1"/>
                          </a:solidFill>
                          <a:effectLst/>
                          <a:latin typeface="+mn-lt"/>
                          <a:ea typeface="+mn-ea"/>
                          <a:cs typeface="+mn-cs"/>
                        </a:rPr>
                        <a:t>拉伸法测定金属杨氏模量</a:t>
                      </a:r>
                    </a:p>
                  </a:txBody>
                  <a:tcPr/>
                </a:tc>
                <a:extLst>
                  <a:ext uri="{0D108BD9-81ED-4DB2-BD59-A6C34878D82A}">
                    <a16:rowId xmlns:a16="http://schemas.microsoft.com/office/drawing/2014/main" val="3701220306"/>
                  </a:ext>
                </a:extLst>
              </a:tr>
              <a:tr h="370840">
                <a:tc>
                  <a:txBody>
                    <a:bodyPr/>
                    <a:lstStyle/>
                    <a:p>
                      <a:r>
                        <a:rPr lang="zh-CN" altLang="zh-CN" sz="1800" kern="1200" dirty="0">
                          <a:solidFill>
                            <a:schemeClr val="dk1"/>
                          </a:solidFill>
                          <a:effectLst/>
                          <a:latin typeface="+mn-lt"/>
                          <a:ea typeface="+mn-ea"/>
                          <a:cs typeface="+mn-cs"/>
                        </a:rPr>
                        <a:t>材料转动惯量的测量</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kern="1200" dirty="0">
                          <a:solidFill>
                            <a:schemeClr val="dk1"/>
                          </a:solidFill>
                          <a:effectLst/>
                          <a:latin typeface="+mn-lt"/>
                          <a:ea typeface="+mn-ea"/>
                          <a:cs typeface="+mn-cs"/>
                        </a:rPr>
                        <a:t>材料导热系数和比热的测定</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kern="1200" dirty="0">
                          <a:solidFill>
                            <a:schemeClr val="dk1"/>
                          </a:solidFill>
                          <a:effectLst/>
                          <a:latin typeface="+mn-lt"/>
                          <a:ea typeface="+mn-ea"/>
                          <a:cs typeface="+mn-cs"/>
                        </a:rPr>
                        <a:t>落球法测量液体的粘滞系数</a:t>
                      </a:r>
                    </a:p>
                  </a:txBody>
                  <a:tcPr/>
                </a:tc>
                <a:extLst>
                  <a:ext uri="{0D108BD9-81ED-4DB2-BD59-A6C34878D82A}">
                    <a16:rowId xmlns:a16="http://schemas.microsoft.com/office/drawing/2014/main" val="3336792233"/>
                  </a:ext>
                </a:extLst>
              </a:tr>
              <a:tr h="370840">
                <a:tc>
                  <a:txBody>
                    <a:bodyPr/>
                    <a:lstStyle/>
                    <a:p>
                      <a:r>
                        <a:rPr lang="zh-CN" altLang="zh-CN" sz="1800" kern="1200" dirty="0">
                          <a:solidFill>
                            <a:schemeClr val="dk1"/>
                          </a:solidFill>
                          <a:effectLst/>
                          <a:latin typeface="+mn-lt"/>
                          <a:ea typeface="+mn-ea"/>
                          <a:cs typeface="+mn-cs"/>
                        </a:rPr>
                        <a:t>空气声速的测定</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chemeClr val="dk1"/>
                          </a:solidFill>
                          <a:effectLst/>
                          <a:latin typeface="+mn-lt"/>
                          <a:ea typeface="+mn-ea"/>
                          <a:cs typeface="+mn-cs"/>
                        </a:rPr>
                        <a:t>PN</a:t>
                      </a:r>
                      <a:r>
                        <a:rPr lang="zh-CN" altLang="zh-CN" sz="1800" kern="1200" dirty="0">
                          <a:solidFill>
                            <a:schemeClr val="dk1"/>
                          </a:solidFill>
                          <a:effectLst/>
                          <a:latin typeface="+mn-lt"/>
                          <a:ea typeface="+mn-ea"/>
                          <a:cs typeface="+mn-cs"/>
                        </a:rPr>
                        <a:t>结正向压降温度特性的研究</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kern="1200" dirty="0">
                          <a:solidFill>
                            <a:schemeClr val="dk1"/>
                          </a:solidFill>
                          <a:effectLst/>
                          <a:latin typeface="+mn-lt"/>
                          <a:ea typeface="+mn-ea"/>
                          <a:cs typeface="+mn-cs"/>
                        </a:rPr>
                        <a:t>静电场描绘</a:t>
                      </a:r>
                    </a:p>
                  </a:txBody>
                  <a:tcPr/>
                </a:tc>
                <a:extLst>
                  <a:ext uri="{0D108BD9-81ED-4DB2-BD59-A6C34878D82A}">
                    <a16:rowId xmlns:a16="http://schemas.microsoft.com/office/drawing/2014/main" val="1344810070"/>
                  </a:ext>
                </a:extLst>
              </a:tr>
              <a:tr h="370840">
                <a:tc>
                  <a:txBody>
                    <a:bodyPr/>
                    <a:lstStyle/>
                    <a:p>
                      <a:r>
                        <a:rPr lang="zh-CN" altLang="zh-CN" sz="1800" kern="1200" dirty="0">
                          <a:solidFill>
                            <a:schemeClr val="dk1"/>
                          </a:solidFill>
                          <a:effectLst/>
                          <a:latin typeface="+mn-lt"/>
                          <a:ea typeface="+mn-ea"/>
                          <a:cs typeface="+mn-cs"/>
                        </a:rPr>
                        <a:t>霍尔效应及磁场测量</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kern="1200" dirty="0">
                          <a:solidFill>
                            <a:schemeClr val="dk1"/>
                          </a:solidFill>
                          <a:effectLst/>
                          <a:latin typeface="+mn-lt"/>
                          <a:ea typeface="+mn-ea"/>
                          <a:cs typeface="+mn-cs"/>
                        </a:rPr>
                        <a:t>磁阻效应实验</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chemeClr val="dk1"/>
                          </a:solidFill>
                          <a:effectLst/>
                          <a:latin typeface="+mn-lt"/>
                          <a:ea typeface="+mn-ea"/>
                          <a:cs typeface="+mn-cs"/>
                        </a:rPr>
                        <a:t>RC</a:t>
                      </a:r>
                      <a:r>
                        <a:rPr lang="zh-CN" altLang="zh-CN" sz="1800" kern="1200" dirty="0">
                          <a:solidFill>
                            <a:schemeClr val="dk1"/>
                          </a:solidFill>
                          <a:effectLst/>
                          <a:latin typeface="+mn-lt"/>
                          <a:ea typeface="+mn-ea"/>
                          <a:cs typeface="+mn-cs"/>
                        </a:rPr>
                        <a:t>稳态电路的研究</a:t>
                      </a:r>
                    </a:p>
                  </a:txBody>
                  <a:tcPr/>
                </a:tc>
                <a:extLst>
                  <a:ext uri="{0D108BD9-81ED-4DB2-BD59-A6C34878D82A}">
                    <a16:rowId xmlns:a16="http://schemas.microsoft.com/office/drawing/2014/main" val="1851381808"/>
                  </a:ext>
                </a:extLst>
              </a:tr>
              <a:tr h="310888">
                <a:tc>
                  <a:txBody>
                    <a:bodyPr/>
                    <a:lstStyle/>
                    <a:p>
                      <a:r>
                        <a:rPr lang="zh-CN" altLang="zh-CN" sz="1800" kern="1200" dirty="0">
                          <a:solidFill>
                            <a:schemeClr val="dk1"/>
                          </a:solidFill>
                          <a:effectLst/>
                          <a:latin typeface="+mn-lt"/>
                          <a:ea typeface="+mn-ea"/>
                          <a:cs typeface="+mn-cs"/>
                        </a:rPr>
                        <a:t>望远镜放大率的测量</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kern="1200" dirty="0">
                          <a:solidFill>
                            <a:schemeClr val="dk1"/>
                          </a:solidFill>
                          <a:effectLst/>
                          <a:latin typeface="+mn-lt"/>
                          <a:ea typeface="+mn-ea"/>
                          <a:cs typeface="+mn-cs"/>
                        </a:rPr>
                        <a:t>显微镜放大率的测量</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kern="1200" dirty="0">
                          <a:solidFill>
                            <a:schemeClr val="dk1"/>
                          </a:solidFill>
                          <a:effectLst/>
                          <a:latin typeface="+mn-lt"/>
                          <a:ea typeface="+mn-ea"/>
                          <a:cs typeface="+mn-cs"/>
                        </a:rPr>
                        <a:t>干涉、衍射的研究</a:t>
                      </a:r>
                      <a:r>
                        <a:rPr lang="zh-CN" altLang="zh-CN" dirty="0">
                          <a:effectLst/>
                        </a:rPr>
                        <a:t> </a:t>
                      </a:r>
                      <a:endParaRPr lang="zh-CN" altLang="en-US" dirty="0"/>
                    </a:p>
                  </a:txBody>
                  <a:tcPr/>
                </a:tc>
                <a:extLst>
                  <a:ext uri="{0D108BD9-81ED-4DB2-BD59-A6C34878D82A}">
                    <a16:rowId xmlns:a16="http://schemas.microsoft.com/office/drawing/2014/main" val="561919352"/>
                  </a:ext>
                </a:extLst>
              </a:tr>
            </a:tbl>
          </a:graphicData>
        </a:graphic>
      </p:graphicFrame>
    </p:spTree>
    <p:extLst>
      <p:ext uri="{BB962C8B-B14F-4D97-AF65-F5344CB8AC3E}">
        <p14:creationId xmlns:p14="http://schemas.microsoft.com/office/powerpoint/2010/main" val="75012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C0200B-2D94-3B49-8DDA-F34933608B45}"/>
              </a:ext>
            </a:extLst>
          </p:cNvPr>
          <p:cNvSpPr>
            <a:spLocks noGrp="1"/>
          </p:cNvSpPr>
          <p:nvPr>
            <p:ph type="title"/>
          </p:nvPr>
        </p:nvSpPr>
        <p:spPr/>
        <p:txBody>
          <a:bodyPr/>
          <a:lstStyle/>
          <a:p>
            <a:r>
              <a:rPr lang="zh-CN" altLang="zh-CN" dirty="0"/>
              <a:t>宅家自主设计型实验的实施 </a:t>
            </a:r>
            <a:endParaRPr kumimoji="1" lang="zh-CN" altLang="en-US" dirty="0"/>
          </a:p>
        </p:txBody>
      </p:sp>
      <p:sp>
        <p:nvSpPr>
          <p:cNvPr id="3" name="内容占位符 2">
            <a:extLst>
              <a:ext uri="{FF2B5EF4-FFF2-40B4-BE49-F238E27FC236}">
                <a16:creationId xmlns:a16="http://schemas.microsoft.com/office/drawing/2014/main" id="{4CE63877-6030-0B4E-B188-713AFB626E4B}"/>
              </a:ext>
            </a:extLst>
          </p:cNvPr>
          <p:cNvSpPr>
            <a:spLocks noGrp="1"/>
          </p:cNvSpPr>
          <p:nvPr>
            <p:ph idx="1"/>
          </p:nvPr>
        </p:nvSpPr>
        <p:spPr/>
        <p:txBody>
          <a:bodyPr/>
          <a:lstStyle/>
          <a:p>
            <a:endParaRPr kumimoji="1" lang="zh-CN" altLang="en-US" dirty="0"/>
          </a:p>
        </p:txBody>
      </p:sp>
      <p:pic>
        <p:nvPicPr>
          <p:cNvPr id="4" name="图片 3">
            <a:extLst>
              <a:ext uri="{FF2B5EF4-FFF2-40B4-BE49-F238E27FC236}">
                <a16:creationId xmlns:a16="http://schemas.microsoft.com/office/drawing/2014/main" id="{9D286CED-7C5D-F348-85F9-F5853FF18126}"/>
              </a:ext>
            </a:extLst>
          </p:cNvPr>
          <p:cNvPicPr/>
          <p:nvPr/>
        </p:nvPicPr>
        <p:blipFill rotWithShape="1">
          <a:blip r:embed="rId3" cstate="print">
            <a:extLst>
              <a:ext uri="{28A0092B-C50C-407E-A947-70E740481C1C}">
                <a14:useLocalDpi xmlns:a14="http://schemas.microsoft.com/office/drawing/2010/main" val="0"/>
              </a:ext>
            </a:extLst>
          </a:blip>
          <a:srcRect b="59916"/>
          <a:stretch/>
        </p:blipFill>
        <p:spPr>
          <a:xfrm>
            <a:off x="1451579" y="2015731"/>
            <a:ext cx="4122236" cy="2642955"/>
          </a:xfrm>
          <a:prstGeom prst="rect">
            <a:avLst/>
          </a:prstGeom>
        </p:spPr>
      </p:pic>
      <p:pic>
        <p:nvPicPr>
          <p:cNvPr id="5" name="图片 4">
            <a:extLst>
              <a:ext uri="{FF2B5EF4-FFF2-40B4-BE49-F238E27FC236}">
                <a16:creationId xmlns:a16="http://schemas.microsoft.com/office/drawing/2014/main" id="{89EECEE3-F964-DC4E-95BE-4D3E59D06BE6}"/>
              </a:ext>
            </a:extLst>
          </p:cNvPr>
          <p:cNvPicPr/>
          <p:nvPr/>
        </p:nvPicPr>
        <p:blipFill rotWithShape="1">
          <a:blip r:embed="rId3" cstate="print">
            <a:extLst>
              <a:ext uri="{28A0092B-C50C-407E-A947-70E740481C1C}">
                <a14:useLocalDpi xmlns:a14="http://schemas.microsoft.com/office/drawing/2010/main" val="0"/>
              </a:ext>
            </a:extLst>
          </a:blip>
          <a:srcRect t="40146" b="19834"/>
          <a:stretch/>
        </p:blipFill>
        <p:spPr>
          <a:xfrm>
            <a:off x="6715018" y="2015732"/>
            <a:ext cx="4025403" cy="2642955"/>
          </a:xfrm>
          <a:prstGeom prst="rect">
            <a:avLst/>
          </a:prstGeom>
        </p:spPr>
      </p:pic>
      <p:pic>
        <p:nvPicPr>
          <p:cNvPr id="6" name="图片 5">
            <a:extLst>
              <a:ext uri="{FF2B5EF4-FFF2-40B4-BE49-F238E27FC236}">
                <a16:creationId xmlns:a16="http://schemas.microsoft.com/office/drawing/2014/main" id="{80301101-112B-1045-B99A-AE4EF8B34A49}"/>
              </a:ext>
            </a:extLst>
          </p:cNvPr>
          <p:cNvPicPr/>
          <p:nvPr/>
        </p:nvPicPr>
        <p:blipFill rotWithShape="1">
          <a:blip r:embed="rId3" cstate="print">
            <a:extLst>
              <a:ext uri="{28A0092B-C50C-407E-A947-70E740481C1C}">
                <a14:useLocalDpi xmlns:a14="http://schemas.microsoft.com/office/drawing/2010/main" val="0"/>
              </a:ext>
            </a:extLst>
          </a:blip>
          <a:srcRect t="80381"/>
          <a:stretch/>
        </p:blipFill>
        <p:spPr>
          <a:xfrm>
            <a:off x="4192098" y="4820664"/>
            <a:ext cx="4122236" cy="1169953"/>
          </a:xfrm>
          <a:prstGeom prst="rect">
            <a:avLst/>
          </a:prstGeom>
        </p:spPr>
      </p:pic>
    </p:spTree>
    <p:extLst>
      <p:ext uri="{BB962C8B-B14F-4D97-AF65-F5344CB8AC3E}">
        <p14:creationId xmlns:p14="http://schemas.microsoft.com/office/powerpoint/2010/main" val="3851468777"/>
      </p:ext>
    </p:extLst>
  </p:cSld>
  <p:clrMapOvr>
    <a:masterClrMapping/>
  </p:clrMapOvr>
</p:sld>
</file>

<file path=ppt/theme/theme1.xml><?xml version="1.0" encoding="utf-8"?>
<a:theme xmlns:a="http://schemas.openxmlformats.org/drawingml/2006/main" name="画廊">
  <a:themeElements>
    <a:clrScheme name="画廊">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画廊">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画廊">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{455A53E9-0833-334F-853B-902923A49EC8}tf10001119</Template>
  <TotalTime>1840</TotalTime>
  <Words>2378</Words>
  <Application>Microsoft Macintosh PowerPoint</Application>
  <PresentationFormat>宽屏</PresentationFormat>
  <Paragraphs>258</Paragraphs>
  <Slides>55</Slides>
  <Notes>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55</vt:i4>
      </vt:variant>
    </vt:vector>
  </HeadingPairs>
  <TitlesOfParts>
    <vt:vector size="61" baseType="lpstr">
      <vt:lpstr>等线</vt:lpstr>
      <vt:lpstr>Arial</vt:lpstr>
      <vt:lpstr>Cambria Math</vt:lpstr>
      <vt:lpstr>Gill Sans MT</vt:lpstr>
      <vt:lpstr>Times New Roman</vt:lpstr>
      <vt:lpstr>画廊</vt:lpstr>
      <vt:lpstr>宅家自主设计实验</vt:lpstr>
      <vt:lpstr>设计宅家设计型实验教学模式的意义</vt:lpstr>
      <vt:lpstr>设计宅家设计型实验教学模式的设计思路</vt:lpstr>
      <vt:lpstr>设计宅家设计型实验教学模式的教学目的</vt:lpstr>
      <vt:lpstr>设计宅家设计型实验教学模式的教学目标</vt:lpstr>
      <vt:lpstr>宅家自主设计型实验的实施 </vt:lpstr>
      <vt:lpstr>宅家自主设计型实验的实施 </vt:lpstr>
      <vt:lpstr>宅家自主设计型实验的实施 </vt:lpstr>
      <vt:lpstr>宅家自主设计型实验的实施 </vt:lpstr>
      <vt:lpstr>网络资源共享课&amp;爱课程MOOC</vt:lpstr>
      <vt:lpstr>自选实验1</vt:lpstr>
      <vt:lpstr>环境&amp;条件</vt:lpstr>
      <vt:lpstr>长度的测量</vt:lpstr>
      <vt:lpstr>实验内容</vt:lpstr>
      <vt:lpstr>上交材料</vt:lpstr>
      <vt:lpstr>密度的测量</vt:lpstr>
      <vt:lpstr>实验内容</vt:lpstr>
      <vt:lpstr>上交材料</vt:lpstr>
      <vt:lpstr>自选实验2</vt:lpstr>
      <vt:lpstr>环境&amp;条件</vt:lpstr>
      <vt:lpstr>金属线胀系数的测定</vt:lpstr>
      <vt:lpstr>实验内容</vt:lpstr>
      <vt:lpstr>上交材料</vt:lpstr>
      <vt:lpstr>碰撞过程中的动能和动量</vt:lpstr>
      <vt:lpstr>实验内容</vt:lpstr>
      <vt:lpstr>上交材料</vt:lpstr>
      <vt:lpstr>自选实验3</vt:lpstr>
      <vt:lpstr>环境&amp;条件</vt:lpstr>
      <vt:lpstr>非线性元件伏安特性</vt:lpstr>
      <vt:lpstr>实验内容</vt:lpstr>
      <vt:lpstr>上交材料</vt:lpstr>
      <vt:lpstr>惠斯通电桥测中值电阻</vt:lpstr>
      <vt:lpstr>实验内容</vt:lpstr>
      <vt:lpstr>上交材料</vt:lpstr>
      <vt:lpstr>自选实验4</vt:lpstr>
      <vt:lpstr>环境条件</vt:lpstr>
      <vt:lpstr>示波器的使用</vt:lpstr>
      <vt:lpstr>实验内容</vt:lpstr>
      <vt:lpstr>正弦信号信息测量&amp;相位差测量-电路图</vt:lpstr>
      <vt:lpstr>上交材料</vt:lpstr>
      <vt:lpstr>RC暂态电路</vt:lpstr>
      <vt:lpstr>实验内容</vt:lpstr>
      <vt:lpstr>实验电路&amp;自组电路</vt:lpstr>
      <vt:lpstr>上交材料</vt:lpstr>
      <vt:lpstr>上交材料</vt:lpstr>
      <vt:lpstr>自选实验5</vt:lpstr>
      <vt:lpstr>环境&amp;条件</vt:lpstr>
      <vt:lpstr>透镜焦距的测量</vt:lpstr>
      <vt:lpstr>实验内容</vt:lpstr>
      <vt:lpstr>上交材料</vt:lpstr>
      <vt:lpstr>光的等厚干涉</vt:lpstr>
      <vt:lpstr>实验内容</vt:lpstr>
      <vt:lpstr>上交材料</vt:lpstr>
      <vt:lpstr>选做实验</vt:lpstr>
      <vt:lpstr>选做实验安排</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示波器的使用</dc:title>
  <dc:creator>mz3904</dc:creator>
  <cp:lastModifiedBy>mz3904</cp:lastModifiedBy>
  <cp:revision>33</cp:revision>
  <dcterms:created xsi:type="dcterms:W3CDTF">2020-03-18T02:52:56Z</dcterms:created>
  <dcterms:modified xsi:type="dcterms:W3CDTF">2020-03-29T05:27:44Z</dcterms:modified>
</cp:coreProperties>
</file>