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6"/>
  </p:notesMasterIdLst>
  <p:sldIdLst>
    <p:sldId id="380" r:id="rId2"/>
    <p:sldId id="497" r:id="rId3"/>
    <p:sldId id="545" r:id="rId4"/>
    <p:sldId id="54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charset="0"/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145" algn="l" rtl="0" fontAlgn="base">
      <a:spcBef>
        <a:spcPct val="0"/>
      </a:spcBef>
      <a:spcAft>
        <a:spcPct val="0"/>
      </a:spcAft>
      <a:buFont typeface="Arial" charset="0"/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290" algn="l" rtl="0" fontAlgn="base">
      <a:spcBef>
        <a:spcPct val="0"/>
      </a:spcBef>
      <a:spcAft>
        <a:spcPct val="0"/>
      </a:spcAft>
      <a:buFont typeface="Arial" charset="0"/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435" algn="l" rtl="0" fontAlgn="base">
      <a:spcBef>
        <a:spcPct val="0"/>
      </a:spcBef>
      <a:spcAft>
        <a:spcPct val="0"/>
      </a:spcAft>
      <a:buFont typeface="Arial" charset="0"/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581" algn="l" rtl="0" fontAlgn="base">
      <a:spcBef>
        <a:spcPct val="0"/>
      </a:spcBef>
      <a:spcAft>
        <a:spcPct val="0"/>
      </a:spcAft>
      <a:buFont typeface="Arial" charset="0"/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5726" algn="l" defTabSz="914290" rtl="0" eaLnBrk="1" latinLnBrk="0" hangingPunct="1"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2871" algn="l" defTabSz="914290" rtl="0" eaLnBrk="1" latinLnBrk="0" hangingPunct="1"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016" algn="l" defTabSz="914290" rtl="0" eaLnBrk="1" latinLnBrk="0" hangingPunct="1"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161" algn="l" defTabSz="914290" rtl="0" eaLnBrk="1" latinLnBrk="0" hangingPunct="1"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0F0F0"/>
    <a:srgbClr val="FFFFFF"/>
    <a:srgbClr val="FFFF00"/>
    <a:srgbClr val="D1FFE8"/>
    <a:srgbClr val="4A85FC"/>
    <a:srgbClr val="FFFFA3"/>
    <a:srgbClr val="B800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926" y="-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 typeface="Arial" pitchFamily="34" charset="0"/>
              <a:buNone/>
              <a:defRPr sz="1200">
                <a:latin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 typeface="Arial" pitchFamily="34" charset="0"/>
              <a:buNone/>
              <a:defRPr sz="1200">
                <a:latin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 typeface="Arial" pitchFamily="34" charset="0"/>
              <a:buNone/>
              <a:defRPr sz="1200">
                <a:latin typeface="宋体" pitchFamily="2" charset="-122"/>
              </a:defRPr>
            </a:lvl1pPr>
          </a:lstStyle>
          <a:p>
            <a:pPr>
              <a:defRPr/>
            </a:pPr>
            <a:r>
              <a:rPr lang="zh-CN" altLang="en-US"/>
              <a:t>1/20</a:t>
            </a: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 typeface="Arial" pitchFamily="34" charset="0"/>
              <a:buNone/>
              <a:defRPr sz="1200">
                <a:latin typeface="宋体" pitchFamily="2" charset="-122"/>
              </a:defRPr>
            </a:lvl1pPr>
          </a:lstStyle>
          <a:p>
            <a:pPr>
              <a:defRPr/>
            </a:pPr>
            <a:fld id="{A04210FF-5B20-453E-A502-3F81BAD13B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7942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itchFamily="2" charset="-122"/>
        <a:ea typeface="宋体" pitchFamily="2" charset="-122"/>
        <a:cs typeface="+mn-cs"/>
      </a:defRPr>
    </a:lvl1pPr>
    <a:lvl2pPr marL="45714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itchFamily="2" charset="-122"/>
        <a:ea typeface="宋体" pitchFamily="2" charset="-122"/>
        <a:cs typeface="+mn-cs"/>
      </a:defRPr>
    </a:lvl2pPr>
    <a:lvl3pPr marL="9142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itchFamily="2" charset="-122"/>
        <a:ea typeface="宋体" pitchFamily="2" charset="-122"/>
        <a:cs typeface="+mn-cs"/>
      </a:defRPr>
    </a:lvl3pPr>
    <a:lvl4pPr marL="137143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itchFamily="2" charset="-122"/>
        <a:ea typeface="宋体" pitchFamily="2" charset="-122"/>
        <a:cs typeface="+mn-cs"/>
      </a:defRPr>
    </a:lvl4pPr>
    <a:lvl5pPr marL="182858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itchFamily="2" charset="-122"/>
        <a:ea typeface="宋体" pitchFamily="2" charset="-122"/>
        <a:cs typeface="+mn-cs"/>
      </a:defRPr>
    </a:lvl5pPr>
    <a:lvl6pPr marL="228572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6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第六届全国物理实验教学研讨会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1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2D5F8-A6E0-4D18-AFA4-0EEF5BC6578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710798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第六届全国物理实验教学研讨会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C2DA7-F23D-407D-9D2A-80CB33FC6A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536830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9" y="228601"/>
            <a:ext cx="2135187" cy="587057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6" y="228601"/>
            <a:ext cx="6253163" cy="587057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第六届全国物理实验教学研讨会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390E6-4A26-4669-BA1C-ED05821407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197750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第六届全国物理实验教学研讨会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8774F-0C4F-4B4A-A934-CA46F498385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496062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5" indent="0">
              <a:buNone/>
              <a:defRPr sz="1800"/>
            </a:lvl2pPr>
            <a:lvl3pPr marL="914290" indent="0">
              <a:buNone/>
              <a:defRPr sz="1600"/>
            </a:lvl3pPr>
            <a:lvl4pPr marL="1371435" indent="0">
              <a:buNone/>
              <a:defRPr sz="1400"/>
            </a:lvl4pPr>
            <a:lvl5pPr marL="1828581" indent="0">
              <a:buNone/>
              <a:defRPr sz="1400"/>
            </a:lvl5pPr>
            <a:lvl6pPr marL="2285726" indent="0">
              <a:buNone/>
              <a:defRPr sz="1400"/>
            </a:lvl6pPr>
            <a:lvl7pPr marL="2742871" indent="0">
              <a:buNone/>
              <a:defRPr sz="1400"/>
            </a:lvl7pPr>
            <a:lvl8pPr marL="3200016" indent="0">
              <a:buNone/>
              <a:defRPr sz="1400"/>
            </a:lvl8pPr>
            <a:lvl9pPr marL="3657161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第六届全国物理实验教学研讨会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48AE2-23E3-4D3D-A846-8DBDDBFA22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168737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6" y="1600201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1" y="1600201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第六届全国物理实验教学研讨会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908D2-A020-4723-AF12-60DB7979DA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449884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第六届全国物理实验教学研讨会</a:t>
            </a: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385C6-9F80-4621-B371-A40E9886D7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337327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第六届全国物理实验教学研讨会</a:t>
            </a: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D166A-8221-4542-B96D-58377C06FD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607079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第六届全国物理实验教学研讨会</a:t>
            </a: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4A52B-D7CC-432B-A2CE-D875C38280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5817966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第六届全国物理实验教学研讨会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1DDD4-EFD0-40E1-8CBC-CB393655C6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695416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第六届全国物理实验教学研讨会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00D66-D0A7-4E5E-9C08-20DCE73AC3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9528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19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1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6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>
              <a:buFont typeface="Arial" pitchFamily="34" charset="0"/>
              <a:buNone/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zh-CN" altLang="en-US"/>
              <a:t>第六届全国物理实验教学研讨会</a:t>
            </a: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1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EB5933A5-22E9-4431-99E8-850C0B4E7D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1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29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43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58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859" indent="-342859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itchFamily="18" charset="2"/>
        <a:buChar char="¡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ea"/>
        </a:defRPr>
      </a:lvl2pPr>
      <a:lvl3pPr marL="1142863" indent="-22857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400">
          <a:solidFill>
            <a:schemeClr val="tx1"/>
          </a:solidFill>
          <a:latin typeface="+mn-lt"/>
          <a:ea typeface="+mn-ea"/>
        </a:defRPr>
      </a:lvl3pPr>
      <a:lvl4pPr marL="1600008" indent="-22857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 2" pitchFamily="18" charset="2"/>
        <a:buChar char=""/>
        <a:defRPr sz="2000">
          <a:solidFill>
            <a:schemeClr val="tx1"/>
          </a:solidFill>
          <a:latin typeface="+mn-lt"/>
          <a:ea typeface="+mn-ea"/>
        </a:defRPr>
      </a:lvl4pPr>
      <a:lvl5pPr marL="2057153" indent="-22857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5pPr>
      <a:lvl6pPr marL="2514298" indent="-228573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6pPr>
      <a:lvl7pPr marL="2971443" indent="-228573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7pPr>
      <a:lvl8pPr marL="3428589" indent="-228573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8pPr>
      <a:lvl9pPr marL="3885734" indent="-228573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hylab.fudan.edu.cn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0" y="476250"/>
            <a:ext cx="9144000" cy="2736726"/>
          </a:xfrm>
        </p:spPr>
        <p:txBody>
          <a:bodyPr/>
          <a:lstStyle/>
          <a:p>
            <a:pPr eaLnBrk="1" hangingPunct="1"/>
            <a:r>
              <a:rPr lang="zh-CN" altLang="en-US" sz="60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自主课题设计思路</a:t>
            </a:r>
            <a:r>
              <a:rPr lang="en-US" altLang="zh-CN" sz="60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 sz="60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sz="60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（一）</a:t>
            </a:r>
            <a:endParaRPr lang="zh-CN" altLang="en-US" sz="6000" b="1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827088" y="4797426"/>
            <a:ext cx="7345362" cy="18716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b="1" dirty="0"/>
              <a:t>乐永康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/>
              <a:t>leyk@fudan.edu.cn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/>
              <a:t>2020.3.13</a:t>
            </a:r>
            <a:endParaRPr lang="en-US" altLang="zh-CN" dirty="0"/>
          </a:p>
        </p:txBody>
      </p:sp>
      <p:sp>
        <p:nvSpPr>
          <p:cNvPr id="2" name="矩形 1"/>
          <p:cNvSpPr/>
          <p:nvPr/>
        </p:nvSpPr>
        <p:spPr>
          <a:xfrm>
            <a:off x="467544" y="337008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b="1" dirty="0">
                <a:solidFill>
                  <a:srgbClr val="FFFFFF"/>
                </a:solidFill>
              </a:rPr>
              <a:t>实验中心网站：</a:t>
            </a:r>
            <a:r>
              <a:rPr lang="en-US" altLang="zh-CN" dirty="0">
                <a:solidFill>
                  <a:srgbClr val="FFFFFF"/>
                </a:solidFill>
                <a:hlinkClick r:id="rId2"/>
              </a:rPr>
              <a:t>http:// </a:t>
            </a:r>
            <a:r>
              <a:rPr lang="en-US" altLang="zh-CN" dirty="0" smtClean="0">
                <a:solidFill>
                  <a:srgbClr val="FFFFFF"/>
                </a:solidFill>
                <a:hlinkClick r:id="rId2"/>
              </a:rPr>
              <a:t>phylab.fudan.edu.cn</a:t>
            </a:r>
            <a:endParaRPr lang="en-US" altLang="zh-CN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zh-CN" altLang="en-US" sz="7200" b="1" dirty="0" smtClean="0"/>
              <a:t>力学</a:t>
            </a:r>
            <a:endParaRPr lang="zh-CN" altLang="en-US" sz="7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340768"/>
            <a:ext cx="82809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b="1" dirty="0" smtClean="0"/>
              <a:t>请设计实验确定部分装水的玻璃瓶（或者金属瓶）的重心位置；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b="1" dirty="0" smtClean="0"/>
              <a:t>用淀粉调制缓冲效果良好的“非牛顿流体”，设计实验定量测量此牛顿流体的力学特性及缓冲效果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b="1" dirty="0" smtClean="0"/>
              <a:t>用三个火柴棍，借助细</a:t>
            </a:r>
            <a:r>
              <a:rPr lang="zh-CN" altLang="en-US" b="1" dirty="0"/>
              <a:t>绳，可以在</a:t>
            </a:r>
            <a:r>
              <a:rPr lang="zh-CN" altLang="en-US" b="1" dirty="0" smtClean="0"/>
              <a:t>边角很锐桌椅（或薄板）边缘挂起矿泉水瓶子，努力探究这个实验中的定量关系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b="1" dirty="0" smtClean="0"/>
              <a:t>斜着将篮球等弹性体扔到地面（原来没有旋转），球在弹起时会有旋转，请探究旋转产生的原因；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1703157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zh-CN" altLang="en-US" sz="7200" b="1" dirty="0" smtClean="0"/>
              <a:t>热学课题</a:t>
            </a:r>
            <a:endParaRPr lang="zh-CN" altLang="en-US" sz="7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1534166"/>
            <a:ext cx="89289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4000" b="1" dirty="0" smtClean="0"/>
              <a:t>将冰块投入室温下的装有等量淡水和盐水（浓度</a:t>
            </a:r>
            <a:r>
              <a:rPr lang="en-US" altLang="zh-CN" sz="4000" b="1" dirty="0" smtClean="0"/>
              <a:t>10%</a:t>
            </a:r>
            <a:r>
              <a:rPr lang="zh-CN" altLang="en-US" sz="4000" b="1" dirty="0" smtClean="0"/>
              <a:t>以上）的玻璃杯中，哪里的冰会先融化？</a:t>
            </a:r>
            <a:endParaRPr lang="en-US" altLang="zh-CN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676323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zh-CN" altLang="en-US" sz="7200" b="1" dirty="0" smtClean="0"/>
              <a:t>综合课题</a:t>
            </a:r>
            <a:endParaRPr lang="zh-CN" altLang="en-US" sz="7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1534166"/>
            <a:ext cx="87129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4000" b="1" dirty="0" smtClean="0"/>
              <a:t>往玻璃瓶等容器里注入液体，听到的声音会随着瓶中注入液体多少而不同，请解释此现象，并设计实验实验来检验：温度在此现象中，是否一个重要参数？</a:t>
            </a:r>
            <a:endParaRPr lang="en-US" altLang="zh-CN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400320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天坛月色">
  <a:themeElements>
    <a:clrScheme name="天坛月色 1">
      <a:dk1>
        <a:srgbClr val="DDDDDD"/>
      </a:dk1>
      <a:lt1>
        <a:srgbClr val="FFFFFF"/>
      </a:lt1>
      <a:dk2>
        <a:srgbClr val="3366CC"/>
      </a:dk2>
      <a:lt2>
        <a:srgbClr val="FFFF66"/>
      </a:lt2>
      <a:accent1>
        <a:srgbClr val="879CC8"/>
      </a:accent1>
      <a:accent2>
        <a:srgbClr val="C0C0C0"/>
      </a:accent2>
      <a:accent3>
        <a:srgbClr val="ADB8E2"/>
      </a:accent3>
      <a:accent4>
        <a:srgbClr val="DADADA"/>
      </a:accent4>
      <a:accent5>
        <a:srgbClr val="C3CBE0"/>
      </a:accent5>
      <a:accent6>
        <a:srgbClr val="AEAEAE"/>
      </a:accent6>
      <a:hlink>
        <a:srgbClr val="66FFFF"/>
      </a:hlink>
      <a:folHlink>
        <a:srgbClr val="CCFFCC"/>
      </a:folHlink>
    </a:clrScheme>
    <a:fontScheme name="天坛月色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天坛月色 1">
        <a:dk1>
          <a:srgbClr val="DDDDDD"/>
        </a:dk1>
        <a:lt1>
          <a:srgbClr val="FFFFFF"/>
        </a:lt1>
        <a:dk2>
          <a:srgbClr val="3366CC"/>
        </a:dk2>
        <a:lt2>
          <a:srgbClr val="FFFF66"/>
        </a:lt2>
        <a:accent1>
          <a:srgbClr val="879CC8"/>
        </a:accent1>
        <a:accent2>
          <a:srgbClr val="C0C0C0"/>
        </a:accent2>
        <a:accent3>
          <a:srgbClr val="ADB8E2"/>
        </a:accent3>
        <a:accent4>
          <a:srgbClr val="DADADA"/>
        </a:accent4>
        <a:accent5>
          <a:srgbClr val="C3CBE0"/>
        </a:accent5>
        <a:accent6>
          <a:srgbClr val="AEAEAE"/>
        </a:accent6>
        <a:hlink>
          <a:srgbClr val="66FF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2">
        <a:dk1>
          <a:srgbClr val="C0C0C0"/>
        </a:dk1>
        <a:lt1>
          <a:srgbClr val="FFFFFF"/>
        </a:lt1>
        <a:dk2>
          <a:srgbClr val="006699"/>
        </a:dk2>
        <a:lt2>
          <a:srgbClr val="FFFFFF"/>
        </a:lt2>
        <a:accent1>
          <a:srgbClr val="93B090"/>
        </a:accent1>
        <a:accent2>
          <a:srgbClr val="CCECFF"/>
        </a:accent2>
        <a:accent3>
          <a:srgbClr val="AAB8CA"/>
        </a:accent3>
        <a:accent4>
          <a:srgbClr val="DADADA"/>
        </a:accent4>
        <a:accent5>
          <a:srgbClr val="C8D4C6"/>
        </a:accent5>
        <a:accent6>
          <a:srgbClr val="B9D6E7"/>
        </a:accent6>
        <a:hlink>
          <a:srgbClr val="FFFF66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3">
        <a:dk1>
          <a:srgbClr val="DDDDDD"/>
        </a:dk1>
        <a:lt1>
          <a:srgbClr val="FFFFFF"/>
        </a:lt1>
        <a:dk2>
          <a:srgbClr val="7B7BA7"/>
        </a:dk2>
        <a:lt2>
          <a:srgbClr val="FFFF66"/>
        </a:lt2>
        <a:accent1>
          <a:srgbClr val="78AE90"/>
        </a:accent1>
        <a:accent2>
          <a:srgbClr val="B8B8D0"/>
        </a:accent2>
        <a:accent3>
          <a:srgbClr val="BFBFD0"/>
        </a:accent3>
        <a:accent4>
          <a:srgbClr val="DADADA"/>
        </a:accent4>
        <a:accent5>
          <a:srgbClr val="BED3C6"/>
        </a:accent5>
        <a:accent6>
          <a:srgbClr val="A6A6BC"/>
        </a:accent6>
        <a:hlink>
          <a:srgbClr val="66FFCC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4">
        <a:dk1>
          <a:srgbClr val="DDDDDD"/>
        </a:dk1>
        <a:lt1>
          <a:srgbClr val="FFFF00"/>
        </a:lt1>
        <a:dk2>
          <a:srgbClr val="6600CC"/>
        </a:dk2>
        <a:lt2>
          <a:srgbClr val="FFFFFF"/>
        </a:lt2>
        <a:accent1>
          <a:srgbClr val="7296B6"/>
        </a:accent1>
        <a:accent2>
          <a:srgbClr val="FF6600"/>
        </a:accent2>
        <a:accent3>
          <a:srgbClr val="B8AAE2"/>
        </a:accent3>
        <a:accent4>
          <a:srgbClr val="DADA00"/>
        </a:accent4>
        <a:accent5>
          <a:srgbClr val="BCC9D7"/>
        </a:accent5>
        <a:accent6>
          <a:srgbClr val="E75C00"/>
        </a:accent6>
        <a:hlink>
          <a:srgbClr val="99FFCC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5">
        <a:dk1>
          <a:srgbClr val="DDDDDD"/>
        </a:dk1>
        <a:lt1>
          <a:srgbClr val="FFFFFF"/>
        </a:lt1>
        <a:dk2>
          <a:srgbClr val="0099CC"/>
        </a:dk2>
        <a:lt2>
          <a:srgbClr val="CCECFF"/>
        </a:lt2>
        <a:accent1>
          <a:srgbClr val="DD8A79"/>
        </a:accent1>
        <a:accent2>
          <a:srgbClr val="339966"/>
        </a:accent2>
        <a:accent3>
          <a:srgbClr val="AACAE2"/>
        </a:accent3>
        <a:accent4>
          <a:srgbClr val="DADADA"/>
        </a:accent4>
        <a:accent5>
          <a:srgbClr val="EBC4BE"/>
        </a:accent5>
        <a:accent6>
          <a:srgbClr val="2D8A5C"/>
        </a:accent6>
        <a:hlink>
          <a:srgbClr val="FFFF66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6">
        <a:dk1>
          <a:srgbClr val="C0C0C0"/>
        </a:dk1>
        <a:lt1>
          <a:srgbClr val="FFFFFF"/>
        </a:lt1>
        <a:dk2>
          <a:srgbClr val="536DAD"/>
        </a:dk2>
        <a:lt2>
          <a:srgbClr val="66FF66"/>
        </a:lt2>
        <a:accent1>
          <a:srgbClr val="C48AB6"/>
        </a:accent1>
        <a:accent2>
          <a:srgbClr val="FFCCFF"/>
        </a:accent2>
        <a:accent3>
          <a:srgbClr val="B3BAD3"/>
        </a:accent3>
        <a:accent4>
          <a:srgbClr val="DADADA"/>
        </a:accent4>
        <a:accent5>
          <a:srgbClr val="DEC4D7"/>
        </a:accent5>
        <a:accent6>
          <a:srgbClr val="E7B9E7"/>
        </a:accent6>
        <a:hlink>
          <a:srgbClr val="00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7">
        <a:dk1>
          <a:srgbClr val="C0C0C0"/>
        </a:dk1>
        <a:lt1>
          <a:srgbClr val="FFFF00"/>
        </a:lt1>
        <a:dk2>
          <a:srgbClr val="996633"/>
        </a:dk2>
        <a:lt2>
          <a:srgbClr val="66FFFF"/>
        </a:lt2>
        <a:accent1>
          <a:srgbClr val="CD7C73"/>
        </a:accent1>
        <a:accent2>
          <a:srgbClr val="B6B6CE"/>
        </a:accent2>
        <a:accent3>
          <a:srgbClr val="CAB8AD"/>
        </a:accent3>
        <a:accent4>
          <a:srgbClr val="DADA00"/>
        </a:accent4>
        <a:accent5>
          <a:srgbClr val="E3BFBC"/>
        </a:accent5>
        <a:accent6>
          <a:srgbClr val="A5A5BA"/>
        </a:accent6>
        <a:hlink>
          <a:srgbClr val="000000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8">
        <a:dk1>
          <a:srgbClr val="C0C0C0"/>
        </a:dk1>
        <a:lt1>
          <a:srgbClr val="FFFF66"/>
        </a:lt1>
        <a:dk2>
          <a:srgbClr val="008080"/>
        </a:dk2>
        <a:lt2>
          <a:srgbClr val="FFFF00"/>
        </a:lt2>
        <a:accent1>
          <a:srgbClr val="859CC9"/>
        </a:accent1>
        <a:accent2>
          <a:srgbClr val="FFCCFF"/>
        </a:accent2>
        <a:accent3>
          <a:srgbClr val="AAC0C0"/>
        </a:accent3>
        <a:accent4>
          <a:srgbClr val="DADA56"/>
        </a:accent4>
        <a:accent5>
          <a:srgbClr val="C2CBE1"/>
        </a:accent5>
        <a:accent6>
          <a:srgbClr val="E7B9E7"/>
        </a:accent6>
        <a:hlink>
          <a:srgbClr val="99FFCC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</TotalTime>
  <Pages>0</Pages>
  <Words>194</Words>
  <Characters>0</Characters>
  <Application>Microsoft Office PowerPoint</Application>
  <DocSecurity>0</DocSecurity>
  <PresentationFormat>全屏显示(4:3)</PresentationFormat>
  <Lines>0</Lines>
  <Paragraphs>14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天坛月色</vt:lpstr>
      <vt:lpstr>自主课题设计思路 （一）</vt:lpstr>
      <vt:lpstr>力学</vt:lpstr>
      <vt:lpstr>热学课题</vt:lpstr>
      <vt:lpstr>综合课题</vt:lpstr>
    </vt:vector>
  </TitlesOfParts>
  <Company>fudan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david</dc:creator>
  <cp:lastModifiedBy>Windows 用户</cp:lastModifiedBy>
  <cp:revision>208</cp:revision>
  <dcterms:created xsi:type="dcterms:W3CDTF">2010-01-14T07:55:23Z</dcterms:created>
  <dcterms:modified xsi:type="dcterms:W3CDTF">2020-03-13T09:20:28Z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TC010689872052</vt:lpwstr>
  </property>
  <property fmtid="{D5CDD505-2E9C-101B-9397-08002B2CF9AE}" pid="3" name="KSOProductBuildVer">
    <vt:lpwstr>2052-9.1.0.5060</vt:lpwstr>
  </property>
</Properties>
</file>