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64" r:id="rId3"/>
    <p:sldId id="307" r:id="rId4"/>
    <p:sldId id="308" r:id="rId5"/>
    <p:sldId id="309" r:id="rId6"/>
    <p:sldId id="313" r:id="rId7"/>
    <p:sldId id="314" r:id="rId8"/>
    <p:sldId id="315" r:id="rId9"/>
    <p:sldId id="316" r:id="rId10"/>
    <p:sldId id="317" r:id="rId11"/>
    <p:sldId id="312" r:id="rId12"/>
    <p:sldId id="318" r:id="rId13"/>
    <p:sldId id="319" r:id="rId14"/>
    <p:sldId id="310" r:id="rId15"/>
    <p:sldId id="311" r:id="rId16"/>
    <p:sldId id="320" r:id="rId17"/>
    <p:sldId id="321" r:id="rId18"/>
    <p:sldId id="322" r:id="rId19"/>
    <p:sldId id="323" r:id="rId20"/>
    <p:sldId id="324" r:id="rId21"/>
    <p:sldId id="325" r:id="rId22"/>
    <p:sldId id="306" r:id="rId23"/>
    <p:sldId id="326" r:id="rId24"/>
    <p:sldId id="327" r:id="rId25"/>
    <p:sldId id="328" r:id="rId26"/>
    <p:sldId id="329" r:id="rId27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2B31"/>
    <a:srgbClr val="4A7886"/>
    <a:srgbClr val="4F6228"/>
    <a:srgbClr val="FF0000"/>
    <a:srgbClr val="3E1619"/>
    <a:srgbClr val="571F23"/>
    <a:srgbClr val="742A2F"/>
    <a:srgbClr val="4E7D8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56" autoAdjust="0"/>
  </p:normalViewPr>
  <p:slideViewPr>
    <p:cSldViewPr>
      <p:cViewPr varScale="1">
        <p:scale>
          <a:sx n="74" d="100"/>
          <a:sy n="74" d="100"/>
        </p:scale>
        <p:origin x="-16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71F13206-25A6-4A61-8DC9-815DBAC217B6}" type="datetimeFigureOut">
              <a:rPr lang="zh-CN" altLang="en-US"/>
              <a:pPr>
                <a:defRPr/>
              </a:pPr>
              <a:t>2020/3/13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914BF596-5416-4734-8130-90CB39DF52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4FA63-9EBD-450D-8B3B-F5A30EAFBBD7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2533B-8540-44D2-9D6D-D0CEA4293908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2533B-8540-44D2-9D6D-D0CEA4293908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2533B-8540-44D2-9D6D-D0CEA4293908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2533B-8540-44D2-9D6D-D0CEA4293908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2533B-8540-44D2-9D6D-D0CEA4293908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D255A-5976-4BC6-8A62-895858E7C6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8F9C95-998D-4F54-846D-E21EB3788E8E}" type="datetimeFigureOut">
              <a:rPr lang="zh-CN" altLang="en-US" smtClean="0"/>
              <a:pPr>
                <a:defRPr/>
              </a:pPr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F7583E-CD27-49A0-8253-01371DA24FE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7342A5-266B-451A-A917-3768B7AA7CF2}" type="datetimeFigureOut">
              <a:rPr lang="zh-CN" altLang="en-US" smtClean="0"/>
              <a:pPr>
                <a:defRPr/>
              </a:pPr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74615-FDE1-49EF-877E-CCA4EECC4EC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6367EF-BA70-40D8-8DD8-E6C1DC903140}" type="datetimeFigureOut">
              <a:rPr lang="zh-CN" altLang="en-US" smtClean="0"/>
              <a:pPr>
                <a:defRPr/>
              </a:pPr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A819E2-D068-40A5-A0D7-34013883E5C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1CB8D2-DA08-45DB-A8F1-8375751CF21F}" type="datetimeFigureOut">
              <a:rPr lang="zh-CN" altLang="en-US" smtClean="0"/>
              <a:pPr>
                <a:defRPr/>
              </a:pPr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B2C67E-3B6A-4591-9F77-4C669C597C5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D68DC2-59CE-43C5-AEB8-83D43B35F1BC}" type="datetimeFigureOut">
              <a:rPr lang="zh-CN" altLang="en-US" smtClean="0"/>
              <a:pPr>
                <a:defRPr/>
              </a:pPr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BCB824-A242-45D7-9AF2-76F40CB9BA9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11E68B-2DCD-483C-B39F-835EEBD3A8F7}" type="datetimeFigureOut">
              <a:rPr lang="zh-CN" altLang="en-US" smtClean="0"/>
              <a:pPr>
                <a:defRPr/>
              </a:pPr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7FDA09-EEC7-4960-A64A-334A2869B4E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CC776D-F5CC-4614-A7CB-681EEE7E1591}" type="datetimeFigureOut">
              <a:rPr lang="zh-CN" altLang="en-US" smtClean="0"/>
              <a:pPr>
                <a:defRPr/>
              </a:pPr>
              <a:t>2020/3/13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D8F4CA-0C32-499A-87B7-D4CAF090C80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104D21-D4C4-46FA-B245-002E87A1D11E}" type="datetimeFigureOut">
              <a:rPr lang="zh-CN" altLang="en-US" smtClean="0"/>
              <a:pPr>
                <a:defRPr/>
              </a:pPr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E54A56-4D17-4FD7-AA90-58C7B0DCCFD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D60232-8F62-4050-BA88-65DB733D96BA}" type="datetimeFigureOut">
              <a:rPr lang="zh-CN" altLang="en-US" smtClean="0"/>
              <a:pPr>
                <a:defRPr/>
              </a:pPr>
              <a:t>2020/3/13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ABD0A1D-3EEB-4155-BCC6-B76522A01A0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EFF43E-C341-45A7-ADCD-6C279323DA0F}" type="datetimeFigureOut">
              <a:rPr lang="zh-CN" altLang="en-US" smtClean="0"/>
              <a:pPr>
                <a:defRPr/>
              </a:pPr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E7CFFA-6A41-4CBC-8B49-4F7B5304356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4E9912-BFEC-4CD6-B94A-B260195D4D03}" type="datetimeFigureOut">
              <a:rPr lang="zh-CN" altLang="en-US" smtClean="0"/>
              <a:pPr>
                <a:defRPr/>
              </a:pPr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1E0FE9-55BD-46D4-B3E7-A18CF359F87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700"/>
            <a:ext cx="9144000" cy="357188"/>
          </a:xfrm>
          <a:prstGeom prst="rect">
            <a:avLst/>
          </a:prstGeom>
          <a:solidFill>
            <a:srgbClr val="772B30"/>
          </a:solidFill>
          <a:ln w="9525">
            <a:solidFill>
              <a:srgbClr val="772B3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10" name="Picture 2" descr="湖南大学 校徽"/>
          <p:cNvPicPr>
            <a:picLocks noChangeAspect="1" noChangeArrowheads="1"/>
          </p:cNvPicPr>
          <p:nvPr/>
        </p:nvPicPr>
        <p:blipFill>
          <a:blip r:embed="rId13" cstate="print">
            <a:lum/>
          </a:blip>
          <a:stretch>
            <a:fillRect/>
          </a:stretch>
        </p:blipFill>
        <p:spPr bwMode="auto">
          <a:xfrm>
            <a:off x="8337432" y="6069394"/>
            <a:ext cx="723439" cy="693746"/>
          </a:xfrm>
          <a:prstGeom prst="rect">
            <a:avLst/>
          </a:prstGeom>
          <a:solidFill>
            <a:srgbClr val="742A2F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6572264" y="6321689"/>
            <a:ext cx="1752624" cy="40011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solidFill>
                  <a:srgbClr val="742A2F"/>
                </a:solidFill>
                <a:latin typeface="华文行楷" pitchFamily="2" charset="-122"/>
                <a:ea typeface="华文行楷" pitchFamily="2" charset="-122"/>
              </a:rPr>
              <a:t>物理实验中心</a:t>
            </a:r>
            <a:endParaRPr lang="zh-CN" altLang="en-US" sz="2000" dirty="0">
              <a:solidFill>
                <a:srgbClr val="742A2F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My%20Documents\&#25945;&#23398;&#25991;&#26723;\&#23454;&#39564;&#25945;&#23398;&#36741;&#21161;&#25991;&#20214;\&#32593;&#19978;&#25945;&#23398;\&#19977;&#32447;&#25670;&#28436;&#31034;.mp4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725" y="0"/>
            <a:ext cx="922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10"/>
          <p:cNvSpPr txBox="1">
            <a:spLocks noChangeArrowheads="1"/>
          </p:cNvSpPr>
          <p:nvPr/>
        </p:nvSpPr>
        <p:spPr bwMode="auto">
          <a:xfrm>
            <a:off x="1151620" y="3164775"/>
            <a:ext cx="7073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720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大学物理实验</a:t>
            </a:r>
            <a:endParaRPr lang="zh-CN" altLang="en-US" sz="72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1403648" y="1519399"/>
            <a:ext cx="65357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smtClean="0">
                <a:solidFill>
                  <a:schemeClr val="bg1"/>
                </a:solidFill>
                <a:latin typeface="Calibri" pitchFamily="34" charset="0"/>
              </a:rPr>
              <a:t>非实验室环境下的</a:t>
            </a:r>
            <a:endParaRPr lang="zh-CN" alt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2" descr="湖南大学 校徽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 bwMode="auto">
          <a:xfrm>
            <a:off x="-36512" y="44624"/>
            <a:ext cx="989971" cy="949338"/>
          </a:xfrm>
          <a:prstGeom prst="rect">
            <a:avLst/>
          </a:prstGeom>
          <a:solidFill>
            <a:srgbClr val="742A2F"/>
          </a:solidFill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920701" y="227189"/>
            <a:ext cx="292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物理实验中心</a:t>
            </a:r>
            <a:endParaRPr lang="zh-CN" altLang="en-US" sz="3200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3086835" y="0"/>
            <a:ext cx="297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空气柱振动发声的频率特性</a:t>
            </a:r>
            <a:endParaRPr lang="zh-CN" altLang="en-US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11560" y="476672"/>
            <a:ext cx="8100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曲线拟合：</a:t>
            </a:r>
            <a:endParaRPr lang="en-US" altLang="zh-CN" sz="2400" smtClean="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选中 “频率”列</a:t>
            </a:r>
            <a:endParaRPr lang="en-US" altLang="zh-CN" sz="2400" smtClean="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菜单“分析”</a:t>
            </a:r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“拟合”</a:t>
            </a:r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“非线性拟合”</a:t>
            </a:r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“打开对话框”</a:t>
            </a:r>
            <a:endParaRPr lang="en-US" altLang="zh-CN" sz="2400" smtClean="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在“类别”中选择</a:t>
            </a:r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Rational</a:t>
            </a: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，在“函数”中选择</a:t>
            </a:r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Reciprocal</a:t>
            </a:r>
          </a:p>
          <a:p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“拟合”</a:t>
            </a:r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en-US" altLang="zh-CN" sz="24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 = 1/(</a:t>
            </a:r>
            <a:r>
              <a:rPr lang="en-US" altLang="zh-CN" sz="24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b*x</a:t>
            </a:r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24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516216" y="3356992"/>
          <a:ext cx="1944216" cy="889465"/>
        </p:xfrm>
        <a:graphic>
          <a:graphicData uri="http://schemas.openxmlformats.org/presentationml/2006/ole">
            <p:oleObj spid="_x0000_s38914" name="Equation" r:id="rId4" imgW="977760" imgH="444240" progId="Equation.DSMT4">
              <p:embed/>
            </p:oleObj>
          </a:graphicData>
        </a:graphic>
      </p:graphicFrame>
      <p:pic>
        <p:nvPicPr>
          <p:cNvPr id="13" name="图片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384884"/>
            <a:ext cx="56886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2276745" y="0"/>
            <a:ext cx="4590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利用家中自制的三线扭摆测物体的转动惯量</a:t>
            </a:r>
          </a:p>
        </p:txBody>
      </p:sp>
      <p:sp>
        <p:nvSpPr>
          <p:cNvPr id="7" name="矩形 6"/>
          <p:cNvSpPr/>
          <p:nvPr/>
        </p:nvSpPr>
        <p:spPr>
          <a:xfrm>
            <a:off x="251520" y="159279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实验目的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1164" y="440668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利用家中自制的三线扭摆测物体的转动惯量</a:t>
            </a:r>
            <a:endParaRPr lang="zh-CN" altLang="en-US" sz="3200" b="1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7744" y="2780928"/>
            <a:ext cx="388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三线扭摆法测转动惯量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手机</a:t>
            </a:r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 Phyphox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Origin</a:t>
            </a:r>
            <a:endParaRPr lang="zh-CN" altLang="en-US" sz="24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2276745" y="0"/>
            <a:ext cx="4590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利用家中自制的三线扭摆测物体的转动惯量</a:t>
            </a:r>
          </a:p>
        </p:txBody>
      </p:sp>
      <p:sp>
        <p:nvSpPr>
          <p:cNvPr id="5" name="矩形 4"/>
          <p:cNvSpPr/>
          <p:nvPr/>
        </p:nvSpPr>
        <p:spPr>
          <a:xfrm>
            <a:off x="4968044" y="1232756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运动方程：</a:t>
            </a:r>
            <a:endParaRPr lang="zh-CN" altLang="zh-CN" sz="2400" smtClean="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431540" y="584684"/>
            <a:ext cx="4680520" cy="5519891"/>
            <a:chOff x="2434" y="9117"/>
            <a:chExt cx="4316" cy="5089"/>
          </a:xfrm>
        </p:grpSpPr>
        <p:sp>
          <p:nvSpPr>
            <p:cNvPr id="2051" name="AutoShape 3"/>
            <p:cNvSpPr>
              <a:spLocks noChangeAspect="1" noChangeArrowheads="1"/>
            </p:cNvSpPr>
            <p:nvPr/>
          </p:nvSpPr>
          <p:spPr bwMode="auto">
            <a:xfrm>
              <a:off x="2434" y="9117"/>
              <a:ext cx="4240" cy="508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2052" name="AutoShape 4"/>
            <p:cNvCxnSpPr>
              <a:cxnSpLocks noChangeShapeType="1"/>
            </p:cNvCxnSpPr>
            <p:nvPr/>
          </p:nvCxnSpPr>
          <p:spPr bwMode="auto">
            <a:xfrm flipH="1">
              <a:off x="4662" y="9594"/>
              <a:ext cx="144" cy="268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053" name="Oval 5"/>
            <p:cNvSpPr>
              <a:spLocks noChangeArrowheads="1"/>
            </p:cNvSpPr>
            <p:nvPr/>
          </p:nvSpPr>
          <p:spPr bwMode="auto">
            <a:xfrm>
              <a:off x="3068" y="12419"/>
              <a:ext cx="2495" cy="738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2054" name="AutoShape 6"/>
            <p:cNvCxnSpPr>
              <a:cxnSpLocks noChangeShapeType="1"/>
              <a:stCxn id="2068" idx="7"/>
            </p:cNvCxnSpPr>
            <p:nvPr/>
          </p:nvCxnSpPr>
          <p:spPr bwMode="auto">
            <a:xfrm>
              <a:off x="4806" y="9594"/>
              <a:ext cx="378" cy="293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3068" y="12257"/>
              <a:ext cx="2495" cy="73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 flipH="1" flipV="1">
              <a:off x="4492" y="9960"/>
              <a:ext cx="300" cy="317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7" name="AutoShape 9"/>
            <p:cNvCxnSpPr>
              <a:cxnSpLocks noChangeShapeType="1"/>
              <a:stCxn id="2068" idx="2"/>
              <a:endCxn id="2055" idx="3"/>
            </p:cNvCxnSpPr>
            <p:nvPr/>
          </p:nvCxnSpPr>
          <p:spPr bwMode="auto">
            <a:xfrm flipH="1">
              <a:off x="3433" y="9749"/>
              <a:ext cx="176" cy="315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058" name="AutoShape 10"/>
            <p:cNvCxnSpPr>
              <a:cxnSpLocks noChangeShapeType="1"/>
              <a:endCxn id="2055" idx="5"/>
            </p:cNvCxnSpPr>
            <p:nvPr/>
          </p:nvCxnSpPr>
          <p:spPr bwMode="auto">
            <a:xfrm>
              <a:off x="4492" y="9960"/>
              <a:ext cx="706" cy="293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059" name="AutoShape 11"/>
            <p:cNvCxnSpPr>
              <a:cxnSpLocks noChangeShapeType="1"/>
            </p:cNvCxnSpPr>
            <p:nvPr/>
          </p:nvCxnSpPr>
          <p:spPr bwMode="auto">
            <a:xfrm>
              <a:off x="2608" y="12797"/>
              <a:ext cx="3883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060" name="AutoShape 12"/>
            <p:cNvCxnSpPr>
              <a:cxnSpLocks noChangeShapeType="1"/>
            </p:cNvCxnSpPr>
            <p:nvPr/>
          </p:nvCxnSpPr>
          <p:spPr bwMode="auto">
            <a:xfrm>
              <a:off x="2608" y="12599"/>
              <a:ext cx="3883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061" name="AutoShape 13"/>
            <p:cNvCxnSpPr>
              <a:cxnSpLocks noChangeShapeType="1"/>
            </p:cNvCxnSpPr>
            <p:nvPr/>
          </p:nvCxnSpPr>
          <p:spPr bwMode="auto">
            <a:xfrm>
              <a:off x="5725" y="9748"/>
              <a:ext cx="1" cy="28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 type="triangle" w="sm" len="sm"/>
              <a:tailEnd type="triangle" w="sm" len="sm"/>
            </a:ln>
          </p:spPr>
        </p:cxnSp>
        <p:cxnSp>
          <p:nvCxnSpPr>
            <p:cNvPr id="2062" name="AutoShape 14"/>
            <p:cNvCxnSpPr>
              <a:cxnSpLocks noChangeShapeType="1"/>
            </p:cNvCxnSpPr>
            <p:nvPr/>
          </p:nvCxnSpPr>
          <p:spPr bwMode="auto">
            <a:xfrm>
              <a:off x="5912" y="9757"/>
              <a:ext cx="1" cy="30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 type="triangle" w="sm" len="sm"/>
              <a:tailEnd type="triangle" w="sm" len="sm"/>
            </a:ln>
          </p:spPr>
        </p:cxnSp>
        <p:cxnSp>
          <p:nvCxnSpPr>
            <p:cNvPr id="2063" name="AutoShape 15"/>
            <p:cNvCxnSpPr>
              <a:cxnSpLocks noChangeShapeType="1"/>
            </p:cNvCxnSpPr>
            <p:nvPr/>
          </p:nvCxnSpPr>
          <p:spPr bwMode="auto">
            <a:xfrm>
              <a:off x="6213" y="12806"/>
              <a:ext cx="1" cy="2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 type="triangle" w="sm" len="sm"/>
              <a:tailEnd type="none" w="sm" len="sm"/>
            </a:ln>
          </p:spPr>
        </p:cxnSp>
        <p:cxnSp>
          <p:nvCxnSpPr>
            <p:cNvPr id="2064" name="AutoShape 16"/>
            <p:cNvCxnSpPr>
              <a:cxnSpLocks noChangeShapeType="1"/>
              <a:stCxn id="2068" idx="2"/>
            </p:cNvCxnSpPr>
            <p:nvPr/>
          </p:nvCxnSpPr>
          <p:spPr bwMode="auto">
            <a:xfrm flipH="1">
              <a:off x="3065" y="9749"/>
              <a:ext cx="556" cy="299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5" name="AutoShape 17"/>
            <p:cNvCxnSpPr>
              <a:cxnSpLocks noChangeShapeType="1"/>
            </p:cNvCxnSpPr>
            <p:nvPr/>
          </p:nvCxnSpPr>
          <p:spPr bwMode="auto">
            <a:xfrm>
              <a:off x="3239" y="9674"/>
              <a:ext cx="370" cy="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066" name="AutoShape 18"/>
            <p:cNvCxnSpPr>
              <a:cxnSpLocks noChangeShapeType="1"/>
            </p:cNvCxnSpPr>
            <p:nvPr/>
          </p:nvCxnSpPr>
          <p:spPr bwMode="auto">
            <a:xfrm>
              <a:off x="2708" y="12727"/>
              <a:ext cx="348" cy="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067" name="AutoShape 19"/>
            <p:cNvCxnSpPr>
              <a:cxnSpLocks noChangeShapeType="1"/>
            </p:cNvCxnSpPr>
            <p:nvPr/>
          </p:nvCxnSpPr>
          <p:spPr bwMode="auto">
            <a:xfrm flipH="1">
              <a:off x="2783" y="9695"/>
              <a:ext cx="557" cy="30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 type="triangle" w="sm" len="sm"/>
              <a:tailEnd type="triangle" w="sm" len="sm"/>
            </a:ln>
          </p:spPr>
        </p:cxn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3621" y="9547"/>
              <a:ext cx="1388" cy="40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2069" name="AutoShape 21"/>
            <p:cNvCxnSpPr>
              <a:cxnSpLocks noChangeShapeType="1"/>
            </p:cNvCxnSpPr>
            <p:nvPr/>
          </p:nvCxnSpPr>
          <p:spPr bwMode="auto">
            <a:xfrm flipV="1">
              <a:off x="3426" y="12594"/>
              <a:ext cx="882" cy="30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2070" name="Arc 22"/>
            <p:cNvSpPr>
              <a:spLocks/>
            </p:cNvSpPr>
            <p:nvPr/>
          </p:nvSpPr>
          <p:spPr bwMode="auto">
            <a:xfrm flipH="1" flipV="1">
              <a:off x="3730" y="12498"/>
              <a:ext cx="128" cy="238"/>
            </a:xfrm>
            <a:custGeom>
              <a:avLst/>
              <a:gdLst>
                <a:gd name="G0" fmla="+- 0 0 0"/>
                <a:gd name="G1" fmla="+- 21512 0 0"/>
                <a:gd name="G2" fmla="+- 21600 0 0"/>
                <a:gd name="T0" fmla="*/ 1952 w 19544"/>
                <a:gd name="T1" fmla="*/ 0 h 21512"/>
                <a:gd name="T2" fmla="*/ 19544 w 19544"/>
                <a:gd name="T3" fmla="*/ 12314 h 21512"/>
                <a:gd name="T4" fmla="*/ 0 w 19544"/>
                <a:gd name="T5" fmla="*/ 21512 h 2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44" h="21512" fill="none" extrusionOk="0">
                  <a:moveTo>
                    <a:pt x="1951" y="0"/>
                  </a:moveTo>
                  <a:cubicBezTo>
                    <a:pt x="9585" y="693"/>
                    <a:pt x="16279" y="5379"/>
                    <a:pt x="19543" y="12314"/>
                  </a:cubicBezTo>
                </a:path>
                <a:path w="19544" h="21512" stroke="0" extrusionOk="0">
                  <a:moveTo>
                    <a:pt x="1951" y="0"/>
                  </a:moveTo>
                  <a:cubicBezTo>
                    <a:pt x="9585" y="693"/>
                    <a:pt x="16279" y="5379"/>
                    <a:pt x="19543" y="12314"/>
                  </a:cubicBezTo>
                  <a:lnTo>
                    <a:pt x="0" y="2151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2071" name="AutoShape 23"/>
            <p:cNvCxnSpPr>
              <a:cxnSpLocks noChangeShapeType="1"/>
            </p:cNvCxnSpPr>
            <p:nvPr/>
          </p:nvCxnSpPr>
          <p:spPr bwMode="auto">
            <a:xfrm>
              <a:off x="3620" y="9468"/>
              <a:ext cx="1" cy="3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072" name="AutoShape 24"/>
            <p:cNvCxnSpPr>
              <a:cxnSpLocks noChangeShapeType="1"/>
            </p:cNvCxnSpPr>
            <p:nvPr/>
          </p:nvCxnSpPr>
          <p:spPr bwMode="auto">
            <a:xfrm>
              <a:off x="3055" y="12838"/>
              <a:ext cx="1" cy="5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073" name="AutoShape 25"/>
            <p:cNvCxnSpPr>
              <a:cxnSpLocks noChangeShapeType="1"/>
            </p:cNvCxnSpPr>
            <p:nvPr/>
          </p:nvCxnSpPr>
          <p:spPr bwMode="auto">
            <a:xfrm flipH="1">
              <a:off x="3055" y="13327"/>
              <a:ext cx="1259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 type="triangle" w="sm" len="sm"/>
              <a:tailEnd type="triangle" w="sm" len="sm"/>
            </a:ln>
          </p:spPr>
        </p:cxnSp>
        <p:cxnSp>
          <p:nvCxnSpPr>
            <p:cNvPr id="2074" name="AutoShape 26"/>
            <p:cNvCxnSpPr>
              <a:cxnSpLocks noChangeShapeType="1"/>
            </p:cNvCxnSpPr>
            <p:nvPr/>
          </p:nvCxnSpPr>
          <p:spPr bwMode="auto">
            <a:xfrm flipH="1">
              <a:off x="3608" y="9478"/>
              <a:ext cx="699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 type="triangle" w="sm" len="sm"/>
              <a:tailEnd type="triangle" w="sm" len="sm"/>
            </a:ln>
          </p:spPr>
        </p:cxnSp>
        <p:cxnSp>
          <p:nvCxnSpPr>
            <p:cNvPr id="2075" name="AutoShape 27"/>
            <p:cNvCxnSpPr>
              <a:cxnSpLocks noChangeShapeType="1"/>
            </p:cNvCxnSpPr>
            <p:nvPr/>
          </p:nvCxnSpPr>
          <p:spPr bwMode="auto">
            <a:xfrm>
              <a:off x="2609" y="9755"/>
              <a:ext cx="3883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076" name="AutoShape 28"/>
            <p:cNvCxnSpPr>
              <a:cxnSpLocks noChangeShapeType="1"/>
            </p:cNvCxnSpPr>
            <p:nvPr/>
          </p:nvCxnSpPr>
          <p:spPr bwMode="auto">
            <a:xfrm>
              <a:off x="4316" y="9169"/>
              <a:ext cx="1" cy="42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2077" name="Text Box 29"/>
            <p:cNvSpPr txBox="1">
              <a:spLocks noChangeArrowheads="1"/>
            </p:cNvSpPr>
            <p:nvPr/>
          </p:nvSpPr>
          <p:spPr bwMode="auto">
            <a:xfrm>
              <a:off x="5398" y="10968"/>
              <a:ext cx="465" cy="39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h</a:t>
              </a:r>
              <a:r>
                <a:rPr kumimoji="0" lang="en-US" altLang="zh-CN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2</a:t>
              </a: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    </a:t>
              </a:r>
              <a:endParaRPr kumimoji="0" lang="zh-CN" altLang="zh-CN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78" name="Text Box 30"/>
            <p:cNvSpPr txBox="1">
              <a:spLocks noChangeArrowheads="1"/>
            </p:cNvSpPr>
            <p:nvPr/>
          </p:nvSpPr>
          <p:spPr bwMode="auto">
            <a:xfrm>
              <a:off x="5865" y="11154"/>
              <a:ext cx="465" cy="39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h</a:t>
              </a:r>
              <a:r>
                <a:rPr kumimoji="0" lang="en-US" altLang="zh-CN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1</a:t>
              </a: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    </a:t>
              </a:r>
              <a:endParaRPr kumimoji="0" lang="zh-CN" altLang="zh-CN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79" name="Text Box 31"/>
            <p:cNvSpPr txBox="1">
              <a:spLocks noChangeArrowheads="1"/>
            </p:cNvSpPr>
            <p:nvPr/>
          </p:nvSpPr>
          <p:spPr bwMode="auto">
            <a:xfrm>
              <a:off x="6285" y="12506"/>
              <a:ext cx="465" cy="39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h</a:t>
              </a: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    </a:t>
              </a:r>
              <a:endParaRPr kumimoji="0" lang="zh-CN" altLang="zh-CN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80" name="Text Box 32"/>
            <p:cNvSpPr txBox="1">
              <a:spLocks noChangeArrowheads="1"/>
            </p:cNvSpPr>
            <p:nvPr/>
          </p:nvSpPr>
          <p:spPr bwMode="auto">
            <a:xfrm>
              <a:off x="3474" y="13270"/>
              <a:ext cx="465" cy="39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R</a:t>
              </a: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    </a:t>
              </a:r>
              <a:endParaRPr kumimoji="0" lang="zh-CN" altLang="zh-CN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81" name="Text Box 33"/>
            <p:cNvSpPr txBox="1">
              <a:spLocks noChangeArrowheads="1"/>
            </p:cNvSpPr>
            <p:nvPr/>
          </p:nvSpPr>
          <p:spPr bwMode="auto">
            <a:xfrm>
              <a:off x="3802" y="9169"/>
              <a:ext cx="465" cy="4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r</a:t>
              </a: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    </a:t>
              </a:r>
              <a:endParaRPr kumimoji="0" lang="zh-CN" altLang="zh-CN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82" name="Text Box 34"/>
            <p:cNvSpPr txBox="1">
              <a:spLocks noChangeArrowheads="1"/>
            </p:cNvSpPr>
            <p:nvPr/>
          </p:nvSpPr>
          <p:spPr bwMode="auto">
            <a:xfrm>
              <a:off x="2774" y="10968"/>
              <a:ext cx="465" cy="39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l</a:t>
              </a: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    </a:t>
              </a:r>
              <a:endParaRPr kumimoji="0" lang="zh-CN" altLang="zh-CN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83" name="Text Box 35"/>
            <p:cNvSpPr txBox="1">
              <a:spLocks noChangeArrowheads="1"/>
            </p:cNvSpPr>
            <p:nvPr/>
          </p:nvSpPr>
          <p:spPr bwMode="auto">
            <a:xfrm>
              <a:off x="3465" y="12516"/>
              <a:ext cx="465" cy="39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θ</a:t>
              </a: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    </a:t>
              </a:r>
              <a:endParaRPr kumimoji="0" lang="zh-CN" altLang="zh-CN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85" name="Text Box 37"/>
            <p:cNvSpPr txBox="1">
              <a:spLocks noChangeArrowheads="1"/>
            </p:cNvSpPr>
            <p:nvPr/>
          </p:nvSpPr>
          <p:spPr bwMode="auto">
            <a:xfrm>
              <a:off x="5023" y="13011"/>
              <a:ext cx="465" cy="39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A    </a:t>
              </a:r>
              <a:endParaRPr kumimoji="0" lang="zh-CN" altLang="zh-CN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86" name="Text Box 38"/>
            <p:cNvSpPr txBox="1">
              <a:spLocks noChangeArrowheads="1"/>
            </p:cNvSpPr>
            <p:nvPr/>
          </p:nvSpPr>
          <p:spPr bwMode="auto">
            <a:xfrm>
              <a:off x="4260" y="9484"/>
              <a:ext cx="465" cy="34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O    </a:t>
              </a:r>
              <a:endParaRPr kumimoji="0" lang="zh-CN" altLang="zh-CN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87" name="Text Box 39"/>
            <p:cNvSpPr txBox="1">
              <a:spLocks noChangeArrowheads="1"/>
            </p:cNvSpPr>
            <p:nvPr/>
          </p:nvSpPr>
          <p:spPr bwMode="auto">
            <a:xfrm>
              <a:off x="4257" y="12707"/>
              <a:ext cx="469" cy="39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O′    </a:t>
              </a:r>
              <a:endParaRPr kumimoji="0" lang="zh-CN" altLang="zh-CN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2088" name="AutoShape 40"/>
            <p:cNvCxnSpPr>
              <a:cxnSpLocks noChangeShapeType="1"/>
            </p:cNvCxnSpPr>
            <p:nvPr/>
          </p:nvCxnSpPr>
          <p:spPr bwMode="auto">
            <a:xfrm>
              <a:off x="6204" y="12357"/>
              <a:ext cx="1" cy="2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 type="none" w="sm" len="sm"/>
              <a:tailEnd type="triangle" w="sm" len="sm"/>
            </a:ln>
          </p:spPr>
        </p:cxnSp>
      </p:grp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89" name="Object 41"/>
          <p:cNvGraphicFramePr>
            <a:graphicFrameLocks noChangeAspect="1"/>
          </p:cNvGraphicFramePr>
          <p:nvPr/>
        </p:nvGraphicFramePr>
        <p:xfrm>
          <a:off x="5688124" y="3753036"/>
          <a:ext cx="2305230" cy="900100"/>
        </p:xfrm>
        <a:graphic>
          <a:graphicData uri="http://schemas.openxmlformats.org/presentationml/2006/ole">
            <p:oleObj spid="_x0000_s39938" name="Equation" r:id="rId4" imgW="1041120" imgH="393480" progId="Equation.DSMT4">
              <p:embed/>
            </p:oleObj>
          </a:graphicData>
        </a:graphic>
      </p:graphicFrame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004048" y="1844824"/>
          <a:ext cx="2772308" cy="1015091"/>
        </p:xfrm>
        <a:graphic>
          <a:graphicData uri="http://schemas.openxmlformats.org/presentationml/2006/ole">
            <p:oleObj spid="_x0000_s39939" name="Equation" r:id="rId5" imgW="124452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2276745" y="0"/>
            <a:ext cx="4590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利用家中自制的三线扭摆测物体的转动惯量</a:t>
            </a: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6" name="图片 45" descr="C:\Users\ADMINI~1\AppData\Local\Temp\WeChat Files\10e84d782f6564a96befc2f977188b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44724"/>
            <a:ext cx="1944216" cy="536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矩形 46"/>
          <p:cNvSpPr/>
          <p:nvPr/>
        </p:nvSpPr>
        <p:spPr>
          <a:xfrm>
            <a:off x="179512" y="40466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定量测量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132" y="1232756"/>
            <a:ext cx="283531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3788" y="1232756"/>
            <a:ext cx="2844316" cy="505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0" name="三线摆演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764703"/>
            <a:ext cx="6876764" cy="5157573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76745" y="0"/>
            <a:ext cx="4590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利用家中自制的三线扭摆测物体的转动惯量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5516" y="42150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数据处理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9" descr="C:\Users\ADMINI~1\AppData\Local\Temp\WeChat Files\8581375247b91c7b8bc0697534f6c7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908720"/>
            <a:ext cx="2448272" cy="51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1820" y="872716"/>
            <a:ext cx="5904656" cy="51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3347864" y="66307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折线图</a:t>
            </a:r>
            <a:endParaRPr lang="zh-CN" altLang="en-US" sz="24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76745" y="0"/>
            <a:ext cx="4590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利用家中自制的三线扭摆测物体的转动惯量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007837" y="539969"/>
            <a:ext cx="5128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smtClean="0">
                <a:solidFill>
                  <a:srgbClr val="792B31"/>
                </a:solidFill>
              </a:rPr>
              <a:t>利用单丝衍射测量细丝直径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00337" y="0"/>
            <a:ext cx="2943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利用单丝衍射测量细丝直径</a:t>
            </a:r>
          </a:p>
        </p:txBody>
      </p:sp>
      <p:sp>
        <p:nvSpPr>
          <p:cNvPr id="7" name="矩形 6"/>
          <p:cNvSpPr/>
          <p:nvPr/>
        </p:nvSpPr>
        <p:spPr>
          <a:xfrm>
            <a:off x="251520" y="159279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实验目的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67744" y="2780928"/>
            <a:ext cx="46805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观察单丝夫琅和费衍射现象</a:t>
            </a:r>
            <a:endParaRPr lang="en-US" altLang="zh-CN" sz="2400" smtClean="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利用简单工具，测量细丝直径</a:t>
            </a:r>
            <a:endParaRPr lang="zh-CN" altLang="en-US" sz="24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00337" y="0"/>
            <a:ext cx="2943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利用单丝衍射测量细丝直径</a:t>
            </a:r>
          </a:p>
        </p:txBody>
      </p:sp>
      <p:grpSp>
        <p:nvGrpSpPr>
          <p:cNvPr id="47106" name="Group 2"/>
          <p:cNvGrpSpPr>
            <a:grpSpLocks noChangeAspect="1"/>
          </p:cNvGrpSpPr>
          <p:nvPr/>
        </p:nvGrpSpPr>
        <p:grpSpPr bwMode="auto">
          <a:xfrm>
            <a:off x="813090" y="1907920"/>
            <a:ext cx="4752116" cy="3141260"/>
            <a:chOff x="2313" y="9110"/>
            <a:chExt cx="4132" cy="2630"/>
          </a:xfrm>
        </p:grpSpPr>
        <p:sp>
          <p:nvSpPr>
            <p:cNvPr id="47107" name="AutoShape 3"/>
            <p:cNvSpPr>
              <a:spLocks noChangeAspect="1" noChangeArrowheads="1"/>
            </p:cNvSpPr>
            <p:nvPr/>
          </p:nvSpPr>
          <p:spPr bwMode="auto">
            <a:xfrm>
              <a:off x="2313" y="9110"/>
              <a:ext cx="4132" cy="263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47108" name="AutoShape 4"/>
            <p:cNvCxnSpPr>
              <a:cxnSpLocks noChangeShapeType="1"/>
            </p:cNvCxnSpPr>
            <p:nvPr/>
          </p:nvCxnSpPr>
          <p:spPr bwMode="auto">
            <a:xfrm>
              <a:off x="6205" y="9225"/>
              <a:ext cx="1" cy="200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7109" name="AutoShape 5"/>
            <p:cNvCxnSpPr>
              <a:cxnSpLocks noChangeShapeType="1"/>
            </p:cNvCxnSpPr>
            <p:nvPr/>
          </p:nvCxnSpPr>
          <p:spPr bwMode="auto">
            <a:xfrm flipV="1">
              <a:off x="3351" y="9515"/>
              <a:ext cx="2854" cy="6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</p:cxnSp>
        <p:cxnSp>
          <p:nvCxnSpPr>
            <p:cNvPr id="47110" name="AutoShape 6"/>
            <p:cNvCxnSpPr>
              <a:cxnSpLocks noChangeShapeType="1"/>
            </p:cNvCxnSpPr>
            <p:nvPr/>
          </p:nvCxnSpPr>
          <p:spPr bwMode="auto">
            <a:xfrm flipV="1">
              <a:off x="3353" y="9515"/>
              <a:ext cx="2853" cy="8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</p:cxnSp>
        <p:cxnSp>
          <p:nvCxnSpPr>
            <p:cNvPr id="47111" name="AutoShape 7"/>
            <p:cNvCxnSpPr>
              <a:cxnSpLocks noChangeShapeType="1"/>
            </p:cNvCxnSpPr>
            <p:nvPr/>
          </p:nvCxnSpPr>
          <p:spPr bwMode="auto">
            <a:xfrm flipV="1">
              <a:off x="3325" y="9515"/>
              <a:ext cx="2881" cy="7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</p:cxnSp>
        <p:cxnSp>
          <p:nvCxnSpPr>
            <p:cNvPr id="47113" name="AutoShape 9"/>
            <p:cNvCxnSpPr>
              <a:cxnSpLocks noChangeShapeType="1"/>
            </p:cNvCxnSpPr>
            <p:nvPr/>
          </p:nvCxnSpPr>
          <p:spPr bwMode="auto">
            <a:xfrm>
              <a:off x="2426" y="10158"/>
              <a:ext cx="874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</p:cxnSp>
        <p:cxnSp>
          <p:nvCxnSpPr>
            <p:cNvPr id="47114" name="AutoShape 10"/>
            <p:cNvCxnSpPr>
              <a:cxnSpLocks noChangeShapeType="1"/>
            </p:cNvCxnSpPr>
            <p:nvPr/>
          </p:nvCxnSpPr>
          <p:spPr bwMode="auto">
            <a:xfrm>
              <a:off x="2426" y="10276"/>
              <a:ext cx="874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</p:cxnSp>
        <p:cxnSp>
          <p:nvCxnSpPr>
            <p:cNvPr id="47115" name="AutoShape 11"/>
            <p:cNvCxnSpPr>
              <a:cxnSpLocks noChangeShapeType="1"/>
            </p:cNvCxnSpPr>
            <p:nvPr/>
          </p:nvCxnSpPr>
          <p:spPr bwMode="auto">
            <a:xfrm>
              <a:off x="2426" y="10395"/>
              <a:ext cx="874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</p:cxnSp>
        <p:cxnSp>
          <p:nvCxnSpPr>
            <p:cNvPr id="47116" name="AutoShape 12"/>
            <p:cNvCxnSpPr>
              <a:cxnSpLocks noChangeShapeType="1"/>
            </p:cNvCxnSpPr>
            <p:nvPr/>
          </p:nvCxnSpPr>
          <p:spPr bwMode="auto">
            <a:xfrm>
              <a:off x="3352" y="9335"/>
              <a:ext cx="1" cy="8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7117" name="AutoShape 13"/>
            <p:cNvCxnSpPr>
              <a:cxnSpLocks noChangeShapeType="1"/>
            </p:cNvCxnSpPr>
            <p:nvPr/>
          </p:nvCxnSpPr>
          <p:spPr bwMode="auto">
            <a:xfrm>
              <a:off x="3351" y="10391"/>
              <a:ext cx="1" cy="8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7118" name="Arc 14"/>
            <p:cNvSpPr>
              <a:spLocks/>
            </p:cNvSpPr>
            <p:nvPr/>
          </p:nvSpPr>
          <p:spPr bwMode="auto">
            <a:xfrm>
              <a:off x="4193" y="10055"/>
              <a:ext cx="143" cy="2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19" name="Text Box 15"/>
            <p:cNvSpPr txBox="1">
              <a:spLocks noChangeArrowheads="1"/>
            </p:cNvSpPr>
            <p:nvPr/>
          </p:nvSpPr>
          <p:spPr bwMode="auto">
            <a:xfrm>
              <a:off x="4473" y="9930"/>
              <a:ext cx="552" cy="40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θ</a:t>
              </a:r>
              <a:endPara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47120" name="AutoShape 16"/>
            <p:cNvCxnSpPr>
              <a:cxnSpLocks noChangeShapeType="1"/>
            </p:cNvCxnSpPr>
            <p:nvPr/>
          </p:nvCxnSpPr>
          <p:spPr bwMode="auto">
            <a:xfrm>
              <a:off x="3353" y="10175"/>
              <a:ext cx="241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7121" name="AutoShape 17"/>
            <p:cNvCxnSpPr>
              <a:cxnSpLocks noChangeShapeType="1"/>
            </p:cNvCxnSpPr>
            <p:nvPr/>
          </p:nvCxnSpPr>
          <p:spPr bwMode="auto">
            <a:xfrm>
              <a:off x="3341" y="10397"/>
              <a:ext cx="241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7122" name="AutoShape 18"/>
            <p:cNvCxnSpPr>
              <a:cxnSpLocks noChangeShapeType="1"/>
            </p:cNvCxnSpPr>
            <p:nvPr/>
          </p:nvCxnSpPr>
          <p:spPr bwMode="auto">
            <a:xfrm>
              <a:off x="3532" y="9801"/>
              <a:ext cx="1" cy="37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</p:spPr>
        </p:cxnSp>
        <p:cxnSp>
          <p:nvCxnSpPr>
            <p:cNvPr id="47123" name="AutoShape 19"/>
            <p:cNvCxnSpPr>
              <a:cxnSpLocks noChangeShapeType="1"/>
            </p:cNvCxnSpPr>
            <p:nvPr/>
          </p:nvCxnSpPr>
          <p:spPr bwMode="auto">
            <a:xfrm flipV="1">
              <a:off x="3533" y="10398"/>
              <a:ext cx="1" cy="3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</p:spPr>
        </p:cxnSp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>
              <a:off x="4598" y="10529"/>
              <a:ext cx="552" cy="40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L</a:t>
              </a:r>
              <a:endPara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7125" name="Text Box 21"/>
            <p:cNvSpPr txBox="1">
              <a:spLocks noChangeArrowheads="1"/>
            </p:cNvSpPr>
            <p:nvPr/>
          </p:nvSpPr>
          <p:spPr bwMode="auto">
            <a:xfrm>
              <a:off x="3545" y="10300"/>
              <a:ext cx="552" cy="40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47126" name="AutoShape 22"/>
            <p:cNvCxnSpPr>
              <a:cxnSpLocks noChangeShapeType="1"/>
            </p:cNvCxnSpPr>
            <p:nvPr/>
          </p:nvCxnSpPr>
          <p:spPr bwMode="auto">
            <a:xfrm>
              <a:off x="3353" y="10894"/>
              <a:ext cx="2852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</p:cxnSp>
        <p:cxnSp>
          <p:nvCxnSpPr>
            <p:cNvPr id="47127" name="AutoShape 23"/>
            <p:cNvCxnSpPr>
              <a:cxnSpLocks noChangeShapeType="1"/>
            </p:cNvCxnSpPr>
            <p:nvPr/>
          </p:nvCxnSpPr>
          <p:spPr bwMode="auto">
            <a:xfrm flipV="1">
              <a:off x="2357" y="10276"/>
              <a:ext cx="3942" cy="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47128" name="Text Box 24"/>
            <p:cNvSpPr txBox="1">
              <a:spLocks noChangeArrowheads="1"/>
            </p:cNvSpPr>
            <p:nvPr/>
          </p:nvSpPr>
          <p:spPr bwMode="auto">
            <a:xfrm>
              <a:off x="5780" y="9171"/>
              <a:ext cx="552" cy="40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P</a:t>
              </a:r>
              <a:r>
                <a:rPr kumimoji="0" lang="en-US" altLang="zh-CN" sz="2400" b="0" i="1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θ</a:t>
              </a:r>
              <a:endPara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1187624" y="620688"/>
            <a:ext cx="46805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夫朗和费衍射：</a:t>
            </a:r>
            <a:endParaRPr lang="en-US" altLang="zh-CN" sz="2400" smtClean="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入射光与衍射光都是平行光</a:t>
            </a:r>
            <a:endParaRPr lang="en-US" altLang="zh-CN" sz="2400" smtClean="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39652" y="5242555"/>
            <a:ext cx="55806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激光笔作光源，接收屏距离</a:t>
            </a:r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1m</a:t>
            </a: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以上</a:t>
            </a:r>
            <a:endParaRPr lang="en-US" altLang="zh-CN" sz="2400" smtClean="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单丝衍射</a:t>
            </a:r>
            <a:endParaRPr lang="en-US" altLang="zh-CN" sz="2400" smtClean="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73713" y="2619213"/>
            <a:ext cx="3744416" cy="137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00337" y="0"/>
            <a:ext cx="2943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利用单丝衍射测量细丝直径</a:t>
            </a:r>
          </a:p>
        </p:txBody>
      </p:sp>
      <p:sp>
        <p:nvSpPr>
          <p:cNvPr id="28" name="矩形 27"/>
          <p:cNvSpPr/>
          <p:nvPr/>
        </p:nvSpPr>
        <p:spPr>
          <a:xfrm>
            <a:off x="251520" y="51267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定量测量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3672409" cy="435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02502"/>
            <a:ext cx="3744416" cy="438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00337" y="0"/>
            <a:ext cx="2943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利用单丝衍射测量细丝直径</a:t>
            </a:r>
          </a:p>
        </p:txBody>
      </p:sp>
      <p:pic>
        <p:nvPicPr>
          <p:cNvPr id="6" name="图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48780"/>
            <a:ext cx="87849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3716499" y="0"/>
            <a:ext cx="171100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         </a:t>
            </a: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前言</a:t>
            </a:r>
            <a:endParaRPr lang="zh-CN" altLang="en-US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39752" y="2204864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背景：学生到校不定期</a:t>
            </a:r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	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39752" y="2797768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课程：实践训练环节</a:t>
            </a:r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	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83768" y="368102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——</a:t>
            </a:r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教学计划怎么办？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99792" y="4941168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792B31"/>
                </a:solidFill>
                <a:latin typeface="Times New Roman"/>
                <a:ea typeface="宋体"/>
                <a:cs typeface="Times New Roman"/>
              </a:rPr>
              <a:t>非实验室环境下的大学物理实验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9512" y="512676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实验课程设计的出发点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1727684" y="5049180"/>
            <a:ext cx="720080" cy="324036"/>
          </a:xfrm>
          <a:prstGeom prst="rightArrow">
            <a:avLst/>
          </a:prstGeom>
          <a:solidFill>
            <a:srgbClr val="792B31"/>
          </a:solidFill>
          <a:ln>
            <a:solidFill>
              <a:srgbClr val="792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00337" y="0"/>
            <a:ext cx="2943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利用单丝衍射测量细丝直径</a:t>
            </a:r>
          </a:p>
        </p:txBody>
      </p:sp>
      <p:pic>
        <p:nvPicPr>
          <p:cNvPr id="4" name="图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8" y="656692"/>
            <a:ext cx="6192688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48" y="3645024"/>
            <a:ext cx="62286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912260" y="2564904"/>
            <a:ext cx="1981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altLang="zh-CN" sz="3200" i="1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sz="3200" i="1" smtClean="0">
                <a:latin typeface="Times New Roman" pitchFamily="18" charset="0"/>
                <a:cs typeface="Times New Roman" pitchFamily="18" charset="0"/>
              </a:rPr>
              <a:t>kλ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3200" i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782163" y="0"/>
            <a:ext cx="1579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光栅衍射实验</a:t>
            </a:r>
          </a:p>
        </p:txBody>
      </p:sp>
      <p:sp>
        <p:nvSpPr>
          <p:cNvPr id="6" name="矩形 5"/>
          <p:cNvSpPr/>
          <p:nvPr/>
        </p:nvSpPr>
        <p:spPr>
          <a:xfrm>
            <a:off x="3243752" y="539969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smtClean="0">
                <a:solidFill>
                  <a:srgbClr val="792B31"/>
                </a:solidFill>
              </a:rPr>
              <a:t>光栅衍射实验</a:t>
            </a:r>
            <a:endParaRPr lang="zh-CN" altLang="en-US" sz="3200">
              <a:solidFill>
                <a:srgbClr val="792B3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59279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实验目的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67744" y="2780928"/>
            <a:ext cx="47165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了解光栅的结构及光学原理</a:t>
            </a:r>
            <a:endParaRPr lang="en-US" altLang="zh-CN" sz="2400" smtClean="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学会搭建实验模型，选择合适的参数以便于测量</a:t>
            </a:r>
            <a:endParaRPr lang="zh-CN" altLang="en-US" sz="24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716499" y="0"/>
            <a:ext cx="171100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         绪论</a:t>
            </a:r>
          </a:p>
        </p:txBody>
      </p:sp>
      <p:grpSp>
        <p:nvGrpSpPr>
          <p:cNvPr id="31745" name="Group 1"/>
          <p:cNvGrpSpPr>
            <a:grpSpLocks noChangeAspect="1"/>
          </p:cNvGrpSpPr>
          <p:nvPr/>
        </p:nvGrpSpPr>
        <p:grpSpPr bwMode="auto">
          <a:xfrm>
            <a:off x="1151620" y="872716"/>
            <a:ext cx="5997992" cy="4536504"/>
            <a:chOff x="1930" y="8290"/>
            <a:chExt cx="4831" cy="3653"/>
          </a:xfrm>
        </p:grpSpPr>
        <p:sp>
          <p:nvSpPr>
            <p:cNvPr id="31746" name="AutoShape 2"/>
            <p:cNvSpPr>
              <a:spLocks noChangeAspect="1" noChangeArrowheads="1"/>
            </p:cNvSpPr>
            <p:nvPr/>
          </p:nvSpPr>
          <p:spPr bwMode="auto">
            <a:xfrm>
              <a:off x="1930" y="8290"/>
              <a:ext cx="4831" cy="365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31747" name="AutoShape 3"/>
            <p:cNvCxnSpPr>
              <a:cxnSpLocks noChangeShapeType="1"/>
            </p:cNvCxnSpPr>
            <p:nvPr/>
          </p:nvCxnSpPr>
          <p:spPr bwMode="auto">
            <a:xfrm flipV="1">
              <a:off x="2191" y="10390"/>
              <a:ext cx="299" cy="38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748" name="AutoShape 4"/>
            <p:cNvCxnSpPr>
              <a:cxnSpLocks noChangeShapeType="1"/>
            </p:cNvCxnSpPr>
            <p:nvPr/>
          </p:nvCxnSpPr>
          <p:spPr bwMode="auto">
            <a:xfrm flipV="1">
              <a:off x="3210" y="10390"/>
              <a:ext cx="298" cy="38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749" name="AutoShape 5"/>
            <p:cNvCxnSpPr>
              <a:cxnSpLocks noChangeShapeType="1"/>
            </p:cNvCxnSpPr>
            <p:nvPr/>
          </p:nvCxnSpPr>
          <p:spPr bwMode="auto">
            <a:xfrm flipV="1">
              <a:off x="4229" y="10390"/>
              <a:ext cx="299" cy="38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750" name="AutoShape 6"/>
            <p:cNvCxnSpPr>
              <a:cxnSpLocks noChangeShapeType="1"/>
            </p:cNvCxnSpPr>
            <p:nvPr/>
          </p:nvCxnSpPr>
          <p:spPr bwMode="auto">
            <a:xfrm flipV="1">
              <a:off x="5248" y="10390"/>
              <a:ext cx="299" cy="38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751" name="AutoShape 7"/>
            <p:cNvCxnSpPr>
              <a:cxnSpLocks noChangeShapeType="1"/>
            </p:cNvCxnSpPr>
            <p:nvPr/>
          </p:nvCxnSpPr>
          <p:spPr bwMode="auto">
            <a:xfrm>
              <a:off x="2490" y="10390"/>
              <a:ext cx="720" cy="38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752" name="AutoShape 8"/>
            <p:cNvCxnSpPr>
              <a:cxnSpLocks noChangeShapeType="1"/>
            </p:cNvCxnSpPr>
            <p:nvPr/>
          </p:nvCxnSpPr>
          <p:spPr bwMode="auto">
            <a:xfrm>
              <a:off x="3508" y="10390"/>
              <a:ext cx="721" cy="38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753" name="AutoShape 9"/>
            <p:cNvCxnSpPr>
              <a:cxnSpLocks noChangeShapeType="1"/>
            </p:cNvCxnSpPr>
            <p:nvPr/>
          </p:nvCxnSpPr>
          <p:spPr bwMode="auto">
            <a:xfrm>
              <a:off x="4528" y="10390"/>
              <a:ext cx="720" cy="38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754" name="AutoShape 10"/>
            <p:cNvCxnSpPr>
              <a:cxnSpLocks noChangeShapeType="1"/>
            </p:cNvCxnSpPr>
            <p:nvPr/>
          </p:nvCxnSpPr>
          <p:spPr bwMode="auto">
            <a:xfrm>
              <a:off x="5547" y="10390"/>
              <a:ext cx="720" cy="38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755" name="AutoShape 11"/>
            <p:cNvCxnSpPr>
              <a:cxnSpLocks noChangeShapeType="1"/>
            </p:cNvCxnSpPr>
            <p:nvPr/>
          </p:nvCxnSpPr>
          <p:spPr bwMode="auto">
            <a:xfrm>
              <a:off x="2191" y="11030"/>
              <a:ext cx="4076" cy="2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756" name="AutoShape 12"/>
            <p:cNvCxnSpPr>
              <a:cxnSpLocks noChangeShapeType="1"/>
            </p:cNvCxnSpPr>
            <p:nvPr/>
          </p:nvCxnSpPr>
          <p:spPr bwMode="auto">
            <a:xfrm>
              <a:off x="2650" y="10770"/>
              <a:ext cx="89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57" name="AutoShape 13"/>
            <p:cNvCxnSpPr>
              <a:cxnSpLocks noChangeShapeType="1"/>
            </p:cNvCxnSpPr>
            <p:nvPr/>
          </p:nvCxnSpPr>
          <p:spPr bwMode="auto">
            <a:xfrm>
              <a:off x="3910" y="8840"/>
              <a:ext cx="1" cy="17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58" name="AutoShape 14"/>
            <p:cNvCxnSpPr>
              <a:cxnSpLocks noChangeShapeType="1"/>
            </p:cNvCxnSpPr>
            <p:nvPr/>
          </p:nvCxnSpPr>
          <p:spPr bwMode="auto">
            <a:xfrm flipV="1">
              <a:off x="3900" y="9080"/>
              <a:ext cx="842" cy="15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59" name="AutoShape 15"/>
            <p:cNvCxnSpPr>
              <a:cxnSpLocks noChangeShapeType="1"/>
            </p:cNvCxnSpPr>
            <p:nvPr/>
          </p:nvCxnSpPr>
          <p:spPr bwMode="auto">
            <a:xfrm>
              <a:off x="3508" y="9030"/>
              <a:ext cx="212" cy="83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31760" name="AutoShape 16"/>
            <p:cNvCxnSpPr>
              <a:cxnSpLocks noChangeShapeType="1"/>
            </p:cNvCxnSpPr>
            <p:nvPr/>
          </p:nvCxnSpPr>
          <p:spPr bwMode="auto">
            <a:xfrm>
              <a:off x="3710" y="9819"/>
              <a:ext cx="200" cy="79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761" name="AutoShape 17"/>
            <p:cNvCxnSpPr>
              <a:cxnSpLocks noChangeShapeType="1"/>
            </p:cNvCxnSpPr>
            <p:nvPr/>
          </p:nvCxnSpPr>
          <p:spPr bwMode="auto">
            <a:xfrm flipV="1">
              <a:off x="3920" y="10066"/>
              <a:ext cx="1082" cy="53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31762" name="AutoShape 18"/>
            <p:cNvCxnSpPr>
              <a:cxnSpLocks noChangeShapeType="1"/>
            </p:cNvCxnSpPr>
            <p:nvPr/>
          </p:nvCxnSpPr>
          <p:spPr bwMode="auto">
            <a:xfrm flipH="1">
              <a:off x="4922" y="9620"/>
              <a:ext cx="1010" cy="49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3740" y="9819"/>
              <a:ext cx="190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90" y="0"/>
                </a:cxn>
                <a:cxn ang="0">
                  <a:pos x="190" y="50"/>
                </a:cxn>
              </a:cxnLst>
              <a:rect l="0" t="0" r="r" b="b"/>
              <a:pathLst>
                <a:path w="190" h="50">
                  <a:moveTo>
                    <a:pt x="0" y="50"/>
                  </a:moveTo>
                  <a:cubicBezTo>
                    <a:pt x="29" y="25"/>
                    <a:pt x="58" y="0"/>
                    <a:pt x="90" y="0"/>
                  </a:cubicBezTo>
                  <a:cubicBezTo>
                    <a:pt x="122" y="0"/>
                    <a:pt x="173" y="42"/>
                    <a:pt x="190" y="5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3931" y="9995"/>
              <a:ext cx="499" cy="345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39" y="25"/>
                </a:cxn>
                <a:cxn ang="0">
                  <a:pos x="459" y="215"/>
                </a:cxn>
              </a:cxnLst>
              <a:rect l="0" t="0" r="r" b="b"/>
              <a:pathLst>
                <a:path w="459" h="215">
                  <a:moveTo>
                    <a:pt x="0" y="65"/>
                  </a:moveTo>
                  <a:cubicBezTo>
                    <a:pt x="81" y="32"/>
                    <a:pt x="163" y="0"/>
                    <a:pt x="239" y="25"/>
                  </a:cubicBezTo>
                  <a:cubicBezTo>
                    <a:pt x="315" y="50"/>
                    <a:pt x="422" y="183"/>
                    <a:pt x="459" y="215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2820" y="10608"/>
              <a:ext cx="90" cy="172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0" y="81"/>
                </a:cxn>
                <a:cxn ang="0">
                  <a:pos x="30" y="172"/>
                </a:cxn>
              </a:cxnLst>
              <a:rect l="0" t="0" r="r" b="b"/>
              <a:pathLst>
                <a:path w="90" h="172">
                  <a:moveTo>
                    <a:pt x="90" y="0"/>
                  </a:moveTo>
                  <a:cubicBezTo>
                    <a:pt x="55" y="26"/>
                    <a:pt x="20" y="52"/>
                    <a:pt x="10" y="81"/>
                  </a:cubicBezTo>
                  <a:cubicBezTo>
                    <a:pt x="0" y="110"/>
                    <a:pt x="27" y="157"/>
                    <a:pt x="30" y="17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3628" y="9258"/>
              <a:ext cx="900" cy="18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410" y="0"/>
                </a:cxn>
                <a:cxn ang="0">
                  <a:pos x="960" y="182"/>
                </a:cxn>
              </a:cxnLst>
              <a:rect l="0" t="0" r="r" b="b"/>
              <a:pathLst>
                <a:path w="960" h="182">
                  <a:moveTo>
                    <a:pt x="0" y="182"/>
                  </a:moveTo>
                  <a:cubicBezTo>
                    <a:pt x="125" y="91"/>
                    <a:pt x="250" y="0"/>
                    <a:pt x="410" y="0"/>
                  </a:cubicBezTo>
                  <a:cubicBezTo>
                    <a:pt x="570" y="0"/>
                    <a:pt x="868" y="152"/>
                    <a:pt x="960" y="18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4498" y="9560"/>
              <a:ext cx="604" cy="4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" y="40"/>
                </a:cxn>
                <a:cxn ang="0">
                  <a:pos x="302" y="200"/>
                </a:cxn>
              </a:cxnLst>
              <a:rect l="0" t="0" r="r" b="b"/>
              <a:pathLst>
                <a:path w="302" h="200">
                  <a:moveTo>
                    <a:pt x="0" y="0"/>
                  </a:moveTo>
                  <a:cubicBezTo>
                    <a:pt x="66" y="3"/>
                    <a:pt x="132" y="7"/>
                    <a:pt x="182" y="40"/>
                  </a:cubicBezTo>
                  <a:cubicBezTo>
                    <a:pt x="232" y="73"/>
                    <a:pt x="282" y="173"/>
                    <a:pt x="302" y="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2720" y="10216"/>
              <a:ext cx="490" cy="37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en-US" altLang="zh-CN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θ</a:t>
              </a:r>
              <a:r>
                <a:rPr kumimoji="0" lang="en-US" altLang="zh-CN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0</a:t>
              </a:r>
              <a:endPara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69" name="Text Box 25"/>
            <p:cNvSpPr txBox="1">
              <a:spLocks noChangeArrowheads="1"/>
            </p:cNvSpPr>
            <p:nvPr/>
          </p:nvSpPr>
          <p:spPr bwMode="auto">
            <a:xfrm>
              <a:off x="3641" y="9334"/>
              <a:ext cx="440" cy="37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en-US" altLang="zh-CN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θ</a:t>
              </a:r>
              <a:endPara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70" name="Text Box 26"/>
            <p:cNvSpPr txBox="1">
              <a:spLocks noChangeArrowheads="1"/>
            </p:cNvSpPr>
            <p:nvPr/>
          </p:nvSpPr>
          <p:spPr bwMode="auto">
            <a:xfrm>
              <a:off x="4274" y="9711"/>
              <a:ext cx="440" cy="37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en-US" altLang="zh-CN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φ</a:t>
              </a:r>
              <a:endPara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73" name="Text Box 29"/>
            <p:cNvSpPr txBox="1">
              <a:spLocks noChangeArrowheads="1"/>
            </p:cNvSpPr>
            <p:nvPr/>
          </p:nvSpPr>
          <p:spPr bwMode="auto">
            <a:xfrm>
              <a:off x="2666" y="11070"/>
              <a:ext cx="1362" cy="32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光栅平面</a:t>
              </a:r>
              <a:endPara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74" name="Text Box 30"/>
            <p:cNvSpPr txBox="1">
              <a:spLocks noChangeArrowheads="1"/>
            </p:cNvSpPr>
            <p:nvPr/>
          </p:nvSpPr>
          <p:spPr bwMode="auto">
            <a:xfrm>
              <a:off x="2424" y="9128"/>
              <a:ext cx="1362" cy="32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入射光方向</a:t>
              </a:r>
              <a:endPara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75" name="Text Box 31"/>
            <p:cNvSpPr txBox="1">
              <a:spLocks noChangeArrowheads="1"/>
            </p:cNvSpPr>
            <p:nvPr/>
          </p:nvSpPr>
          <p:spPr bwMode="auto">
            <a:xfrm>
              <a:off x="5324" y="9881"/>
              <a:ext cx="1362" cy="32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衍射光方向</a:t>
              </a:r>
              <a:endPara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76" name="Text Box 32"/>
            <p:cNvSpPr txBox="1">
              <a:spLocks noChangeArrowheads="1"/>
            </p:cNvSpPr>
            <p:nvPr/>
          </p:nvSpPr>
          <p:spPr bwMode="auto">
            <a:xfrm>
              <a:off x="3293" y="8435"/>
              <a:ext cx="1362" cy="32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光栅面法线</a:t>
              </a:r>
              <a:endPara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777" name="Text Box 33"/>
            <p:cNvSpPr txBox="1">
              <a:spLocks noChangeArrowheads="1"/>
            </p:cNvSpPr>
            <p:nvPr/>
          </p:nvSpPr>
          <p:spPr bwMode="auto">
            <a:xfrm>
              <a:off x="4280" y="8812"/>
              <a:ext cx="1362" cy="32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槽面法线</a:t>
              </a:r>
              <a:endPara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31778" name="AutoShape 34"/>
            <p:cNvCxnSpPr>
              <a:cxnSpLocks noChangeShapeType="1"/>
            </p:cNvCxnSpPr>
            <p:nvPr/>
          </p:nvCxnSpPr>
          <p:spPr bwMode="auto">
            <a:xfrm>
              <a:off x="4228" y="11056"/>
              <a:ext cx="1" cy="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79" name="AutoShape 35"/>
            <p:cNvCxnSpPr>
              <a:cxnSpLocks noChangeShapeType="1"/>
            </p:cNvCxnSpPr>
            <p:nvPr/>
          </p:nvCxnSpPr>
          <p:spPr bwMode="auto">
            <a:xfrm>
              <a:off x="5248" y="11056"/>
              <a:ext cx="1" cy="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80" name="AutoShape 36"/>
            <p:cNvCxnSpPr>
              <a:cxnSpLocks noChangeShapeType="1"/>
            </p:cNvCxnSpPr>
            <p:nvPr/>
          </p:nvCxnSpPr>
          <p:spPr bwMode="auto">
            <a:xfrm>
              <a:off x="4229" y="11208"/>
              <a:ext cx="1019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</p:cxnSp>
        <p:sp>
          <p:nvSpPr>
            <p:cNvPr id="31781" name="Text Box 37"/>
            <p:cNvSpPr txBox="1">
              <a:spLocks noChangeArrowheads="1"/>
            </p:cNvSpPr>
            <p:nvPr/>
          </p:nvSpPr>
          <p:spPr bwMode="auto">
            <a:xfrm>
              <a:off x="4564" y="11165"/>
              <a:ext cx="440" cy="37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en-US" altLang="zh-CN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d</a:t>
              </a:r>
              <a:endPara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31783" name="AutoShape 39"/>
            <p:cNvCxnSpPr>
              <a:cxnSpLocks noChangeShapeType="1"/>
            </p:cNvCxnSpPr>
            <p:nvPr/>
          </p:nvCxnSpPr>
          <p:spPr bwMode="auto">
            <a:xfrm>
              <a:off x="2198" y="10761"/>
              <a:ext cx="103" cy="2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84" name="AutoShape 40"/>
            <p:cNvCxnSpPr>
              <a:cxnSpLocks noChangeShapeType="1"/>
            </p:cNvCxnSpPr>
            <p:nvPr/>
          </p:nvCxnSpPr>
          <p:spPr bwMode="auto">
            <a:xfrm>
              <a:off x="2328" y="10637"/>
              <a:ext cx="162" cy="3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85" name="AutoShape 41"/>
            <p:cNvCxnSpPr>
              <a:cxnSpLocks noChangeShapeType="1"/>
            </p:cNvCxnSpPr>
            <p:nvPr/>
          </p:nvCxnSpPr>
          <p:spPr bwMode="auto">
            <a:xfrm>
              <a:off x="2418" y="10485"/>
              <a:ext cx="232" cy="5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86" name="AutoShape 42"/>
            <p:cNvCxnSpPr>
              <a:cxnSpLocks noChangeShapeType="1"/>
            </p:cNvCxnSpPr>
            <p:nvPr/>
          </p:nvCxnSpPr>
          <p:spPr bwMode="auto">
            <a:xfrm>
              <a:off x="2562" y="10432"/>
              <a:ext cx="258" cy="58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87" name="AutoShape 43"/>
            <p:cNvCxnSpPr>
              <a:cxnSpLocks noChangeShapeType="1"/>
            </p:cNvCxnSpPr>
            <p:nvPr/>
          </p:nvCxnSpPr>
          <p:spPr bwMode="auto">
            <a:xfrm>
              <a:off x="2820" y="10599"/>
              <a:ext cx="177" cy="4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88" name="AutoShape 44"/>
            <p:cNvCxnSpPr>
              <a:cxnSpLocks noChangeShapeType="1"/>
            </p:cNvCxnSpPr>
            <p:nvPr/>
          </p:nvCxnSpPr>
          <p:spPr bwMode="auto">
            <a:xfrm>
              <a:off x="2997" y="10673"/>
              <a:ext cx="160" cy="3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89" name="AutoShape 45"/>
            <p:cNvCxnSpPr>
              <a:cxnSpLocks noChangeShapeType="1"/>
            </p:cNvCxnSpPr>
            <p:nvPr/>
          </p:nvCxnSpPr>
          <p:spPr bwMode="auto">
            <a:xfrm>
              <a:off x="3221" y="10767"/>
              <a:ext cx="103" cy="2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90" name="AutoShape 46"/>
            <p:cNvCxnSpPr>
              <a:cxnSpLocks noChangeShapeType="1"/>
            </p:cNvCxnSpPr>
            <p:nvPr/>
          </p:nvCxnSpPr>
          <p:spPr bwMode="auto">
            <a:xfrm>
              <a:off x="3351" y="10643"/>
              <a:ext cx="162" cy="3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91" name="AutoShape 47"/>
            <p:cNvCxnSpPr>
              <a:cxnSpLocks noChangeShapeType="1"/>
            </p:cNvCxnSpPr>
            <p:nvPr/>
          </p:nvCxnSpPr>
          <p:spPr bwMode="auto">
            <a:xfrm>
              <a:off x="3441" y="10491"/>
              <a:ext cx="232" cy="5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92" name="AutoShape 48"/>
            <p:cNvCxnSpPr>
              <a:cxnSpLocks noChangeShapeType="1"/>
            </p:cNvCxnSpPr>
            <p:nvPr/>
          </p:nvCxnSpPr>
          <p:spPr bwMode="auto">
            <a:xfrm>
              <a:off x="3585" y="10438"/>
              <a:ext cx="258" cy="58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93" name="AutoShape 49"/>
            <p:cNvCxnSpPr>
              <a:cxnSpLocks noChangeShapeType="1"/>
            </p:cNvCxnSpPr>
            <p:nvPr/>
          </p:nvCxnSpPr>
          <p:spPr bwMode="auto">
            <a:xfrm>
              <a:off x="3843" y="10605"/>
              <a:ext cx="177" cy="4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94" name="AutoShape 50"/>
            <p:cNvCxnSpPr>
              <a:cxnSpLocks noChangeShapeType="1"/>
            </p:cNvCxnSpPr>
            <p:nvPr/>
          </p:nvCxnSpPr>
          <p:spPr bwMode="auto">
            <a:xfrm>
              <a:off x="4020" y="10679"/>
              <a:ext cx="160" cy="3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95" name="AutoShape 51"/>
            <p:cNvCxnSpPr>
              <a:cxnSpLocks noChangeShapeType="1"/>
            </p:cNvCxnSpPr>
            <p:nvPr/>
          </p:nvCxnSpPr>
          <p:spPr bwMode="auto">
            <a:xfrm>
              <a:off x="4228" y="10765"/>
              <a:ext cx="103" cy="2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96" name="AutoShape 52"/>
            <p:cNvCxnSpPr>
              <a:cxnSpLocks noChangeShapeType="1"/>
            </p:cNvCxnSpPr>
            <p:nvPr/>
          </p:nvCxnSpPr>
          <p:spPr bwMode="auto">
            <a:xfrm>
              <a:off x="4358" y="10641"/>
              <a:ext cx="162" cy="3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97" name="AutoShape 53"/>
            <p:cNvCxnSpPr>
              <a:cxnSpLocks noChangeShapeType="1"/>
            </p:cNvCxnSpPr>
            <p:nvPr/>
          </p:nvCxnSpPr>
          <p:spPr bwMode="auto">
            <a:xfrm>
              <a:off x="4448" y="10489"/>
              <a:ext cx="232" cy="5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98" name="AutoShape 54"/>
            <p:cNvCxnSpPr>
              <a:cxnSpLocks noChangeShapeType="1"/>
            </p:cNvCxnSpPr>
            <p:nvPr/>
          </p:nvCxnSpPr>
          <p:spPr bwMode="auto">
            <a:xfrm>
              <a:off x="4592" y="10436"/>
              <a:ext cx="258" cy="58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799" name="AutoShape 55"/>
            <p:cNvCxnSpPr>
              <a:cxnSpLocks noChangeShapeType="1"/>
            </p:cNvCxnSpPr>
            <p:nvPr/>
          </p:nvCxnSpPr>
          <p:spPr bwMode="auto">
            <a:xfrm>
              <a:off x="4850" y="10603"/>
              <a:ext cx="177" cy="4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800" name="AutoShape 56"/>
            <p:cNvCxnSpPr>
              <a:cxnSpLocks noChangeShapeType="1"/>
            </p:cNvCxnSpPr>
            <p:nvPr/>
          </p:nvCxnSpPr>
          <p:spPr bwMode="auto">
            <a:xfrm>
              <a:off x="5036" y="10677"/>
              <a:ext cx="160" cy="3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801" name="AutoShape 57"/>
            <p:cNvCxnSpPr>
              <a:cxnSpLocks noChangeShapeType="1"/>
            </p:cNvCxnSpPr>
            <p:nvPr/>
          </p:nvCxnSpPr>
          <p:spPr bwMode="auto">
            <a:xfrm>
              <a:off x="5261" y="10748"/>
              <a:ext cx="103" cy="2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802" name="AutoShape 58"/>
            <p:cNvCxnSpPr>
              <a:cxnSpLocks noChangeShapeType="1"/>
            </p:cNvCxnSpPr>
            <p:nvPr/>
          </p:nvCxnSpPr>
          <p:spPr bwMode="auto">
            <a:xfrm>
              <a:off x="5382" y="10624"/>
              <a:ext cx="162" cy="3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803" name="AutoShape 59"/>
            <p:cNvCxnSpPr>
              <a:cxnSpLocks noChangeShapeType="1"/>
            </p:cNvCxnSpPr>
            <p:nvPr/>
          </p:nvCxnSpPr>
          <p:spPr bwMode="auto">
            <a:xfrm>
              <a:off x="5490" y="10472"/>
              <a:ext cx="232" cy="5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804" name="AutoShape 60"/>
            <p:cNvCxnSpPr>
              <a:cxnSpLocks noChangeShapeType="1"/>
            </p:cNvCxnSpPr>
            <p:nvPr/>
          </p:nvCxnSpPr>
          <p:spPr bwMode="auto">
            <a:xfrm>
              <a:off x="5643" y="10446"/>
              <a:ext cx="258" cy="58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805" name="AutoShape 61"/>
            <p:cNvCxnSpPr>
              <a:cxnSpLocks noChangeShapeType="1"/>
            </p:cNvCxnSpPr>
            <p:nvPr/>
          </p:nvCxnSpPr>
          <p:spPr bwMode="auto">
            <a:xfrm>
              <a:off x="5892" y="10586"/>
              <a:ext cx="177" cy="4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1806" name="AutoShape 62"/>
            <p:cNvCxnSpPr>
              <a:cxnSpLocks noChangeShapeType="1"/>
            </p:cNvCxnSpPr>
            <p:nvPr/>
          </p:nvCxnSpPr>
          <p:spPr bwMode="auto">
            <a:xfrm>
              <a:off x="6069" y="10660"/>
              <a:ext cx="160" cy="3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67" name="矩形 66"/>
          <p:cNvSpPr/>
          <p:nvPr/>
        </p:nvSpPr>
        <p:spPr>
          <a:xfrm>
            <a:off x="2123728" y="5085184"/>
            <a:ext cx="3868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(sin</a:t>
            </a:r>
            <a:r>
              <a:rPr lang="en-US" altLang="zh-CN" sz="28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2800" i="1" baseline="-250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K  </a:t>
            </a:r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± sin</a:t>
            </a:r>
            <a:r>
              <a:rPr lang="en-US" altLang="zh-CN" sz="28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800" i="1" baseline="-250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altLang="zh-CN" sz="28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Kλ</a:t>
            </a:r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8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735796" y="5733256"/>
            <a:ext cx="2584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altLang="zh-CN" sz="28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2800" i="1" baseline="-250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K   </a:t>
            </a:r>
            <a:r>
              <a:rPr lang="en-US" altLang="zh-CN" sz="28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altLang="zh-CN" sz="28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Kλ</a:t>
            </a:r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8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716499" y="0"/>
            <a:ext cx="171100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         绪论</a:t>
            </a:r>
          </a:p>
        </p:txBody>
      </p:sp>
      <p:sp>
        <p:nvSpPr>
          <p:cNvPr id="64" name="矩形 63"/>
          <p:cNvSpPr/>
          <p:nvPr/>
        </p:nvSpPr>
        <p:spPr>
          <a:xfrm>
            <a:off x="251520" y="51267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定量测量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7" name="组合 206"/>
          <p:cNvGrpSpPr/>
          <p:nvPr/>
        </p:nvGrpSpPr>
        <p:grpSpPr>
          <a:xfrm>
            <a:off x="4535996" y="1520788"/>
            <a:ext cx="3851920" cy="3847395"/>
            <a:chOff x="5940152" y="512676"/>
            <a:chExt cx="3851920" cy="3847395"/>
          </a:xfrm>
        </p:grpSpPr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940152" y="512676"/>
              <a:ext cx="3851920" cy="384739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6322628" y="892889"/>
              <a:ext cx="3086968" cy="30869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6438050" y="1008310"/>
              <a:ext cx="2856124" cy="28561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6533103" y="1101101"/>
              <a:ext cx="2666019" cy="26705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6632682" y="1202944"/>
              <a:ext cx="2466861" cy="24668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6741314" y="1311577"/>
              <a:ext cx="2249596" cy="22495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7442900" y="2013159"/>
              <a:ext cx="846425" cy="8464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10" name="Rectangle 38"/>
            <p:cNvSpPr>
              <a:spLocks noChangeArrowheads="1"/>
            </p:cNvSpPr>
            <p:nvPr/>
          </p:nvSpPr>
          <p:spPr bwMode="auto">
            <a:xfrm>
              <a:off x="6113127" y="2228161"/>
              <a:ext cx="810215" cy="41642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1367644" y="1088740"/>
            <a:ext cx="1981200" cy="5049748"/>
            <a:chOff x="575556" y="1160748"/>
            <a:chExt cx="1981200" cy="5049748"/>
          </a:xfrm>
        </p:grpSpPr>
        <p:cxnSp>
          <p:nvCxnSpPr>
            <p:cNvPr id="158" name="直接连接符 157"/>
            <p:cNvCxnSpPr/>
            <p:nvPr/>
          </p:nvCxnSpPr>
          <p:spPr>
            <a:xfrm>
              <a:off x="575556" y="11607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>
              <a:off x="727956" y="11607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>
              <a:off x="880356" y="11607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>
              <a:off x="1032756" y="11607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>
              <a:off x="1185156" y="11607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>
              <a:off x="1337556" y="11607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>
              <a:off x="1489956" y="11607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>
              <a:off x="1642356" y="11607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>
              <a:off x="1794756" y="11607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>
              <a:off x="1947156" y="11607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>
              <a:off x="2099556" y="11607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2251956" y="11607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2404356" y="11607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>
              <a:off x="2556756" y="11607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>
              <a:off x="575556" y="1160748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575556" y="1313771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>
              <a:off x="575556" y="1466794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>
              <a:off x="575556" y="1619817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>
              <a:off x="575556" y="1772840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575556" y="1925863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575556" y="2078886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575556" y="2231909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>
              <a:off x="575556" y="2384932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575556" y="2537955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575556" y="2690978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>
              <a:off x="575556" y="2844001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>
              <a:off x="575556" y="2997024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>
              <a:off x="575556" y="3150047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>
              <a:off x="575556" y="3303070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>
              <a:off x="575556" y="3456093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>
              <a:off x="575556" y="3609116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/>
          </p:nvCxnSpPr>
          <p:spPr>
            <a:xfrm>
              <a:off x="575556" y="3762139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575556" y="3915162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>
              <a:off x="575556" y="4068185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>
              <a:off x="575556" y="4221208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>
              <a:off x="575556" y="4374231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>
              <a:off x="575556" y="4527254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>
              <a:off x="575556" y="4680277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>
              <a:off x="575556" y="4833300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>
              <a:off x="575556" y="4986323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>
              <a:off x="575556" y="5139346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>
              <a:off x="575556" y="5292369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>
              <a:off x="575556" y="5445392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>
              <a:off x="575556" y="5598415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575556" y="5751438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>
              <a:off x="575556" y="5904461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>
              <a:off x="575556" y="6057484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>
              <a:off x="575556" y="6210496"/>
              <a:ext cx="1980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716499" y="0"/>
            <a:ext cx="171100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         绪论</a:t>
            </a:r>
          </a:p>
        </p:txBody>
      </p:sp>
      <p:grpSp>
        <p:nvGrpSpPr>
          <p:cNvPr id="55298" name="Group 2"/>
          <p:cNvGrpSpPr>
            <a:grpSpLocks noChangeAspect="1"/>
          </p:cNvGrpSpPr>
          <p:nvPr/>
        </p:nvGrpSpPr>
        <p:grpSpPr bwMode="auto">
          <a:xfrm>
            <a:off x="683568" y="1232756"/>
            <a:ext cx="5587979" cy="4428492"/>
            <a:chOff x="1819" y="9309"/>
            <a:chExt cx="3735" cy="2960"/>
          </a:xfrm>
        </p:grpSpPr>
        <p:sp>
          <p:nvSpPr>
            <p:cNvPr id="55299" name="AutoShape 3"/>
            <p:cNvSpPr>
              <a:spLocks noChangeAspect="1" noChangeArrowheads="1"/>
            </p:cNvSpPr>
            <p:nvPr/>
          </p:nvSpPr>
          <p:spPr bwMode="auto">
            <a:xfrm>
              <a:off x="1819" y="9309"/>
              <a:ext cx="3735" cy="296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00" name="AutoShape 4"/>
            <p:cNvSpPr>
              <a:spLocks noChangeArrowheads="1"/>
            </p:cNvSpPr>
            <p:nvPr/>
          </p:nvSpPr>
          <p:spPr bwMode="auto">
            <a:xfrm>
              <a:off x="2247" y="9509"/>
              <a:ext cx="2907" cy="823"/>
            </a:xfrm>
            <a:prstGeom prst="cube">
              <a:avLst>
                <a:gd name="adj" fmla="val 534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55301" name="AutoShape 5"/>
            <p:cNvCxnSpPr>
              <a:cxnSpLocks noChangeShapeType="1"/>
            </p:cNvCxnSpPr>
            <p:nvPr/>
          </p:nvCxnSpPr>
          <p:spPr bwMode="auto">
            <a:xfrm flipV="1">
              <a:off x="3607" y="10089"/>
              <a:ext cx="881" cy="1322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cxnSp>
          <p:nvCxnSpPr>
            <p:cNvPr id="55302" name="AutoShape 6"/>
            <p:cNvCxnSpPr>
              <a:cxnSpLocks noChangeShapeType="1"/>
            </p:cNvCxnSpPr>
            <p:nvPr/>
          </p:nvCxnSpPr>
          <p:spPr bwMode="auto">
            <a:xfrm flipH="1">
              <a:off x="3607" y="10673"/>
              <a:ext cx="97" cy="729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55303" name="AutoShape 7"/>
            <p:cNvSpPr>
              <a:spLocks noChangeArrowheads="1"/>
            </p:cNvSpPr>
            <p:nvPr/>
          </p:nvSpPr>
          <p:spPr bwMode="auto">
            <a:xfrm>
              <a:off x="3665" y="10168"/>
              <a:ext cx="143" cy="505"/>
            </a:xfrm>
            <a:prstGeom prst="parallelogram">
              <a:avLst>
                <a:gd name="adj" fmla="val 433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55304" name="AutoShape 8"/>
            <p:cNvCxnSpPr>
              <a:cxnSpLocks noChangeShapeType="1"/>
            </p:cNvCxnSpPr>
            <p:nvPr/>
          </p:nvCxnSpPr>
          <p:spPr bwMode="auto">
            <a:xfrm>
              <a:off x="2331" y="10062"/>
              <a:ext cx="2672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55305" name="AutoShape 9"/>
            <p:cNvCxnSpPr>
              <a:cxnSpLocks noChangeShapeType="1"/>
            </p:cNvCxnSpPr>
            <p:nvPr/>
          </p:nvCxnSpPr>
          <p:spPr bwMode="auto">
            <a:xfrm flipH="1" flipV="1">
              <a:off x="2962" y="10089"/>
              <a:ext cx="645" cy="1322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55306" name="Oval 10"/>
            <p:cNvSpPr>
              <a:spLocks noChangeArrowheads="1"/>
            </p:cNvSpPr>
            <p:nvPr/>
          </p:nvSpPr>
          <p:spPr bwMode="auto">
            <a:xfrm>
              <a:off x="3510" y="11036"/>
              <a:ext cx="732" cy="731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55307" name="AutoShape 11"/>
            <p:cNvCxnSpPr>
              <a:cxnSpLocks noChangeShapeType="1"/>
            </p:cNvCxnSpPr>
            <p:nvPr/>
          </p:nvCxnSpPr>
          <p:spPr bwMode="auto">
            <a:xfrm>
              <a:off x="3264" y="11419"/>
              <a:ext cx="1863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55308" name="Text Box 12"/>
            <p:cNvSpPr txBox="1">
              <a:spLocks noChangeArrowheads="1"/>
            </p:cNvSpPr>
            <p:nvPr/>
          </p:nvSpPr>
          <p:spPr bwMode="auto">
            <a:xfrm>
              <a:off x="2252" y="11162"/>
              <a:ext cx="970" cy="42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入射光</a:t>
              </a:r>
              <a:endPara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5309" name="Text Box 13"/>
            <p:cNvSpPr txBox="1">
              <a:spLocks noChangeArrowheads="1"/>
            </p:cNvSpPr>
            <p:nvPr/>
          </p:nvSpPr>
          <p:spPr bwMode="auto">
            <a:xfrm>
              <a:off x="2463" y="9604"/>
              <a:ext cx="1161" cy="42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1</a:t>
              </a:r>
              <a:r>
                <a:rPr kumimoji="0" lang="zh-CN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级衍射斑</a:t>
              </a:r>
              <a:endPara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5310" name="Text Box 14"/>
            <p:cNvSpPr txBox="1">
              <a:spLocks noChangeArrowheads="1"/>
            </p:cNvSpPr>
            <p:nvPr/>
          </p:nvSpPr>
          <p:spPr bwMode="auto">
            <a:xfrm>
              <a:off x="4033" y="9604"/>
              <a:ext cx="1297" cy="42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−1</a:t>
              </a:r>
              <a:r>
                <a:rPr kumimoji="0" lang="zh-CN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级衍射斑</a:t>
              </a:r>
              <a:endPara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55311" name="AutoShape 15"/>
            <p:cNvCxnSpPr>
              <a:cxnSpLocks noChangeShapeType="1"/>
            </p:cNvCxnSpPr>
            <p:nvPr/>
          </p:nvCxnSpPr>
          <p:spPr bwMode="auto">
            <a:xfrm flipV="1">
              <a:off x="4563" y="10072"/>
              <a:ext cx="191" cy="133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</p:cxnSp>
        <p:cxnSp>
          <p:nvCxnSpPr>
            <p:cNvPr id="55312" name="AutoShape 16"/>
            <p:cNvCxnSpPr>
              <a:cxnSpLocks noChangeShapeType="1"/>
            </p:cNvCxnSpPr>
            <p:nvPr/>
          </p:nvCxnSpPr>
          <p:spPr bwMode="auto">
            <a:xfrm flipV="1">
              <a:off x="2685" y="10729"/>
              <a:ext cx="982" cy="3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</p:spPr>
        </p:cxnSp>
        <p:cxnSp>
          <p:nvCxnSpPr>
            <p:cNvPr id="55313" name="AutoShape 17"/>
            <p:cNvCxnSpPr>
              <a:cxnSpLocks noChangeShapeType="1"/>
            </p:cNvCxnSpPr>
            <p:nvPr/>
          </p:nvCxnSpPr>
          <p:spPr bwMode="auto">
            <a:xfrm>
              <a:off x="2971" y="9927"/>
              <a:ext cx="1" cy="1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55314" name="AutoShape 18"/>
            <p:cNvCxnSpPr>
              <a:cxnSpLocks noChangeShapeType="1"/>
            </p:cNvCxnSpPr>
            <p:nvPr/>
          </p:nvCxnSpPr>
          <p:spPr bwMode="auto">
            <a:xfrm>
              <a:off x="4480" y="9915"/>
              <a:ext cx="1" cy="1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55315" name="AutoShape 19"/>
            <p:cNvCxnSpPr>
              <a:cxnSpLocks noChangeShapeType="1"/>
            </p:cNvCxnSpPr>
            <p:nvPr/>
          </p:nvCxnSpPr>
          <p:spPr bwMode="auto">
            <a:xfrm>
              <a:off x="2962" y="9942"/>
              <a:ext cx="1502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</p:cxnSp>
        <p:sp>
          <p:nvSpPr>
            <p:cNvPr id="55316" name="Arc 20"/>
            <p:cNvSpPr>
              <a:spLocks/>
            </p:cNvSpPr>
            <p:nvPr/>
          </p:nvSpPr>
          <p:spPr bwMode="auto">
            <a:xfrm>
              <a:off x="3686" y="10831"/>
              <a:ext cx="224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17" name="Text Box 21"/>
            <p:cNvSpPr txBox="1">
              <a:spLocks noChangeArrowheads="1"/>
            </p:cNvSpPr>
            <p:nvPr/>
          </p:nvSpPr>
          <p:spPr bwMode="auto">
            <a:xfrm>
              <a:off x="3779" y="10567"/>
              <a:ext cx="495" cy="42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en-US" altLang="zh-CN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φ</a:t>
              </a:r>
              <a:endPara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5318" name="Text Box 22"/>
            <p:cNvSpPr txBox="1">
              <a:spLocks noChangeArrowheads="1"/>
            </p:cNvSpPr>
            <p:nvPr/>
          </p:nvSpPr>
          <p:spPr bwMode="auto">
            <a:xfrm>
              <a:off x="4669" y="10617"/>
              <a:ext cx="495" cy="42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en-US" altLang="zh-CN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l</a:t>
              </a:r>
              <a:r>
                <a:rPr kumimoji="0" lang="en-US" altLang="zh-CN" sz="20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1</a:t>
              </a:r>
              <a:endPara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5319" name="Text Box 23"/>
            <p:cNvSpPr txBox="1">
              <a:spLocks noChangeArrowheads="1"/>
            </p:cNvSpPr>
            <p:nvPr/>
          </p:nvSpPr>
          <p:spPr bwMode="auto">
            <a:xfrm>
              <a:off x="3634" y="9676"/>
              <a:ext cx="495" cy="42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en-US" altLang="zh-CN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l</a:t>
              </a:r>
              <a:r>
                <a:rPr kumimoji="0" lang="en-US" altLang="zh-CN" sz="20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2</a:t>
              </a:r>
              <a:endPara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5320" name="Oval 24"/>
            <p:cNvSpPr>
              <a:spLocks noChangeArrowheads="1"/>
            </p:cNvSpPr>
            <p:nvPr/>
          </p:nvSpPr>
          <p:spPr bwMode="auto">
            <a:xfrm>
              <a:off x="2937" y="10026"/>
              <a:ext cx="71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21" name="Oval 25"/>
            <p:cNvSpPr>
              <a:spLocks noChangeArrowheads="1"/>
            </p:cNvSpPr>
            <p:nvPr/>
          </p:nvSpPr>
          <p:spPr bwMode="auto">
            <a:xfrm>
              <a:off x="4437" y="10026"/>
              <a:ext cx="71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22" name="Oval 26"/>
            <p:cNvSpPr>
              <a:spLocks noChangeArrowheads="1"/>
            </p:cNvSpPr>
            <p:nvPr/>
          </p:nvSpPr>
          <p:spPr bwMode="auto">
            <a:xfrm>
              <a:off x="3582" y="11382"/>
              <a:ext cx="71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55323" name="AutoShape 27"/>
            <p:cNvCxnSpPr>
              <a:cxnSpLocks noChangeShapeType="1"/>
            </p:cNvCxnSpPr>
            <p:nvPr/>
          </p:nvCxnSpPr>
          <p:spPr bwMode="auto">
            <a:xfrm flipV="1">
              <a:off x="3695" y="10071"/>
              <a:ext cx="84" cy="6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55325" name="Text Box 29"/>
            <p:cNvSpPr txBox="1">
              <a:spLocks noChangeArrowheads="1"/>
            </p:cNvSpPr>
            <p:nvPr/>
          </p:nvSpPr>
          <p:spPr bwMode="auto">
            <a:xfrm>
              <a:off x="4177" y="11619"/>
              <a:ext cx="1255" cy="42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手机或光盘</a:t>
              </a:r>
              <a:endPara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91" name="Arc 20"/>
          <p:cNvSpPr>
            <a:spLocks/>
          </p:cNvSpPr>
          <p:nvPr/>
        </p:nvSpPr>
        <p:spPr bwMode="auto">
          <a:xfrm rot="19013825">
            <a:off x="3082087" y="3560180"/>
            <a:ext cx="335129" cy="21544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716499" y="0"/>
            <a:ext cx="171100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         绪论</a:t>
            </a:r>
          </a:p>
        </p:txBody>
      </p:sp>
      <p:pic>
        <p:nvPicPr>
          <p:cNvPr id="31" name="图片 3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08" y="476672"/>
            <a:ext cx="88836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580" y="2456891"/>
            <a:ext cx="5184576" cy="41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矩形 32"/>
          <p:cNvSpPr/>
          <p:nvPr/>
        </p:nvSpPr>
        <p:spPr>
          <a:xfrm>
            <a:off x="6300192" y="3789040"/>
            <a:ext cx="249459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altLang="zh-CN" sz="28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2800" i="1" baseline="-250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K   </a:t>
            </a:r>
            <a:r>
              <a:rPr lang="en-US" altLang="zh-CN" sz="28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altLang="zh-CN" sz="28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Kλ</a:t>
            </a:r>
          </a:p>
          <a:p>
            <a:endParaRPr lang="en-US" altLang="zh-CN" sz="2800" i="1" smtClean="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endParaRPr lang="zh-CN" altLang="en-US" sz="28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716499" y="0"/>
            <a:ext cx="171100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         绪论</a:t>
            </a:r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56" y="1304764"/>
            <a:ext cx="896747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131840" y="450912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光盘的选择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3716499" y="0"/>
            <a:ext cx="171100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         </a:t>
            </a: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前言</a:t>
            </a:r>
            <a:endParaRPr lang="zh-CN" altLang="en-US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31740" y="3825044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3. </a:t>
            </a:r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非实验室</a:t>
            </a:r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环境</a:t>
            </a:r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——</a:t>
            </a:r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可行性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5516" y="548680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实验项目设计的指导思想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31740" y="1988840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1. </a:t>
            </a:r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大学物理实验</a:t>
            </a:r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——</a:t>
            </a:r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大纲：内容</a:t>
            </a:r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、方法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31740" y="2906942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2. </a:t>
            </a:r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不是演示实验</a:t>
            </a:r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——</a:t>
            </a:r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完整的训练过程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14766" y="4813992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家中常见材料；测量工具；手机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1691680" y="4941168"/>
            <a:ext cx="720080" cy="324036"/>
          </a:xfrm>
          <a:prstGeom prst="rightArrow">
            <a:avLst/>
          </a:prstGeom>
          <a:solidFill>
            <a:srgbClr val="792B31"/>
          </a:solidFill>
          <a:ln>
            <a:solidFill>
              <a:srgbClr val="792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3716499" y="0"/>
            <a:ext cx="171100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         </a:t>
            </a: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前言</a:t>
            </a:r>
            <a:endParaRPr lang="zh-CN" altLang="en-US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63840" y="164564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1. </a:t>
            </a:r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深入理解实验原理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5516" y="548680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实验训练的几个环节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08724" y="3167390"/>
            <a:ext cx="3326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2.</a:t>
            </a:r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自行搭建实验系统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63840" y="4653136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3. </a:t>
            </a:r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正确处理实验数据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3086835" y="0"/>
            <a:ext cx="297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空气柱振动发声的频率特性</a:t>
            </a:r>
            <a:endParaRPr lang="zh-CN" altLang="en-US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170080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792B3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实验目的</a:t>
            </a:r>
            <a:endParaRPr lang="zh-CN" altLang="en-US" sz="32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07837" y="440668"/>
            <a:ext cx="5128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smtClean="0">
                <a:solidFill>
                  <a:srgbClr val="792B31"/>
                </a:solidFill>
              </a:rPr>
              <a:t>空气柱振动发声的频率特性</a:t>
            </a:r>
            <a:endParaRPr lang="zh-CN" altLang="en-US" sz="3200" b="1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83768" y="2600908"/>
            <a:ext cx="38884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了解振动与共振</a:t>
            </a:r>
            <a:endParaRPr lang="en-US" altLang="zh-CN" sz="2400" smtClean="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如何确定各个参量</a:t>
            </a:r>
            <a:endParaRPr lang="zh-CN" altLang="zh-CN" sz="2400" smtClean="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Phyphox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Origin</a:t>
            </a:r>
            <a:endParaRPr lang="zh-CN" altLang="en-US" sz="24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3086835" y="0"/>
            <a:ext cx="297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空气柱振动发声的频率特性</a:t>
            </a:r>
            <a:endParaRPr lang="zh-CN" altLang="en-US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5602" name="Group 2"/>
          <p:cNvGrpSpPr>
            <a:grpSpLocks noChangeAspect="1"/>
          </p:cNvGrpSpPr>
          <p:nvPr/>
        </p:nvGrpSpPr>
        <p:grpSpPr bwMode="auto">
          <a:xfrm>
            <a:off x="611560" y="1124744"/>
            <a:ext cx="4068452" cy="4003547"/>
            <a:chOff x="4735" y="9023"/>
            <a:chExt cx="3446" cy="3394"/>
          </a:xfrm>
        </p:grpSpPr>
        <p:sp>
          <p:nvSpPr>
            <p:cNvPr id="25603" name="AutoShape 3"/>
            <p:cNvSpPr>
              <a:spLocks noChangeAspect="1" noChangeArrowheads="1"/>
            </p:cNvSpPr>
            <p:nvPr/>
          </p:nvSpPr>
          <p:spPr bwMode="auto">
            <a:xfrm>
              <a:off x="4735" y="9023"/>
              <a:ext cx="3446" cy="339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04" name="Arc 4"/>
            <p:cNvSpPr>
              <a:spLocks/>
            </p:cNvSpPr>
            <p:nvPr/>
          </p:nvSpPr>
          <p:spPr bwMode="auto">
            <a:xfrm flipV="1">
              <a:off x="7541" y="9828"/>
              <a:ext cx="220" cy="23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473"/>
                <a:gd name="T2" fmla="*/ 21582 w 21600"/>
                <a:gd name="T3" fmla="*/ 22473 h 22473"/>
                <a:gd name="T4" fmla="*/ 0 w 21600"/>
                <a:gd name="T5" fmla="*/ 21600 h 2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47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891"/>
                    <a:pt x="21594" y="22182"/>
                    <a:pt x="21582" y="22473"/>
                  </a:cubicBezTo>
                </a:path>
                <a:path w="21600" h="2247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891"/>
                    <a:pt x="21594" y="22182"/>
                    <a:pt x="21582" y="2247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5404" y="9693"/>
              <a:ext cx="991" cy="214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25606" name="AutoShape 6"/>
            <p:cNvCxnSpPr>
              <a:cxnSpLocks noChangeShapeType="1"/>
            </p:cNvCxnSpPr>
            <p:nvPr/>
          </p:nvCxnSpPr>
          <p:spPr bwMode="auto">
            <a:xfrm>
              <a:off x="4998" y="9796"/>
              <a:ext cx="1" cy="228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arrow" w="sm" len="med"/>
              <a:tailEnd type="arrow" w="sm" len="med"/>
            </a:ln>
          </p:spPr>
        </p:cxnSp>
        <p:cxnSp>
          <p:nvCxnSpPr>
            <p:cNvPr id="25607" name="AutoShape 7"/>
            <p:cNvCxnSpPr>
              <a:cxnSpLocks noChangeShapeType="1"/>
            </p:cNvCxnSpPr>
            <p:nvPr/>
          </p:nvCxnSpPr>
          <p:spPr bwMode="auto">
            <a:xfrm>
              <a:off x="5404" y="9787"/>
              <a:ext cx="1" cy="231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08" name="AutoShape 8"/>
            <p:cNvCxnSpPr>
              <a:cxnSpLocks noChangeShapeType="1"/>
            </p:cNvCxnSpPr>
            <p:nvPr/>
          </p:nvCxnSpPr>
          <p:spPr bwMode="auto">
            <a:xfrm>
              <a:off x="4771" y="12102"/>
              <a:ext cx="486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09" name="AutoShape 9"/>
            <p:cNvCxnSpPr>
              <a:cxnSpLocks noChangeShapeType="1"/>
            </p:cNvCxnSpPr>
            <p:nvPr/>
          </p:nvCxnSpPr>
          <p:spPr bwMode="auto">
            <a:xfrm flipV="1">
              <a:off x="4805" y="9787"/>
              <a:ext cx="45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610" name="Freeform 10"/>
            <p:cNvSpPr>
              <a:spLocks/>
            </p:cNvSpPr>
            <p:nvPr/>
          </p:nvSpPr>
          <p:spPr bwMode="auto">
            <a:xfrm>
              <a:off x="5469" y="9828"/>
              <a:ext cx="928" cy="2205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0" y="490"/>
                </a:cxn>
                <a:cxn ang="0">
                  <a:pos x="857" y="980"/>
                </a:cxn>
                <a:cxn ang="0">
                  <a:pos x="0" y="1470"/>
                </a:cxn>
                <a:cxn ang="0">
                  <a:pos x="857" y="1961"/>
                </a:cxn>
                <a:cxn ang="0">
                  <a:pos x="428" y="2205"/>
                </a:cxn>
              </a:cxnLst>
              <a:rect l="0" t="0" r="r" b="b"/>
              <a:pathLst>
                <a:path w="928" h="2205">
                  <a:moveTo>
                    <a:pt x="857" y="0"/>
                  </a:moveTo>
                  <a:cubicBezTo>
                    <a:pt x="428" y="163"/>
                    <a:pt x="0" y="327"/>
                    <a:pt x="0" y="490"/>
                  </a:cubicBezTo>
                  <a:cubicBezTo>
                    <a:pt x="0" y="653"/>
                    <a:pt x="857" y="817"/>
                    <a:pt x="857" y="980"/>
                  </a:cubicBezTo>
                  <a:cubicBezTo>
                    <a:pt x="857" y="1143"/>
                    <a:pt x="0" y="1307"/>
                    <a:pt x="0" y="1470"/>
                  </a:cubicBezTo>
                  <a:cubicBezTo>
                    <a:pt x="0" y="1633"/>
                    <a:pt x="786" y="1838"/>
                    <a:pt x="857" y="1961"/>
                  </a:cubicBezTo>
                  <a:cubicBezTo>
                    <a:pt x="928" y="2084"/>
                    <a:pt x="500" y="2164"/>
                    <a:pt x="428" y="2205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11" name="Freeform 11"/>
            <p:cNvSpPr>
              <a:spLocks/>
            </p:cNvSpPr>
            <p:nvPr/>
          </p:nvSpPr>
          <p:spPr bwMode="auto">
            <a:xfrm>
              <a:off x="5407" y="9828"/>
              <a:ext cx="928" cy="220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928" y="487"/>
                </a:cxn>
                <a:cxn ang="0">
                  <a:pos x="71" y="980"/>
                </a:cxn>
                <a:cxn ang="0">
                  <a:pos x="928" y="1470"/>
                </a:cxn>
                <a:cxn ang="0">
                  <a:pos x="71" y="1961"/>
                </a:cxn>
                <a:cxn ang="0">
                  <a:pos x="499" y="2205"/>
                </a:cxn>
              </a:cxnLst>
              <a:rect l="0" t="0" r="r" b="b"/>
              <a:pathLst>
                <a:path w="928" h="2205">
                  <a:moveTo>
                    <a:pt x="71" y="0"/>
                  </a:moveTo>
                  <a:cubicBezTo>
                    <a:pt x="499" y="162"/>
                    <a:pt x="928" y="324"/>
                    <a:pt x="928" y="487"/>
                  </a:cubicBezTo>
                  <a:cubicBezTo>
                    <a:pt x="928" y="650"/>
                    <a:pt x="71" y="816"/>
                    <a:pt x="71" y="980"/>
                  </a:cubicBezTo>
                  <a:cubicBezTo>
                    <a:pt x="71" y="1144"/>
                    <a:pt x="928" y="1307"/>
                    <a:pt x="928" y="1470"/>
                  </a:cubicBezTo>
                  <a:cubicBezTo>
                    <a:pt x="928" y="1633"/>
                    <a:pt x="142" y="1839"/>
                    <a:pt x="71" y="1961"/>
                  </a:cubicBezTo>
                  <a:cubicBezTo>
                    <a:pt x="0" y="2083"/>
                    <a:pt x="428" y="2164"/>
                    <a:pt x="499" y="2205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25612" name="AutoShape 12"/>
            <p:cNvCxnSpPr>
              <a:cxnSpLocks noChangeShapeType="1"/>
            </p:cNvCxnSpPr>
            <p:nvPr/>
          </p:nvCxnSpPr>
          <p:spPr bwMode="auto">
            <a:xfrm>
              <a:off x="6397" y="9787"/>
              <a:ext cx="1" cy="231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613" name="Arc 13"/>
            <p:cNvSpPr>
              <a:spLocks/>
            </p:cNvSpPr>
            <p:nvPr/>
          </p:nvSpPr>
          <p:spPr bwMode="auto">
            <a:xfrm rot="5400000">
              <a:off x="5843" y="11661"/>
              <a:ext cx="114" cy="991"/>
            </a:xfrm>
            <a:custGeom>
              <a:avLst/>
              <a:gdLst>
                <a:gd name="G0" fmla="+- 478 0 0"/>
                <a:gd name="G1" fmla="+- 21600 0 0"/>
                <a:gd name="G2" fmla="+- 21600 0 0"/>
                <a:gd name="T0" fmla="*/ 478 w 22078"/>
                <a:gd name="T1" fmla="*/ 0 h 43200"/>
                <a:gd name="T2" fmla="*/ 0 w 22078"/>
                <a:gd name="T3" fmla="*/ 43195 h 43200"/>
                <a:gd name="T4" fmla="*/ 478 w 2207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78" h="43200" fill="none" extrusionOk="0">
                  <a:moveTo>
                    <a:pt x="477" y="0"/>
                  </a:moveTo>
                  <a:cubicBezTo>
                    <a:pt x="12407" y="0"/>
                    <a:pt x="22078" y="9670"/>
                    <a:pt x="22078" y="21600"/>
                  </a:cubicBezTo>
                  <a:cubicBezTo>
                    <a:pt x="22078" y="33529"/>
                    <a:pt x="12407" y="43200"/>
                    <a:pt x="478" y="43200"/>
                  </a:cubicBezTo>
                  <a:cubicBezTo>
                    <a:pt x="318" y="43200"/>
                    <a:pt x="159" y="43198"/>
                    <a:pt x="0" y="43194"/>
                  </a:cubicBezTo>
                </a:path>
                <a:path w="22078" h="43200" stroke="0" extrusionOk="0">
                  <a:moveTo>
                    <a:pt x="477" y="0"/>
                  </a:moveTo>
                  <a:cubicBezTo>
                    <a:pt x="12407" y="0"/>
                    <a:pt x="22078" y="9670"/>
                    <a:pt x="22078" y="21600"/>
                  </a:cubicBezTo>
                  <a:cubicBezTo>
                    <a:pt x="22078" y="33529"/>
                    <a:pt x="12407" y="43200"/>
                    <a:pt x="478" y="43200"/>
                  </a:cubicBezTo>
                  <a:cubicBezTo>
                    <a:pt x="318" y="43200"/>
                    <a:pt x="159" y="43198"/>
                    <a:pt x="0" y="43194"/>
                  </a:cubicBezTo>
                  <a:lnTo>
                    <a:pt x="478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14" name="Arc 14"/>
            <p:cNvSpPr>
              <a:spLocks/>
            </p:cNvSpPr>
            <p:nvPr/>
          </p:nvSpPr>
          <p:spPr bwMode="auto">
            <a:xfrm rot="16200000">
              <a:off x="5848" y="11547"/>
              <a:ext cx="110" cy="991"/>
            </a:xfrm>
            <a:custGeom>
              <a:avLst/>
              <a:gdLst>
                <a:gd name="G0" fmla="+- 478 0 0"/>
                <a:gd name="G1" fmla="+- 21600 0 0"/>
                <a:gd name="G2" fmla="+- 21600 0 0"/>
                <a:gd name="T0" fmla="*/ 478 w 22078"/>
                <a:gd name="T1" fmla="*/ 0 h 43200"/>
                <a:gd name="T2" fmla="*/ 0 w 22078"/>
                <a:gd name="T3" fmla="*/ 43195 h 43200"/>
                <a:gd name="T4" fmla="*/ 478 w 2207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78" h="43200" fill="none" extrusionOk="0">
                  <a:moveTo>
                    <a:pt x="477" y="0"/>
                  </a:moveTo>
                  <a:cubicBezTo>
                    <a:pt x="12407" y="0"/>
                    <a:pt x="22078" y="9670"/>
                    <a:pt x="22078" y="21600"/>
                  </a:cubicBezTo>
                  <a:cubicBezTo>
                    <a:pt x="22078" y="33529"/>
                    <a:pt x="12407" y="43200"/>
                    <a:pt x="478" y="43200"/>
                  </a:cubicBezTo>
                  <a:cubicBezTo>
                    <a:pt x="318" y="43200"/>
                    <a:pt x="159" y="43198"/>
                    <a:pt x="0" y="43194"/>
                  </a:cubicBezTo>
                </a:path>
                <a:path w="22078" h="43200" stroke="0" extrusionOk="0">
                  <a:moveTo>
                    <a:pt x="477" y="0"/>
                  </a:moveTo>
                  <a:cubicBezTo>
                    <a:pt x="12407" y="0"/>
                    <a:pt x="22078" y="9670"/>
                    <a:pt x="22078" y="21600"/>
                  </a:cubicBezTo>
                  <a:cubicBezTo>
                    <a:pt x="22078" y="33529"/>
                    <a:pt x="12407" y="43200"/>
                    <a:pt x="478" y="43200"/>
                  </a:cubicBezTo>
                  <a:cubicBezTo>
                    <a:pt x="318" y="43200"/>
                    <a:pt x="159" y="43198"/>
                    <a:pt x="0" y="43194"/>
                  </a:cubicBezTo>
                  <a:lnTo>
                    <a:pt x="478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25615" name="AutoShape 15"/>
            <p:cNvCxnSpPr>
              <a:cxnSpLocks noChangeShapeType="1"/>
            </p:cNvCxnSpPr>
            <p:nvPr/>
          </p:nvCxnSpPr>
          <p:spPr bwMode="auto">
            <a:xfrm flipV="1">
              <a:off x="5566" y="11616"/>
              <a:ext cx="215" cy="1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25616" name="AutoShape 16"/>
            <p:cNvCxnSpPr>
              <a:cxnSpLocks noChangeShapeType="1"/>
            </p:cNvCxnSpPr>
            <p:nvPr/>
          </p:nvCxnSpPr>
          <p:spPr bwMode="auto">
            <a:xfrm>
              <a:off x="6021" y="11625"/>
              <a:ext cx="206" cy="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grpSp>
          <p:nvGrpSpPr>
            <p:cNvPr id="25617" name="Group 17"/>
            <p:cNvGrpSpPr>
              <a:grpSpLocks/>
            </p:cNvGrpSpPr>
            <p:nvPr/>
          </p:nvGrpSpPr>
          <p:grpSpPr bwMode="auto">
            <a:xfrm rot="10800000">
              <a:off x="4827" y="9305"/>
              <a:ext cx="1395" cy="286"/>
              <a:chOff x="5767" y="8790"/>
              <a:chExt cx="1395" cy="286"/>
            </a:xfrm>
          </p:grpSpPr>
          <p:sp>
            <p:nvSpPr>
              <p:cNvPr id="25618" name="Arc 18"/>
              <p:cNvSpPr>
                <a:spLocks/>
              </p:cNvSpPr>
              <p:nvPr/>
            </p:nvSpPr>
            <p:spPr bwMode="auto">
              <a:xfrm>
                <a:off x="5767" y="8790"/>
                <a:ext cx="769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19" name="Arc 19"/>
              <p:cNvSpPr>
                <a:spLocks/>
              </p:cNvSpPr>
              <p:nvPr/>
            </p:nvSpPr>
            <p:spPr bwMode="auto">
              <a:xfrm flipV="1">
                <a:off x="5767" y="8933"/>
                <a:ext cx="769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cxnSp>
            <p:nvCxnSpPr>
              <p:cNvPr id="25620" name="AutoShape 20"/>
              <p:cNvCxnSpPr>
                <a:cxnSpLocks noChangeShapeType="1"/>
              </p:cNvCxnSpPr>
              <p:nvPr/>
            </p:nvCxnSpPr>
            <p:spPr bwMode="auto">
              <a:xfrm>
                <a:off x="6536" y="8933"/>
                <a:ext cx="626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6318" y="9218"/>
              <a:ext cx="972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音叉</a:t>
              </a:r>
              <a:endPara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5622" name="Text Box 22"/>
            <p:cNvSpPr txBox="1">
              <a:spLocks noChangeArrowheads="1"/>
            </p:cNvSpPr>
            <p:nvPr/>
          </p:nvSpPr>
          <p:spPr bwMode="auto">
            <a:xfrm>
              <a:off x="4991" y="10566"/>
              <a:ext cx="506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L</a:t>
              </a:r>
              <a:endPara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5623" name="Arc 23"/>
            <p:cNvSpPr>
              <a:spLocks/>
            </p:cNvSpPr>
            <p:nvPr/>
          </p:nvSpPr>
          <p:spPr bwMode="auto">
            <a:xfrm rot="10800000">
              <a:off x="7229" y="9828"/>
              <a:ext cx="303" cy="23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25624" name="AutoShape 24"/>
            <p:cNvCxnSpPr>
              <a:cxnSpLocks noChangeShapeType="1"/>
            </p:cNvCxnSpPr>
            <p:nvPr/>
          </p:nvCxnSpPr>
          <p:spPr bwMode="auto">
            <a:xfrm flipH="1">
              <a:off x="7614" y="11688"/>
              <a:ext cx="60" cy="35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5625" name="AutoShape 25"/>
            <p:cNvCxnSpPr>
              <a:cxnSpLocks noChangeShapeType="1"/>
            </p:cNvCxnSpPr>
            <p:nvPr/>
          </p:nvCxnSpPr>
          <p:spPr bwMode="auto">
            <a:xfrm flipH="1" flipV="1">
              <a:off x="7330" y="11555"/>
              <a:ext cx="60" cy="30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32" name="矩形 31"/>
          <p:cNvSpPr/>
          <p:nvPr/>
        </p:nvSpPr>
        <p:spPr>
          <a:xfrm>
            <a:off x="4788024" y="1232756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smtClean="0">
                <a:solidFill>
                  <a:srgbClr val="792B31"/>
                </a:solidFill>
              </a:rPr>
              <a:t>瓶口处是波节</a:t>
            </a:r>
            <a:r>
              <a:rPr lang="zh-CN" altLang="en-US" sz="2400" smtClean="0">
                <a:solidFill>
                  <a:srgbClr val="792B31"/>
                </a:solidFill>
              </a:rPr>
              <a:t>：声音小</a:t>
            </a:r>
            <a:endParaRPr lang="zh-CN" altLang="en-US" sz="2400">
              <a:solidFill>
                <a:srgbClr val="792B3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88024" y="2312876"/>
            <a:ext cx="3420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smtClean="0">
                <a:solidFill>
                  <a:srgbClr val="792B31"/>
                </a:solidFill>
              </a:rPr>
              <a:t>瓶口处是波腹</a:t>
            </a:r>
            <a:r>
              <a:rPr lang="zh-CN" altLang="en-US" sz="2400" smtClean="0">
                <a:solidFill>
                  <a:srgbClr val="792B31"/>
                </a:solidFill>
              </a:rPr>
              <a:t>：</a:t>
            </a:r>
            <a:r>
              <a:rPr lang="zh-CN" altLang="zh-CN" sz="2400" smtClean="0">
                <a:solidFill>
                  <a:srgbClr val="792B31"/>
                </a:solidFill>
              </a:rPr>
              <a:t>共鸣</a:t>
            </a:r>
            <a:endParaRPr lang="zh-CN" altLang="en-US" sz="2400">
              <a:solidFill>
                <a:srgbClr val="792B3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788024" y="3717032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多频率混合的声源</a:t>
            </a:r>
            <a:endParaRPr lang="en-US" altLang="zh-CN" sz="2400" smtClean="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zh-CN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容器会有“选频”</a:t>
            </a: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作用</a:t>
            </a:r>
            <a:endParaRPr lang="zh-CN" altLang="en-US" sz="24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943708" y="5301208"/>
            <a:ext cx="4801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水杯注水：声源是水流撞击水面</a:t>
            </a:r>
            <a:endParaRPr lang="en-US" altLang="zh-CN" sz="2400" smtClean="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空气柱缩短，听到的频率越来越高</a:t>
            </a:r>
            <a:endParaRPr lang="zh-CN" altLang="en-US" sz="2400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3086835" y="0"/>
            <a:ext cx="297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空气柱振动发声的频率特性</a:t>
            </a:r>
            <a:endParaRPr lang="zh-CN" altLang="en-US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87524" y="65669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792B31"/>
                </a:solidFill>
              </a:rPr>
              <a:t>定量测量</a:t>
            </a:r>
            <a:endParaRPr lang="zh-CN" altLang="en-US" sz="2800">
              <a:solidFill>
                <a:srgbClr val="792B31"/>
              </a:solidFill>
            </a:endParaRPr>
          </a:p>
        </p:txBody>
      </p:sp>
      <p:pic>
        <p:nvPicPr>
          <p:cNvPr id="31" name="图片 3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32756"/>
            <a:ext cx="29523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矩形 34"/>
          <p:cNvSpPr/>
          <p:nvPr/>
        </p:nvSpPr>
        <p:spPr>
          <a:xfrm>
            <a:off x="4860032" y="1412776"/>
            <a:ext cx="2069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smtClean="0">
                <a:latin typeface="Times New Roman"/>
                <a:ea typeface="宋体"/>
              </a:rPr>
              <a:t>L</a:t>
            </a:r>
            <a:r>
              <a:rPr lang="en-US" altLang="zh-CN" sz="3200" smtClean="0">
                <a:latin typeface="Times New Roman"/>
                <a:ea typeface="宋体"/>
              </a:rPr>
              <a:t> = </a:t>
            </a:r>
            <a:r>
              <a:rPr lang="en-US" altLang="zh-CN" sz="3200" i="1" smtClean="0">
                <a:latin typeface="Times New Roman"/>
                <a:ea typeface="宋体"/>
              </a:rPr>
              <a:t>L</a:t>
            </a:r>
            <a:r>
              <a:rPr lang="en-US" altLang="zh-CN" sz="3200" baseline="-25000" smtClean="0">
                <a:latin typeface="Times New Roman"/>
                <a:ea typeface="宋体"/>
              </a:rPr>
              <a:t>0</a:t>
            </a:r>
            <a:r>
              <a:rPr lang="en-US" altLang="zh-CN" sz="3200" smtClean="0">
                <a:latin typeface="Times New Roman"/>
                <a:ea typeface="宋体"/>
              </a:rPr>
              <a:t> − </a:t>
            </a:r>
            <a:r>
              <a:rPr lang="en-US" altLang="zh-CN" sz="3200" i="1" smtClean="0">
                <a:latin typeface="Times New Roman"/>
                <a:ea typeface="宋体"/>
              </a:rPr>
              <a:t>βt </a:t>
            </a:r>
            <a:endParaRPr lang="zh-CN" altLang="en-US" sz="320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4860032" y="2276872"/>
          <a:ext cx="2203450" cy="1008063"/>
        </p:xfrm>
        <a:graphic>
          <a:graphicData uri="http://schemas.openxmlformats.org/presentationml/2006/ole">
            <p:oleObj spid="_x0000_s27649" name="Equation" r:id="rId5" imgW="977760" imgH="444240" progId="Equation.DSMT4">
              <p:embed/>
            </p:oleObj>
          </a:graphicData>
        </a:graphic>
      </p:graphicFrame>
      <p:sp>
        <p:nvSpPr>
          <p:cNvPr id="36" name="矩形 35"/>
          <p:cNvSpPr/>
          <p:nvPr/>
        </p:nvSpPr>
        <p:spPr>
          <a:xfrm>
            <a:off x="4824028" y="4329100"/>
            <a:ext cx="184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先确定</a:t>
            </a:r>
            <a:r>
              <a:rPr lang="en-US" altLang="zh-CN" sz="24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400" baseline="-250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l-GR" altLang="zh-CN" sz="2400" i="1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zh-CN" altLang="en-US" sz="2400" i="1">
              <a:solidFill>
                <a:srgbClr val="792B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3086835" y="0"/>
            <a:ext cx="297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空气柱振动发声的频率特性</a:t>
            </a:r>
            <a:endParaRPr lang="zh-CN" altLang="en-US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32" y="1052736"/>
            <a:ext cx="2664296" cy="473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1145" y="1052736"/>
            <a:ext cx="2664296" cy="473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2758" y="1052736"/>
            <a:ext cx="23762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3086835" y="0"/>
            <a:ext cx="297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空气柱振动发声的频率特性</a:t>
            </a:r>
            <a:endParaRPr lang="zh-CN" altLang="en-US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87524" y="65669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792B31"/>
                </a:solidFill>
              </a:rPr>
              <a:t>数据处理</a:t>
            </a:r>
            <a:endParaRPr lang="zh-CN" altLang="en-US" sz="2800">
              <a:solidFill>
                <a:srgbClr val="792B31"/>
              </a:solidFill>
            </a:endParaRPr>
          </a:p>
        </p:txBody>
      </p:sp>
      <p:pic>
        <p:nvPicPr>
          <p:cNvPr id="9" name="图片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52836"/>
            <a:ext cx="4140460" cy="363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036" y="1952836"/>
            <a:ext cx="3708412" cy="363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115616" y="1304764"/>
            <a:ext cx="5148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数据导入</a:t>
            </a:r>
            <a:r>
              <a:rPr lang="en-US" altLang="zh-CN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zh-CN" altLang="en-US" sz="2400" smtClean="0">
                <a:solidFill>
                  <a:srgbClr val="792B31"/>
                </a:solidFill>
                <a:latin typeface="Times New Roman" pitchFamily="18" charset="0"/>
                <a:cs typeface="Times New Roman" pitchFamily="18" charset="0"/>
              </a:rPr>
              <a:t>，画频率值的散点图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学物理实验 PPT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大学物理实验 PPT模板</Template>
  <TotalTime>11416</TotalTime>
  <Words>579</Words>
  <Application>Microsoft Office PowerPoint</Application>
  <PresentationFormat>全屏显示(4:3)</PresentationFormat>
  <Paragraphs>152</Paragraphs>
  <Slides>26</Slides>
  <Notes>26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大学物理实验 PPT模板</vt:lpstr>
      <vt:lpstr>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渐</dc:creator>
  <cp:lastModifiedBy>DIY</cp:lastModifiedBy>
  <cp:revision>765</cp:revision>
  <dcterms:created xsi:type="dcterms:W3CDTF">2009-12-01T12:33:23Z</dcterms:created>
  <dcterms:modified xsi:type="dcterms:W3CDTF">2020-03-13T02:44:01Z</dcterms:modified>
</cp:coreProperties>
</file>