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4" r:id="rId3"/>
    <p:sldId id="265" r:id="rId4"/>
    <p:sldId id="266" r:id="rId5"/>
    <p:sldId id="267" r:id="rId6"/>
    <p:sldId id="268" r:id="rId7"/>
    <p:sldId id="269" r:id="rId8"/>
    <p:sldId id="270" r:id="rId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987" autoAdjust="0"/>
    <p:restoredTop sz="94660"/>
  </p:normalViewPr>
  <p:slideViewPr>
    <p:cSldViewPr snapToGrid="0">
      <p:cViewPr varScale="1">
        <p:scale>
          <a:sx n="89" d="100"/>
          <a:sy n="89" d="100"/>
        </p:scale>
        <p:origin x="-16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07953B8-D602-40C3-A78E-2E1F82AE69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B6A737B4-8794-45A0-B883-04C9346D98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833DBE9-8BCF-4BD9-A4DF-27A11572F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3072C-E68E-4804-BF1F-E1A76F416273}" type="datetimeFigureOut">
              <a:rPr lang="zh-CN" altLang="en-US" smtClean="0"/>
              <a:pPr/>
              <a:t>2020/3/27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CD7F6B7-941C-4688-AB70-3A76E1D59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E78E36E-3D59-4112-91C1-2F4F4BD17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5094D-B596-488F-B18C-855DE604531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127111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6FC066E-8FDC-425C-AF34-5008EC772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3F6562FA-0280-4ACC-94DF-6A76E182A1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F5B3A61-4717-40F8-9164-042C17731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3072C-E68E-4804-BF1F-E1A76F416273}" type="datetimeFigureOut">
              <a:rPr lang="zh-CN" altLang="en-US" smtClean="0"/>
              <a:pPr/>
              <a:t>2020/3/27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785F292-782B-48D7-ACEF-77404F074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7965F1B-9933-44A1-869A-F845274C7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5094D-B596-488F-B18C-855DE604531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363340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26BA0B64-78C3-4355-996F-D3A10617E6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3B1F586C-2110-42F5-93C4-4ED7A55783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9737441-AC0F-4FB4-825D-671FF271C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3072C-E68E-4804-BF1F-E1A76F416273}" type="datetimeFigureOut">
              <a:rPr lang="zh-CN" altLang="en-US" smtClean="0"/>
              <a:pPr/>
              <a:t>2020/3/27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130329D-38CF-4886-ADE4-F13FA01BC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E517B28-B686-4C63-A2FA-69A693DAB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5094D-B596-488F-B18C-855DE604531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582012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161AA9-1746-4087-81F1-7CA4CB374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EA816A09-7A09-453B-BD31-CF5D681D44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D2B6FC4-6FF3-4ADE-BCC9-A4AE9BAAC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3072C-E68E-4804-BF1F-E1A76F416273}" type="datetimeFigureOut">
              <a:rPr lang="zh-CN" altLang="en-US" smtClean="0"/>
              <a:pPr/>
              <a:t>2020/3/27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EC4A8D5-4736-4E44-AE04-A01163B25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7E771B3-499B-44CC-A374-6DE0A72A1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5094D-B596-488F-B18C-855DE6045311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821095"/>
            <a:ext cx="12192000" cy="3647698"/>
          </a:xfrm>
          <a:prstGeom prst="rect">
            <a:avLst/>
          </a:prstGeom>
          <a:solidFill>
            <a:schemeClr val="bg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766751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34269" y="5038725"/>
            <a:ext cx="1847850" cy="1819275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D5967B5-32D8-4A20-AC34-957CA93E7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7059B90-6019-46CA-8B5C-F6E4234645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DDA5BBA-4825-4A54-B80E-C52215C07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3072C-E68E-4804-BF1F-E1A76F416273}" type="datetimeFigureOut">
              <a:rPr lang="zh-CN" altLang="en-US" smtClean="0"/>
              <a:pPr/>
              <a:t>2020/3/27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D2E143B-C3F5-4566-846C-ACE6DE660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8AA83BF-0752-488C-89F1-C75DF7570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5094D-B596-488F-B18C-855DE604531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285118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1F5F178-8847-416C-A6B9-81BFC5D1A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939736D2-B76B-4D3F-B534-B0DC9A1133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0538B8DB-6132-4CA8-9091-6A5BE70B9F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0C77F874-4E8B-4588-B03C-EAEC33352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3072C-E68E-4804-BF1F-E1A76F416273}" type="datetimeFigureOut">
              <a:rPr lang="zh-CN" altLang="en-US" smtClean="0"/>
              <a:pPr/>
              <a:t>2020/3/27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643C5AB-324D-45E4-A150-56E467C17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98A87AFE-F369-4AC6-86A8-5CD9C0B53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5094D-B596-488F-B18C-855DE604531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922630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F5A481A-1D71-45C0-B920-75F086583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F3043A9-0B92-4F9F-A376-8D2E576BC4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5B82350-65FB-4577-A790-67BAB4E56D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ECA9A000-57FB-4888-A807-7388387784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BA310837-C841-483A-9917-A3343AB59C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FD4724E5-3480-47DA-B228-58015765F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3072C-E68E-4804-BF1F-E1A76F416273}" type="datetimeFigureOut">
              <a:rPr lang="zh-CN" altLang="en-US" smtClean="0"/>
              <a:pPr/>
              <a:t>2020/3/27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559F03BD-6891-439E-948F-015397857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7D9C3211-48AA-4721-89B2-5857F9C84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5094D-B596-488F-B18C-855DE604531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237423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1B66F9C-0BD4-471C-A9EE-8B7315DBE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1E6724F-B94B-4EAB-B0AE-77AB224AE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3072C-E68E-4804-BF1F-E1A76F416273}" type="datetimeFigureOut">
              <a:rPr lang="zh-CN" altLang="en-US" smtClean="0"/>
              <a:pPr/>
              <a:t>2020/3/27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52462CC2-50FA-460D-9225-66039691E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3AAE1F5F-6F2D-4C54-A715-DF963558A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5094D-B596-488F-B18C-855DE604531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644593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8CCA2CE5-F604-4DC0-8B11-9EF9591EB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3072C-E68E-4804-BF1F-E1A76F416273}" type="datetimeFigureOut">
              <a:rPr lang="zh-CN" altLang="en-US" smtClean="0"/>
              <a:pPr/>
              <a:t>2020/3/27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55A63D4F-B3F4-4F48-B420-1B4CB7C63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D73B30D1-BB42-42C9-9271-5DEC31305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5094D-B596-488F-B18C-855DE604531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409180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6174A30-C2C2-442F-B0BD-C68D2FBC7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379F6B07-0C6C-494F-832D-345229DB78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C1504E9-68DE-4758-860A-8849237A75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92859EB-10A2-43FC-BD68-55DDF0ACC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3072C-E68E-4804-BF1F-E1A76F416273}" type="datetimeFigureOut">
              <a:rPr lang="zh-CN" altLang="en-US" smtClean="0"/>
              <a:pPr/>
              <a:t>2020/3/27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EF5D309-382D-4220-800D-FB45FA6C2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FC0A849-65E7-45A8-906A-F49D29A95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5094D-B596-488F-B18C-855DE604531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751388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7932BBC-B71E-4F1E-9509-1F62D9F1E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7C215212-9C91-4CD5-BC7E-33E6BEDD1B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5F4A8ACC-E9C9-4295-B3BA-E9237C215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1508FCF-741C-4CCD-9018-C2AE79579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3072C-E68E-4804-BF1F-E1A76F416273}" type="datetimeFigureOut">
              <a:rPr lang="zh-CN" altLang="en-US" smtClean="0"/>
              <a:pPr/>
              <a:t>2020/3/27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988F2A9-6688-42A0-955E-249D88DCA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8B4E313-6B50-4779-92A4-CC03889C3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5094D-B596-488F-B18C-855DE604531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254986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262549" y="5038725"/>
            <a:ext cx="1847850" cy="1819275"/>
          </a:xfrm>
          <a:prstGeom prst="rect">
            <a:avLst/>
          </a:prstGeom>
        </p:spPr>
      </p:pic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27D1A67F-06EC-4C58-8F9B-CFD6C852C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81C918D-30D6-437B-8D98-38E51F5580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F0BBCDC-F3FC-4DA9-8A0E-C8BDE413C5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3072C-E68E-4804-BF1F-E1A76F416273}" type="datetimeFigureOut">
              <a:rPr lang="zh-CN" altLang="en-US" smtClean="0"/>
              <a:pPr/>
              <a:t>2020/3/27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D3D90A7-233D-48F4-9820-77011D18EA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93F1CB2-BE8E-45E8-9B47-272312AB76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25094D-B596-488F-B18C-855DE604531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111586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3.sv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形 6">
            <a:extLst>
              <a:ext uri="{FF2B5EF4-FFF2-40B4-BE49-F238E27FC236}">
                <a16:creationId xmlns:a16="http://schemas.microsoft.com/office/drawing/2014/main" xmlns="" id="{8EFFE1BD-5594-4074-A8C7-A2BB4BD797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31054" y="0"/>
            <a:ext cx="4476750" cy="85725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FD890A55-B884-4C2C-9800-D955EA4B656E}"/>
              </a:ext>
            </a:extLst>
          </p:cNvPr>
          <p:cNvSpPr txBox="1"/>
          <p:nvPr/>
        </p:nvSpPr>
        <p:spPr>
          <a:xfrm>
            <a:off x="405441" y="6124990"/>
            <a:ext cx="42883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居家物理实验教学方案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46C7C264-F1B8-427D-80FC-B468CAB00B09}"/>
              </a:ext>
            </a:extLst>
          </p:cNvPr>
          <p:cNvSpPr txBox="1"/>
          <p:nvPr/>
        </p:nvSpPr>
        <p:spPr>
          <a:xfrm>
            <a:off x="6698100" y="6186545"/>
            <a:ext cx="48526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物理实验教学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中心（蒋作宏）</a:t>
            </a:r>
            <a:endParaRPr lang="zh-CN" altLang="en-US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0" y="821095"/>
            <a:ext cx="12192000" cy="3657600"/>
            <a:chOff x="0" y="821095"/>
            <a:chExt cx="12192000" cy="36576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17E899CB-32E4-4817-BD47-4798260BB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821095"/>
              <a:ext cx="12192000" cy="3657600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0" y="821095"/>
              <a:ext cx="12192000" cy="3647698"/>
            </a:xfrm>
            <a:prstGeom prst="rect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FD890A55-B884-4C2C-9800-D955EA4B656E}"/>
              </a:ext>
            </a:extLst>
          </p:cNvPr>
          <p:cNvSpPr txBox="1"/>
          <p:nvPr/>
        </p:nvSpPr>
        <p:spPr>
          <a:xfrm>
            <a:off x="681487" y="4614661"/>
            <a:ext cx="9926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 smtClean="0">
                <a:ea typeface="黑体" pitchFamily="2" charset="-122"/>
              </a:rPr>
              <a:t>液体表面张力系数测定</a:t>
            </a:r>
            <a:endParaRPr lang="zh-CN" altLang="en-US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73073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503583" y="445148"/>
            <a:ext cx="11688417" cy="461665"/>
            <a:chOff x="427383" y="763200"/>
            <a:chExt cx="11688417" cy="461665"/>
          </a:xfrm>
        </p:grpSpPr>
        <p:sp>
          <p:nvSpPr>
            <p:cNvPr id="4" name="矩形 3"/>
            <p:cNvSpPr/>
            <p:nvPr/>
          </p:nvSpPr>
          <p:spPr>
            <a:xfrm>
              <a:off x="10249235" y="763200"/>
              <a:ext cx="186656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altLang="zh-CN" sz="2400" b="1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USTC</a:t>
              </a:r>
              <a:endParaRPr lang="zh-CN" altLang="en-US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427383" y="1103243"/>
              <a:ext cx="11191460" cy="7403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70C0"/>
                </a:solidFill>
              </a:endParaRPr>
            </a:p>
          </p:txBody>
        </p:sp>
      </p:grp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61228" y="29583"/>
            <a:ext cx="23749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/>
            <a:r>
              <a:rPr lang="zh-CN" altLang="en-US" sz="4000" b="1" dirty="0">
                <a:latin typeface="黑体" panose="02010609060101010101" pitchFamily="49" charset="-122"/>
              </a:rPr>
              <a:t>内容大纲</a:t>
            </a:r>
          </a:p>
        </p:txBody>
      </p:sp>
      <p:grpSp>
        <p:nvGrpSpPr>
          <p:cNvPr id="8" name="Group 35"/>
          <p:cNvGrpSpPr>
            <a:grpSpLocks/>
          </p:cNvGrpSpPr>
          <p:nvPr/>
        </p:nvGrpSpPr>
        <p:grpSpPr bwMode="auto">
          <a:xfrm>
            <a:off x="1908314" y="2047461"/>
            <a:ext cx="5410200" cy="665163"/>
            <a:chOff x="1152" y="1275"/>
            <a:chExt cx="3408" cy="419"/>
          </a:xfrm>
        </p:grpSpPr>
        <p:grpSp>
          <p:nvGrpSpPr>
            <p:cNvPr id="9" name="Group 3"/>
            <p:cNvGrpSpPr>
              <a:grpSpLocks/>
            </p:cNvGrpSpPr>
            <p:nvPr/>
          </p:nvGrpSpPr>
          <p:grpSpPr bwMode="auto">
            <a:xfrm>
              <a:off x="1152" y="1275"/>
              <a:ext cx="480" cy="419"/>
              <a:chOff x="1110" y="2656"/>
              <a:chExt cx="1549" cy="1351"/>
            </a:xfrm>
          </p:grpSpPr>
          <p:sp>
            <p:nvSpPr>
              <p:cNvPr id="13" name="AutoShape 4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/>
              </a:p>
            </p:txBody>
          </p:sp>
          <p:sp>
            <p:nvSpPr>
              <p:cNvPr id="14" name="AutoShape 5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/>
              </a:p>
            </p:txBody>
          </p:sp>
          <p:sp>
            <p:nvSpPr>
              <p:cNvPr id="15" name="AutoShape 6"/>
              <p:cNvSpPr>
                <a:spLocks noChangeArrowheads="1"/>
              </p:cNvSpPr>
              <p:nvPr/>
            </p:nvSpPr>
            <p:spPr bwMode="gray">
              <a:xfrm>
                <a:off x="1200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chemeClr val="hlink">
                      <a:gamma/>
                      <a:shade val="46275"/>
                      <a:invGamma/>
                    </a:schemeClr>
                  </a:gs>
                  <a:gs pos="100000">
                    <a:schemeClr val="hlink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zh-CN" altLang="en-US">
                  <a:latin typeface="Arial" charset="0"/>
                  <a:ea typeface="宋体" charset="-122"/>
                </a:endParaRPr>
              </a:p>
            </p:txBody>
          </p:sp>
        </p:grpSp>
        <p:sp>
          <p:nvSpPr>
            <p:cNvPr id="10" name="Line 11"/>
            <p:cNvSpPr>
              <a:spLocks noChangeShapeType="1"/>
            </p:cNvSpPr>
            <p:nvPr/>
          </p:nvSpPr>
          <p:spPr bwMode="auto">
            <a:xfrm>
              <a:off x="1536" y="1659"/>
              <a:ext cx="3024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sysDot"/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1" name="Text Box 12"/>
            <p:cNvSpPr txBox="1">
              <a:spLocks noChangeArrowheads="1"/>
            </p:cNvSpPr>
            <p:nvPr/>
          </p:nvSpPr>
          <p:spPr bwMode="auto">
            <a:xfrm>
              <a:off x="1827" y="1305"/>
              <a:ext cx="949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eaLnBrk="1" hangingPunct="1"/>
              <a:r>
                <a:rPr kumimoji="1" lang="zh-CN" altLang="en-US" sz="2400" b="1" dirty="0">
                  <a:solidFill>
                    <a:srgbClr val="000000"/>
                  </a:solidFill>
                </a:rPr>
                <a:t>实验</a:t>
              </a:r>
              <a:r>
                <a:rPr kumimoji="1" lang="zh-CN" altLang="en-US" sz="2400" b="1" dirty="0" smtClean="0">
                  <a:solidFill>
                    <a:srgbClr val="000000"/>
                  </a:solidFill>
                </a:rPr>
                <a:t>目的 </a:t>
              </a:r>
              <a:endParaRPr kumimoji="1" lang="zh-CN" altLang="en-US" sz="2400" b="1" dirty="0">
                <a:solidFill>
                  <a:srgbClr val="000000"/>
                </a:solidFill>
              </a:endParaRPr>
            </a:p>
          </p:txBody>
        </p:sp>
        <p:sp>
          <p:nvSpPr>
            <p:cNvPr id="12" name="Text Box 13"/>
            <p:cNvSpPr txBox="1">
              <a:spLocks noChangeArrowheads="1"/>
            </p:cNvSpPr>
            <p:nvPr/>
          </p:nvSpPr>
          <p:spPr bwMode="gray">
            <a:xfrm>
              <a:off x="1276" y="1337"/>
              <a:ext cx="22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algn="ctr"/>
              <a:r>
                <a:rPr lang="en-US" altLang="zh-CN" sz="2400" b="1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" name="Group 36"/>
          <p:cNvGrpSpPr>
            <a:grpSpLocks/>
          </p:cNvGrpSpPr>
          <p:nvPr/>
        </p:nvGrpSpPr>
        <p:grpSpPr bwMode="auto">
          <a:xfrm>
            <a:off x="1908314" y="2961863"/>
            <a:ext cx="5410200" cy="1306514"/>
            <a:chOff x="1152" y="1851"/>
            <a:chExt cx="3408" cy="823"/>
          </a:xfrm>
        </p:grpSpPr>
        <p:grpSp>
          <p:nvGrpSpPr>
            <p:cNvPr id="17" name="Group 7"/>
            <p:cNvGrpSpPr>
              <a:grpSpLocks/>
            </p:cNvGrpSpPr>
            <p:nvPr/>
          </p:nvGrpSpPr>
          <p:grpSpPr bwMode="auto">
            <a:xfrm>
              <a:off x="1152" y="1851"/>
              <a:ext cx="480" cy="419"/>
              <a:chOff x="3174" y="2656"/>
              <a:chExt cx="1549" cy="1351"/>
            </a:xfrm>
          </p:grpSpPr>
          <p:sp>
            <p:nvSpPr>
              <p:cNvPr id="21" name="AutoShape 8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/>
              </a:p>
            </p:txBody>
          </p:sp>
          <p:sp>
            <p:nvSpPr>
              <p:cNvPr id="22" name="AutoShape 9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/>
              </a:p>
            </p:txBody>
          </p:sp>
          <p:sp>
            <p:nvSpPr>
              <p:cNvPr id="23" name="AutoShape 10"/>
              <p:cNvSpPr>
                <a:spLocks noChangeArrowheads="1"/>
              </p:cNvSpPr>
              <p:nvPr/>
            </p:nvSpPr>
            <p:spPr bwMode="gray">
              <a:xfrm>
                <a:off x="3264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zh-CN" altLang="en-US">
                  <a:latin typeface="Arial" charset="0"/>
                  <a:ea typeface="宋体" charset="-122"/>
                </a:endParaRPr>
              </a:p>
            </p:txBody>
          </p:sp>
        </p:grpSp>
        <p:sp>
          <p:nvSpPr>
            <p:cNvPr id="18" name="Line 14"/>
            <p:cNvSpPr>
              <a:spLocks noChangeShapeType="1"/>
            </p:cNvSpPr>
            <p:nvPr/>
          </p:nvSpPr>
          <p:spPr bwMode="auto">
            <a:xfrm>
              <a:off x="1536" y="2235"/>
              <a:ext cx="3024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sysDot"/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9" name="Text Box 15"/>
            <p:cNvSpPr txBox="1">
              <a:spLocks noChangeArrowheads="1"/>
            </p:cNvSpPr>
            <p:nvPr/>
          </p:nvSpPr>
          <p:spPr bwMode="auto">
            <a:xfrm>
              <a:off x="1827" y="2383"/>
              <a:ext cx="896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eaLnBrk="1" hangingPunct="1"/>
              <a:r>
                <a:rPr lang="zh-CN" altLang="en-US" sz="2400" b="1" dirty="0">
                  <a:solidFill>
                    <a:srgbClr val="000000"/>
                  </a:solidFill>
                  <a:latin typeface="黑体" panose="02010609060101010101" pitchFamily="49" charset="-122"/>
                </a:rPr>
                <a:t>实验原理</a:t>
              </a:r>
              <a:endParaRPr lang="en-US" altLang="zh-CN" sz="2400" b="1" dirty="0">
                <a:solidFill>
                  <a:srgbClr val="000000"/>
                </a:solidFill>
                <a:latin typeface="黑体" panose="02010609060101010101" pitchFamily="49" charset="-122"/>
              </a:endParaRPr>
            </a:p>
          </p:txBody>
        </p:sp>
        <p:sp>
          <p:nvSpPr>
            <p:cNvPr id="20" name="Text Box 16"/>
            <p:cNvSpPr txBox="1">
              <a:spLocks noChangeArrowheads="1"/>
            </p:cNvSpPr>
            <p:nvPr/>
          </p:nvSpPr>
          <p:spPr bwMode="gray">
            <a:xfrm>
              <a:off x="1276" y="1913"/>
              <a:ext cx="22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algn="ctr"/>
              <a:r>
                <a:rPr lang="en-US" altLang="zh-CN" sz="2400" b="1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4" name="Group 37"/>
          <p:cNvGrpSpPr>
            <a:grpSpLocks/>
          </p:cNvGrpSpPr>
          <p:nvPr/>
        </p:nvGrpSpPr>
        <p:grpSpPr bwMode="auto">
          <a:xfrm>
            <a:off x="1908314" y="2972973"/>
            <a:ext cx="5410200" cy="1546226"/>
            <a:chOff x="1152" y="1858"/>
            <a:chExt cx="3408" cy="974"/>
          </a:xfrm>
        </p:grpSpPr>
        <p:grpSp>
          <p:nvGrpSpPr>
            <p:cNvPr id="25" name="Group 17"/>
            <p:cNvGrpSpPr>
              <a:grpSpLocks/>
            </p:cNvGrpSpPr>
            <p:nvPr/>
          </p:nvGrpSpPr>
          <p:grpSpPr bwMode="auto">
            <a:xfrm>
              <a:off x="1152" y="2413"/>
              <a:ext cx="480" cy="419"/>
              <a:chOff x="1110" y="2656"/>
              <a:chExt cx="1549" cy="1351"/>
            </a:xfrm>
          </p:grpSpPr>
          <p:sp>
            <p:nvSpPr>
              <p:cNvPr id="29" name="AutoShape 18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/>
              </a:p>
            </p:txBody>
          </p:sp>
          <p:sp>
            <p:nvSpPr>
              <p:cNvPr id="30" name="AutoShape 19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/>
              </a:p>
            </p:txBody>
          </p:sp>
          <p:sp>
            <p:nvSpPr>
              <p:cNvPr id="31" name="AutoShape 20"/>
              <p:cNvSpPr>
                <a:spLocks noChangeArrowheads="1"/>
              </p:cNvSpPr>
              <p:nvPr/>
            </p:nvSpPr>
            <p:spPr bwMode="gray">
              <a:xfrm>
                <a:off x="1200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chemeClr val="hlink">
                      <a:gamma/>
                      <a:shade val="46275"/>
                      <a:invGamma/>
                    </a:schemeClr>
                  </a:gs>
                  <a:gs pos="100000">
                    <a:schemeClr val="hlink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zh-CN" altLang="en-US">
                  <a:latin typeface="Arial" charset="0"/>
                  <a:ea typeface="宋体" charset="-122"/>
                </a:endParaRPr>
              </a:p>
            </p:txBody>
          </p:sp>
        </p:grpSp>
        <p:sp>
          <p:nvSpPr>
            <p:cNvPr id="26" name="Line 25"/>
            <p:cNvSpPr>
              <a:spLocks noChangeShapeType="1"/>
            </p:cNvSpPr>
            <p:nvPr/>
          </p:nvSpPr>
          <p:spPr bwMode="auto">
            <a:xfrm>
              <a:off x="1536" y="2797"/>
              <a:ext cx="3024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sysDot"/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7" name="Text Box 26"/>
            <p:cNvSpPr txBox="1">
              <a:spLocks noChangeArrowheads="1"/>
            </p:cNvSpPr>
            <p:nvPr/>
          </p:nvSpPr>
          <p:spPr bwMode="auto">
            <a:xfrm>
              <a:off x="1813" y="1858"/>
              <a:ext cx="896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eaLnBrk="1" hangingPunct="1"/>
              <a:r>
                <a:rPr lang="zh-CN" altLang="en-US" sz="2400" b="1" dirty="0" smtClean="0">
                  <a:solidFill>
                    <a:srgbClr val="000000"/>
                  </a:solidFill>
                  <a:latin typeface="黑体" panose="02010609060101010101" pitchFamily="49" charset="-122"/>
                </a:rPr>
                <a:t>实验仪器</a:t>
              </a:r>
              <a:endParaRPr lang="en-US" altLang="zh-CN" sz="2400" b="1" dirty="0">
                <a:solidFill>
                  <a:srgbClr val="000000"/>
                </a:solidFill>
                <a:latin typeface="黑体" panose="02010609060101010101" pitchFamily="49" charset="-122"/>
              </a:endParaRPr>
            </a:p>
          </p:txBody>
        </p:sp>
        <p:sp>
          <p:nvSpPr>
            <p:cNvPr id="28" name="Text Box 27"/>
            <p:cNvSpPr txBox="1">
              <a:spLocks noChangeArrowheads="1"/>
            </p:cNvSpPr>
            <p:nvPr/>
          </p:nvSpPr>
          <p:spPr bwMode="gray">
            <a:xfrm>
              <a:off x="1276" y="2475"/>
              <a:ext cx="22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algn="ctr"/>
              <a:r>
                <a:rPr lang="en-US" altLang="zh-CN" sz="2400" b="1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32" name="Group 38"/>
          <p:cNvGrpSpPr>
            <a:grpSpLocks/>
          </p:cNvGrpSpPr>
          <p:nvPr/>
        </p:nvGrpSpPr>
        <p:grpSpPr bwMode="auto">
          <a:xfrm>
            <a:off x="1908314" y="4768436"/>
            <a:ext cx="5410200" cy="665163"/>
            <a:chOff x="1152" y="2989"/>
            <a:chExt cx="3408" cy="419"/>
          </a:xfrm>
        </p:grpSpPr>
        <p:grpSp>
          <p:nvGrpSpPr>
            <p:cNvPr id="33" name="Group 21"/>
            <p:cNvGrpSpPr>
              <a:grpSpLocks/>
            </p:cNvGrpSpPr>
            <p:nvPr/>
          </p:nvGrpSpPr>
          <p:grpSpPr bwMode="auto">
            <a:xfrm>
              <a:off x="1152" y="2989"/>
              <a:ext cx="480" cy="419"/>
              <a:chOff x="3174" y="2656"/>
              <a:chExt cx="1549" cy="1351"/>
            </a:xfrm>
          </p:grpSpPr>
          <p:sp>
            <p:nvSpPr>
              <p:cNvPr id="37" name="AutoShape 22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/>
              </a:p>
            </p:txBody>
          </p:sp>
          <p:sp>
            <p:nvSpPr>
              <p:cNvPr id="38" name="AutoShape 23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/>
              </a:p>
            </p:txBody>
          </p:sp>
          <p:sp>
            <p:nvSpPr>
              <p:cNvPr id="39" name="AutoShape 24"/>
              <p:cNvSpPr>
                <a:spLocks noChangeArrowheads="1"/>
              </p:cNvSpPr>
              <p:nvPr/>
            </p:nvSpPr>
            <p:spPr bwMode="gray">
              <a:xfrm>
                <a:off x="3264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zh-CN" altLang="en-US">
                  <a:latin typeface="Arial" charset="0"/>
                  <a:ea typeface="宋体" charset="-122"/>
                </a:endParaRPr>
              </a:p>
            </p:txBody>
          </p:sp>
        </p:grpSp>
        <p:sp>
          <p:nvSpPr>
            <p:cNvPr id="34" name="Line 28"/>
            <p:cNvSpPr>
              <a:spLocks noChangeShapeType="1"/>
            </p:cNvSpPr>
            <p:nvPr/>
          </p:nvSpPr>
          <p:spPr bwMode="auto">
            <a:xfrm>
              <a:off x="1536" y="3373"/>
              <a:ext cx="3024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sysDot"/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5" name="Text Box 29"/>
            <p:cNvSpPr txBox="1">
              <a:spLocks noChangeArrowheads="1"/>
            </p:cNvSpPr>
            <p:nvPr/>
          </p:nvSpPr>
          <p:spPr bwMode="auto">
            <a:xfrm>
              <a:off x="1827" y="3010"/>
              <a:ext cx="1091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eaLnBrk="1" hangingPunct="1"/>
              <a:r>
                <a:rPr lang="zh-CN" altLang="en-US" sz="2400" b="1" dirty="0" smtClean="0">
                  <a:solidFill>
                    <a:srgbClr val="000000"/>
                  </a:solidFill>
                  <a:latin typeface="黑体" panose="02010609060101010101" pitchFamily="49" charset="-122"/>
                </a:rPr>
                <a:t>待研究问题</a:t>
              </a:r>
              <a:endParaRPr lang="zh-CN" altLang="en-US" sz="2400" b="1" dirty="0">
                <a:solidFill>
                  <a:srgbClr val="000000"/>
                </a:solidFill>
                <a:latin typeface="黑体" panose="02010609060101010101" pitchFamily="49" charset="-122"/>
              </a:endParaRPr>
            </a:p>
          </p:txBody>
        </p:sp>
        <p:sp>
          <p:nvSpPr>
            <p:cNvPr id="36" name="Text Box 30"/>
            <p:cNvSpPr txBox="1">
              <a:spLocks noChangeArrowheads="1"/>
            </p:cNvSpPr>
            <p:nvPr/>
          </p:nvSpPr>
          <p:spPr bwMode="gray">
            <a:xfrm>
              <a:off x="1276" y="3051"/>
              <a:ext cx="22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algn="ctr"/>
              <a:r>
                <a:rPr lang="en-US" altLang="zh-CN" sz="2400" b="1">
                  <a:solidFill>
                    <a:schemeClr val="bg1"/>
                  </a:solidFill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677081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03583" y="445148"/>
            <a:ext cx="11688417" cy="461665"/>
            <a:chOff x="427383" y="763200"/>
            <a:chExt cx="11688417" cy="461665"/>
          </a:xfrm>
        </p:grpSpPr>
        <p:sp>
          <p:nvSpPr>
            <p:cNvPr id="3" name="矩形 2"/>
            <p:cNvSpPr/>
            <p:nvPr/>
          </p:nvSpPr>
          <p:spPr>
            <a:xfrm>
              <a:off x="10249235" y="763200"/>
              <a:ext cx="186656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altLang="zh-CN" sz="2400" b="1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USTC</a:t>
              </a:r>
              <a:endParaRPr lang="zh-CN" altLang="en-US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427383" y="1103243"/>
              <a:ext cx="11191460" cy="7403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70C0"/>
                </a:solidFill>
              </a:endParaRPr>
            </a:p>
          </p:txBody>
        </p:sp>
      </p:grpSp>
      <p:sp>
        <p:nvSpPr>
          <p:cNvPr id="5" name="Text Box 88"/>
          <p:cNvSpPr txBox="1">
            <a:spLocks noChangeArrowheads="1"/>
          </p:cNvSpPr>
          <p:nvPr/>
        </p:nvSpPr>
        <p:spPr bwMode="gray">
          <a:xfrm>
            <a:off x="736738" y="237546"/>
            <a:ext cx="53625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>
              <a:lnSpc>
                <a:spcPts val="3600"/>
              </a:lnSpc>
            </a:pPr>
            <a:r>
              <a:rPr lang="zh-CN" altLang="en-US" sz="2800" b="1" dirty="0" smtClean="0">
                <a:latin typeface="黑体" panose="02010609060101010101" pitchFamily="49" charset="-122"/>
              </a:rPr>
              <a:t>实验目的</a:t>
            </a:r>
            <a:endParaRPr lang="en-US" altLang="zh-CN" sz="2800" b="1" dirty="0">
              <a:latin typeface="黑体" panose="02010609060101010101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55607" y="862642"/>
            <a:ext cx="11214339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3600" dirty="0" smtClean="0"/>
              <a:t>      </a:t>
            </a:r>
            <a:r>
              <a:rPr lang="zh-CN" altLang="en-US" sz="3200" dirty="0" smtClean="0"/>
              <a:t>液体具有尽量缩小其表面的趋势，好象液体表面是一张拉紧了的橡皮膜一样。把这种沿着表面的、收缩液面的力称为表面张力。表面张力的存在能说明物质处于液态时所特有的许多现象，比如泡沫的形成、润湿和毛细现象等等。</a:t>
            </a:r>
          </a:p>
          <a:p>
            <a:pPr>
              <a:defRPr/>
            </a:pPr>
            <a:endParaRPr lang="en-US" altLang="zh-CN" sz="3600" dirty="0" smtClean="0">
              <a:solidFill>
                <a:schemeClr val="accent6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defRPr/>
            </a:pPr>
            <a:r>
              <a:rPr lang="zh-CN" altLang="en-US" sz="3600" dirty="0" smtClean="0">
                <a:solidFill>
                  <a:schemeClr val="accent6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实验目的：</a:t>
            </a:r>
            <a:endParaRPr lang="en-US" altLang="zh-CN" sz="3600" dirty="0" smtClean="0">
              <a:solidFill>
                <a:schemeClr val="accent6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defRPr/>
            </a:pPr>
            <a:endParaRPr lang="en-US" altLang="zh-CN" sz="3600" dirty="0" smtClean="0">
              <a:solidFill>
                <a:srgbClr val="002060"/>
              </a:solidFill>
            </a:endParaRPr>
          </a:p>
          <a:p>
            <a:pPr>
              <a:defRPr/>
            </a:pPr>
            <a:r>
              <a:rPr lang="en-US" altLang="zh-CN" sz="3600" dirty="0" smtClean="0">
                <a:solidFill>
                  <a:schemeClr val="accent6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1.</a:t>
            </a:r>
            <a:r>
              <a:rPr lang="zh-CN" altLang="en-US" sz="3600" dirty="0" smtClean="0">
                <a:latin typeface="楷体" pitchFamily="49" charset="-122"/>
                <a:ea typeface="楷体" pitchFamily="49" charset="-122"/>
              </a:rPr>
              <a:t>掌握用拉脱法法测量液体表面张力系数的方法</a:t>
            </a:r>
            <a:endParaRPr lang="en-US" altLang="zh-CN" sz="3600" dirty="0" smtClean="0">
              <a:latin typeface="楷体" pitchFamily="49" charset="-122"/>
              <a:ea typeface="楷体" pitchFamily="49" charset="-122"/>
            </a:endParaRPr>
          </a:p>
          <a:p>
            <a:pPr>
              <a:defRPr/>
            </a:pPr>
            <a:r>
              <a:rPr lang="en-US" altLang="zh-CN" sz="3600" dirty="0" smtClean="0">
                <a:latin typeface="楷体" pitchFamily="49" charset="-122"/>
                <a:ea typeface="楷体" pitchFamily="49" charset="-122"/>
              </a:rPr>
              <a:t>2.</a:t>
            </a:r>
            <a:r>
              <a:rPr lang="zh-CN" altLang="en-US" sz="3600" dirty="0" smtClean="0">
                <a:latin typeface="楷体" pitchFamily="49" charset="-122"/>
                <a:ea typeface="楷体" pitchFamily="49" charset="-122"/>
              </a:rPr>
              <a:t>测量液体（如水、洗洁精）的表面张力系数</a:t>
            </a:r>
            <a:endParaRPr lang="en-US" altLang="zh-CN" sz="3600" dirty="0" smtClean="0">
              <a:latin typeface="楷体" pitchFamily="49" charset="-122"/>
              <a:ea typeface="楷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96089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6"/>
          <p:cNvSpPr txBox="1">
            <a:spLocks noChangeArrowheads="1"/>
          </p:cNvSpPr>
          <p:nvPr/>
        </p:nvSpPr>
        <p:spPr bwMode="auto">
          <a:xfrm>
            <a:off x="840618" y="130382"/>
            <a:ext cx="162736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/>
            <a:r>
              <a:rPr lang="zh-CN" altLang="en-US" sz="2800" b="1" dirty="0" smtClean="0">
                <a:solidFill>
                  <a:srgbClr val="000000"/>
                </a:solidFill>
                <a:latin typeface="黑体" panose="02010609060101010101" pitchFamily="49" charset="-122"/>
              </a:rPr>
              <a:t>实验仪器</a:t>
            </a:r>
            <a:endParaRPr lang="en-US" altLang="zh-CN" sz="2800" b="1" dirty="0">
              <a:solidFill>
                <a:srgbClr val="000000"/>
              </a:solidFill>
              <a:latin typeface="黑体" panose="02010609060101010101" pitchFamily="49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73157" y="361363"/>
            <a:ext cx="11688417" cy="461665"/>
            <a:chOff x="427383" y="763200"/>
            <a:chExt cx="11688417" cy="461665"/>
          </a:xfrm>
        </p:grpSpPr>
        <p:sp>
          <p:nvSpPr>
            <p:cNvPr id="4" name="矩形 3"/>
            <p:cNvSpPr/>
            <p:nvPr/>
          </p:nvSpPr>
          <p:spPr>
            <a:xfrm>
              <a:off x="10249235" y="763200"/>
              <a:ext cx="186656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altLang="zh-CN" sz="2400" b="1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USTC</a:t>
              </a:r>
              <a:endParaRPr lang="zh-CN" altLang="en-US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427383" y="1103243"/>
              <a:ext cx="11191460" cy="7403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70C0"/>
                </a:solidFill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7142672" y="1328468"/>
            <a:ext cx="2863970" cy="44088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 smtClean="0">
                <a:latin typeface="楷体" pitchFamily="49" charset="-122"/>
                <a:ea typeface="楷体" pitchFamily="49" charset="-122"/>
              </a:rPr>
              <a:t>实验器材：自制天平，自制砝码，金属丝，直尺， 容器，液体</a:t>
            </a:r>
            <a:r>
              <a:rPr lang="en-US" altLang="zh-CN" sz="3200" dirty="0" smtClean="0">
                <a:latin typeface="楷体" pitchFamily="49" charset="-122"/>
                <a:ea typeface="楷体" pitchFamily="49" charset="-122"/>
              </a:rPr>
              <a:t>(</a:t>
            </a:r>
            <a:r>
              <a:rPr lang="zh-CN" altLang="en-US" sz="3200" dirty="0" smtClean="0">
                <a:latin typeface="楷体" pitchFamily="49" charset="-122"/>
                <a:ea typeface="楷体" pitchFamily="49" charset="-122"/>
              </a:rPr>
              <a:t>水、</a:t>
            </a:r>
            <a:r>
              <a:rPr lang="en-US" altLang="zh-CN" sz="3200" dirty="0" smtClean="0">
                <a:latin typeface="楷体" pitchFamily="49" charset="-122"/>
                <a:ea typeface="楷体" pitchFamily="49" charset="-122"/>
              </a:rPr>
              <a:t> 5%</a:t>
            </a:r>
            <a:r>
              <a:rPr lang="zh-CN" altLang="en-US" sz="3200" dirty="0" smtClean="0">
                <a:latin typeface="楷体" pitchFamily="49" charset="-122"/>
                <a:ea typeface="楷体" pitchFamily="49" charset="-122"/>
              </a:rPr>
              <a:t>洗洁精</a:t>
            </a:r>
            <a:r>
              <a:rPr lang="en-US" altLang="zh-CN" sz="3200" dirty="0" smtClean="0">
                <a:latin typeface="楷体" pitchFamily="49" charset="-122"/>
                <a:ea typeface="楷体" pitchFamily="49" charset="-122"/>
              </a:rPr>
              <a:t>)</a:t>
            </a:r>
            <a:r>
              <a:rPr lang="zh-CN" altLang="en-US" sz="3200" dirty="0" smtClean="0">
                <a:latin typeface="楷体" pitchFamily="49" charset="-122"/>
                <a:ea typeface="楷体" pitchFamily="49" charset="-122"/>
              </a:rPr>
              <a:t>，线等</a:t>
            </a:r>
            <a:endParaRPr lang="zh-CN" altLang="zh-CN" sz="3200" dirty="0"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23845" y="1388853"/>
            <a:ext cx="4954588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矩形 7"/>
          <p:cNvSpPr/>
          <p:nvPr/>
        </p:nvSpPr>
        <p:spPr>
          <a:xfrm>
            <a:off x="3264299" y="5589501"/>
            <a:ext cx="5501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/>
              <a:t>图</a:t>
            </a:r>
            <a:r>
              <a:rPr lang="en-US" altLang="zh-CN" dirty="0" smtClean="0"/>
              <a:t>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37222796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5"/>
          <p:cNvSpPr txBox="1">
            <a:spLocks noChangeArrowheads="1"/>
          </p:cNvSpPr>
          <p:nvPr/>
        </p:nvSpPr>
        <p:spPr bwMode="auto">
          <a:xfrm>
            <a:off x="992051" y="118996"/>
            <a:ext cx="162736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/>
            <a:r>
              <a:rPr lang="zh-CN" altLang="en-US" sz="2800" b="1" dirty="0">
                <a:solidFill>
                  <a:srgbClr val="000000"/>
                </a:solidFill>
                <a:latin typeface="黑体" panose="02010609060101010101" pitchFamily="49" charset="-122"/>
              </a:rPr>
              <a:t>实验原理</a:t>
            </a:r>
            <a:endParaRPr lang="en-US" altLang="zh-CN" sz="2800" b="1" dirty="0">
              <a:solidFill>
                <a:srgbClr val="000000"/>
              </a:solidFill>
              <a:latin typeface="黑体" panose="02010609060101010101" pitchFamily="49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03583" y="445148"/>
            <a:ext cx="11688417" cy="461665"/>
            <a:chOff x="427383" y="763200"/>
            <a:chExt cx="11688417" cy="461665"/>
          </a:xfrm>
        </p:grpSpPr>
        <p:sp>
          <p:nvSpPr>
            <p:cNvPr id="4" name="矩形 3"/>
            <p:cNvSpPr/>
            <p:nvPr/>
          </p:nvSpPr>
          <p:spPr>
            <a:xfrm>
              <a:off x="10249235" y="763200"/>
              <a:ext cx="186656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altLang="zh-CN" sz="2400" b="1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USTC</a:t>
              </a:r>
              <a:endParaRPr lang="zh-CN" altLang="en-US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427383" y="1103243"/>
              <a:ext cx="11191460" cy="7403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70C0"/>
                </a:solidFill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6" name="矩形 5"/>
              <p:cNvSpPr/>
              <p:nvPr/>
            </p:nvSpPr>
            <p:spPr>
              <a:xfrm>
                <a:off x="1224952" y="1690063"/>
                <a:ext cx="5779698" cy="36009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buClr>
                    <a:schemeClr val="hlink"/>
                  </a:buClr>
                  <a:buSzPct val="60000"/>
                  <a:defRPr/>
                </a:pPr>
                <a:r>
                  <a:rPr lang="en-US" altLang="zh-CN" sz="3600" dirty="0" smtClean="0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Verdana" pitchFamily="34" charset="0"/>
                  </a:rPr>
                  <a:t/>
                </a:r>
                <a:r>
                  <a:rPr lang="zh-CN" altLang="en-US" sz="2400" dirty="0" smtClean="0">
                    <a:latin typeface="Verdana" pitchFamily="34" charset="0"/>
                  </a:rPr>
                  <a:t>想象在液面上划一条直线，表面张力就表现为直线两旁的液膜以一定的拉力相互作用。拉力 </a:t>
                </a:r>
                <a14:m>
                  <m:oMath xmlns:m="http://schemas.openxmlformats.org/officeDocument/2006/math">
                    <m:r>
                      <a:rPr lang="en-US" altLang="zh-CN" sz="24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altLang="zh-CN" sz="2400" dirty="0" smtClean="0">
                    <a:solidFill>
                      <a:srgbClr val="00B050"/>
                    </a:solidFill>
                    <a:latin typeface="Verdana" pitchFamily="34" charset="0"/>
                  </a:rPr>
                  <a:t/>
                </a:r>
                <a:r>
                  <a:rPr lang="zh-CN" altLang="en-US" sz="2400" dirty="0" smtClean="0">
                    <a:latin typeface="Verdana" pitchFamily="34" charset="0"/>
                  </a:rPr>
                  <a:t>存在于表面层，方向恒与直线垂直，大小与直线的长度</a:t>
                </a:r>
                <a14:m>
                  <m:oMath xmlns:m="http://schemas.openxmlformats.org/officeDocument/2006/math">
                    <m:r>
                      <a:rPr lang="en-US" altLang="zh-CN" sz="24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altLang="zh-CN" sz="24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CN" altLang="en-US" sz="2400" dirty="0" smtClean="0">
                    <a:latin typeface="Verdana" pitchFamily="34" charset="0"/>
                  </a:rPr>
                  <a:t>成正比，</a:t>
                </a:r>
              </a:p>
              <a:p>
                <a:pPr>
                  <a:buClr>
                    <a:schemeClr val="hlink"/>
                  </a:buClr>
                  <a:buSzPct val="60000"/>
                  <a:defRPr/>
                </a:pPr>
                <a:r>
                  <a:rPr lang="zh-CN" altLang="en-US" sz="2400" dirty="0" smtClean="0">
                    <a:latin typeface="Verdana" pitchFamily="34" charset="0"/>
                  </a:rPr>
                  <a:t/>
                </a:r>
                <a:r>
                  <a:rPr lang="zh-CN" altLang="en-US" sz="2400" dirty="0" smtClean="0">
                    <a:latin typeface="Verdana" pitchFamily="34" charset="0"/>
                  </a:rPr>
                  <a:t>即</a:t>
                </a:r>
                <a:endParaRPr lang="en-US" altLang="zh-CN" sz="2400" dirty="0" smtClean="0">
                  <a:latin typeface="Verdana" pitchFamily="34" charset="0"/>
                </a:endParaRPr>
              </a:p>
              <a:p>
                <a:pPr>
                  <a:buClr>
                    <a:schemeClr val="hlink"/>
                  </a:buClr>
                  <a:buSzPct val="60000"/>
                  <a:defRPr/>
                </a:pPr>
                <a:r>
                  <a:rPr lang="en-US" altLang="zh-CN" sz="2400" i="1" dirty="0">
                    <a:latin typeface="Cambria Math" panose="02040503050406030204" pitchFamily="18" charset="0"/>
                  </a:rPr>
                  <a:t/>
                </a:r>
                <a:r>
                  <a:rPr lang="en-US" altLang="zh-CN" sz="2400" i="1" dirty="0" smtClean="0">
                    <a:latin typeface="Cambria Math" panose="02040503050406030204" pitchFamily="18" charset="0"/>
                  </a:rPr>
                  <a:t/>
                </a:r>
                <a14:m>
                  <m:oMath xmlns:m="http://schemas.openxmlformats.org/officeDocument/2006/math">
                    <m:r>
                      <a:rPr lang="en-US" altLang="zh-CN" sz="2400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altLang="zh-CN" sz="24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zh-CN" altLang="en-US" sz="2400" i="1" dirty="0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altLang="zh-CN" sz="2400" b="0" i="1" dirty="0" smtClean="0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endParaRPr lang="en-US" altLang="zh-CN" sz="2400" dirty="0" smtClean="0"/>
              </a:p>
              <a:p>
                <a:pPr>
                  <a:buClr>
                    <a:schemeClr val="hlink"/>
                  </a:buClr>
                  <a:buSzPct val="60000"/>
                  <a:defRPr/>
                </a:pPr>
                <a:r>
                  <a:rPr lang="zh-CN" altLang="en-US" sz="2400" dirty="0" smtClean="0"/>
                  <a:t>             式中</a:t>
                </a:r>
                <a14:m>
                  <m:oMath xmlns:m="http://schemas.openxmlformats.org/officeDocument/2006/math">
                    <m:r>
                      <a:rPr lang="en-US" altLang="zh-CN" sz="24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MS Mincho" pitchFamily="49" charset="-128"/>
                      </a:rPr>
                      <m:t>𝛼</m:t>
                    </m:r>
                  </m:oMath>
                </a14:m>
                <a:r>
                  <a:rPr lang="zh-CN" altLang="en-US" sz="2400" dirty="0" smtClean="0"/>
                  <a:t>称为</a:t>
                </a:r>
                <a:r>
                  <a:rPr lang="zh-CN" altLang="en-US" sz="2400" dirty="0" smtClean="0">
                    <a:solidFill>
                      <a:srgbClr val="00B050"/>
                    </a:solidFill>
                  </a:rPr>
                  <a:t>表面张力系数</a:t>
                </a:r>
                <a:r>
                  <a:rPr lang="zh-CN" altLang="en-US" sz="2400" dirty="0" smtClean="0"/>
                  <a:t>，它的大小与液体的成分、纯度、浓度以及温度有关。</a:t>
                </a:r>
                <a:endParaRPr lang="zh-CN" altLang="en-US" sz="2400" dirty="0"/>
              </a:p>
            </p:txBody>
          </p:sp>
        </mc:Choice>
        <mc:Fallback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4952" y="1690063"/>
                <a:ext cx="5779698" cy="3600986"/>
              </a:xfrm>
              <a:prstGeom prst="rect">
                <a:avLst/>
              </a:prstGeom>
              <a:blipFill>
                <a:blip r:embed="rId2"/>
                <a:stretch>
                  <a:fillRect l="-1688" r="-1160" b="-304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14094" y="2344947"/>
            <a:ext cx="3051175" cy="234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矩形 7"/>
          <p:cNvSpPr/>
          <p:nvPr/>
        </p:nvSpPr>
        <p:spPr>
          <a:xfrm>
            <a:off x="8922821" y="5185185"/>
            <a:ext cx="5501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 smtClean="0"/>
              <a:t>图</a:t>
            </a:r>
            <a:r>
              <a:rPr lang="en-US" altLang="zh-CN" dirty="0" smtClean="0"/>
              <a:t>2</a:t>
            </a:r>
            <a:endParaRPr lang="zh-CN" altLang="en-US" dirty="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9" name="文本框 8"/>
              <p:cNvSpPr txBox="1"/>
              <p:nvPr/>
            </p:nvSpPr>
            <p:spPr>
              <a:xfrm>
                <a:off x="8707744" y="2711728"/>
                <a:ext cx="43015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i="1">
                              <a:latin typeface="Cambria Math" panose="02040503050406030204" pitchFamily="18" charset="0"/>
                            </a:rPr>
                            <m:t>f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>
          <p:sp>
            <p:nvSpPr>
              <p:cNvPr id="9" name="文本框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7744" y="2711728"/>
                <a:ext cx="430153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 9"/>
          <p:cNvSpPr/>
          <p:nvPr/>
        </p:nvSpPr>
        <p:spPr>
          <a:xfrm>
            <a:off x="9401169" y="2757895"/>
            <a:ext cx="41686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9144000" y="3950898"/>
            <a:ext cx="483079" cy="2242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3" name="文本框 12"/>
              <p:cNvSpPr txBox="1"/>
              <p:nvPr/>
            </p:nvSpPr>
            <p:spPr>
              <a:xfrm>
                <a:off x="8569006" y="3990519"/>
                <a:ext cx="5688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i="1">
                              <a:latin typeface="Cambria Math" panose="02040503050406030204" pitchFamily="18" charset="0"/>
                            </a:rPr>
                            <m:t>f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mc:Choice>
        <mc:Fallback>
          <p:sp>
            <p:nvSpPr>
              <p:cNvPr id="13" name="文本框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9006" y="3990519"/>
                <a:ext cx="568891" cy="369332"/>
              </a:xfrm>
              <a:prstGeom prst="rect">
                <a:avLst/>
              </a:prstGeom>
              <a:blipFill>
                <a:blip r:embed="rId5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xmlns="" val="22403729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9"/>
          <p:cNvSpPr txBox="1">
            <a:spLocks noChangeArrowheads="1"/>
          </p:cNvSpPr>
          <p:nvPr/>
        </p:nvSpPr>
        <p:spPr bwMode="auto">
          <a:xfrm>
            <a:off x="743573" y="120444"/>
            <a:ext cx="198804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/>
            <a:r>
              <a:rPr lang="zh-CN" altLang="en-US" sz="2800" b="1" dirty="0" smtClean="0">
                <a:solidFill>
                  <a:srgbClr val="000000"/>
                </a:solidFill>
                <a:latin typeface="黑体" panose="02010609060101010101" pitchFamily="49" charset="-122"/>
              </a:rPr>
              <a:t>待研究问题</a:t>
            </a:r>
            <a:endParaRPr lang="zh-CN" altLang="en-US" sz="2800" b="1" dirty="0">
              <a:solidFill>
                <a:srgbClr val="000000"/>
              </a:solidFill>
              <a:latin typeface="黑体" panose="02010609060101010101" pitchFamily="49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03583" y="445148"/>
            <a:ext cx="11688417" cy="461665"/>
            <a:chOff x="427383" y="763200"/>
            <a:chExt cx="11688417" cy="461665"/>
          </a:xfrm>
        </p:grpSpPr>
        <p:sp>
          <p:nvSpPr>
            <p:cNvPr id="4" name="矩形 3"/>
            <p:cNvSpPr/>
            <p:nvPr/>
          </p:nvSpPr>
          <p:spPr>
            <a:xfrm>
              <a:off x="10249235" y="763200"/>
              <a:ext cx="186656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altLang="zh-CN" sz="2400" b="1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USTC</a:t>
              </a:r>
              <a:endParaRPr lang="zh-CN" altLang="en-US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427383" y="1103243"/>
              <a:ext cx="11191460" cy="7403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70C0"/>
                </a:solidFill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1725283" y="1224951"/>
            <a:ext cx="802256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2000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根据实验装置图及实验器材，自主搭建实验装置</a:t>
            </a:r>
            <a:endParaRPr lang="en-US" altLang="zh-CN" sz="2000" dirty="0" smtClean="0"/>
          </a:p>
          <a:p>
            <a:pPr lvl="0"/>
            <a:r>
              <a:rPr lang="en-US" altLang="zh-CN" sz="2000" dirty="0" smtClean="0"/>
              <a:t>1</a:t>
            </a:r>
            <a:r>
              <a:rPr lang="zh-CN" altLang="en-US" sz="2000" dirty="0" smtClean="0"/>
              <a:t>、测量自来水的表面张力系数</a:t>
            </a:r>
          </a:p>
          <a:p>
            <a:r>
              <a:rPr lang="en-US" sz="2000" dirty="0" smtClean="0"/>
              <a:t>(1) </a:t>
            </a:r>
            <a:r>
              <a:rPr lang="zh-CN" altLang="en-US" sz="2000" dirty="0" smtClean="0"/>
              <a:t>自制天平、自制砝码</a:t>
            </a:r>
            <a:endParaRPr lang="en-US" sz="2000" dirty="0" smtClean="0"/>
          </a:p>
          <a:p>
            <a:r>
              <a:rPr lang="en-US" sz="2000" dirty="0" smtClean="0"/>
              <a:t>(2)</a:t>
            </a:r>
            <a:r>
              <a:rPr lang="zh-CN" altLang="en-US" sz="2000" dirty="0" smtClean="0"/>
              <a:t>用直尺测量金属丝两脚之间的距离；</a:t>
            </a:r>
          </a:p>
          <a:p>
            <a:r>
              <a:rPr lang="en-US" sz="2000" dirty="0" smtClean="0"/>
              <a:t>(3) </a:t>
            </a:r>
            <a:r>
              <a:rPr lang="zh-CN" altLang="en-US" sz="2000" dirty="0" smtClean="0"/>
              <a:t>如图</a:t>
            </a:r>
            <a:r>
              <a:rPr lang="en-US" altLang="zh-CN" sz="2000" dirty="0" smtClean="0"/>
              <a:t>1</a:t>
            </a:r>
            <a:r>
              <a:rPr lang="zh-CN" altLang="en-US" sz="2000" dirty="0" smtClean="0"/>
              <a:t>搭建实验装置，把盛有自来水的容器放在平台上，将金属丝浸入水面以下；</a:t>
            </a:r>
          </a:p>
          <a:p>
            <a:r>
              <a:rPr lang="en-US" sz="2000" dirty="0" smtClean="0"/>
              <a:t>(4) </a:t>
            </a:r>
            <a:r>
              <a:rPr lang="zh-CN" altLang="en-US" sz="2000" dirty="0" smtClean="0"/>
              <a:t>添加或减少砝码使天平达到平衡；</a:t>
            </a:r>
            <a:endParaRPr lang="en-US" altLang="zh-CN" sz="2000" dirty="0" smtClean="0"/>
          </a:p>
          <a:p>
            <a:r>
              <a:rPr lang="en-US" sz="2000" dirty="0" smtClean="0"/>
              <a:t>(5) </a:t>
            </a:r>
            <a:r>
              <a:rPr lang="zh-CN" altLang="en-US" sz="2000" dirty="0" smtClean="0"/>
              <a:t>缓慢地向上拉金属丝，增加砝码使天平平衡，当液膜刚要破裂时，记下增加砝码。测量</a:t>
            </a:r>
            <a:r>
              <a:rPr lang="en-US" sz="2000" dirty="0" smtClean="0"/>
              <a:t>5</a:t>
            </a:r>
            <a:r>
              <a:rPr lang="zh-CN" altLang="en-US" sz="2000" dirty="0" smtClean="0"/>
              <a:t>次，取平均，计算自来水的表面张力系数。</a:t>
            </a:r>
          </a:p>
          <a:p>
            <a:r>
              <a:rPr lang="en-US" sz="2000" dirty="0" smtClean="0"/>
              <a:t>2</a:t>
            </a:r>
            <a:r>
              <a:rPr lang="zh-CN" altLang="en-US" sz="2000" dirty="0" smtClean="0"/>
              <a:t>、测量洗洁精的表面张力系数，在测完水的表面张力情况后，应将金属丝擦干，然后重复上述</a:t>
            </a:r>
            <a:r>
              <a:rPr lang="en-US" sz="2000" dirty="0" smtClean="0"/>
              <a:t>1</a:t>
            </a:r>
            <a:r>
              <a:rPr lang="zh-CN" altLang="en-US" sz="2000" dirty="0" smtClean="0"/>
              <a:t>中的步骤</a:t>
            </a:r>
            <a:r>
              <a:rPr lang="en-US" sz="2000" dirty="0" smtClean="0"/>
              <a:t>(3)</a:t>
            </a:r>
            <a:r>
              <a:rPr lang="zh-CN" altLang="en-US" sz="2000" dirty="0" smtClean="0"/>
              <a:t>和</a:t>
            </a:r>
            <a:r>
              <a:rPr lang="en-US" sz="2000" dirty="0" smtClean="0"/>
              <a:t>(4)</a:t>
            </a:r>
            <a:r>
              <a:rPr lang="zh-CN" altLang="en-US" sz="2000" dirty="0" smtClean="0"/>
              <a:t>步骤即可；</a:t>
            </a:r>
            <a:endParaRPr lang="en-US" altLang="zh-CN" sz="2000" dirty="0" smtClean="0">
              <a:solidFill>
                <a:srgbClr val="FF0000"/>
              </a:solidFill>
              <a:latin typeface="楷体" pitchFamily="49" charset="-122"/>
              <a:ea typeface="楷体" pitchFamily="49" charset="-122"/>
            </a:endParaRPr>
          </a:p>
          <a:p>
            <a:r>
              <a:rPr lang="zh-CN" altLang="en-US" sz="2000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完成实验数据测量，计算液体表面张力系数。</a:t>
            </a:r>
            <a:endParaRPr lang="zh-CN" altLang="en-US" sz="2000" dirty="0">
              <a:solidFill>
                <a:srgbClr val="FF0000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622997" y="5252157"/>
            <a:ext cx="59298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 smtClean="0">
                <a:latin typeface="楷体" pitchFamily="49" charset="-122"/>
                <a:ea typeface="楷体" pitchFamily="49" charset="-122"/>
              </a:rPr>
              <a:t>参考装置及实验过程见右侧视频</a:t>
            </a:r>
            <a:endParaRPr lang="zh-CN" altLang="en-US" sz="3200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7631113" y="5099050"/>
          <a:ext cx="3106737" cy="1173163"/>
        </p:xfrm>
        <a:graphic>
          <a:graphicData uri="http://schemas.openxmlformats.org/presentationml/2006/ole">
            <p:oleObj spid="_x0000_s1026" name="包装程序外壳对象" showAsIcon="1" r:id="rId3" imgW="1992960" imgH="711360" progId="Package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23628051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503583" y="445148"/>
            <a:ext cx="11688417" cy="461665"/>
            <a:chOff x="427383" y="763200"/>
            <a:chExt cx="11688417" cy="461665"/>
          </a:xfrm>
        </p:grpSpPr>
        <p:sp>
          <p:nvSpPr>
            <p:cNvPr id="4" name="矩形 3"/>
            <p:cNvSpPr/>
            <p:nvPr/>
          </p:nvSpPr>
          <p:spPr>
            <a:xfrm>
              <a:off x="10249235" y="763200"/>
              <a:ext cx="186656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altLang="zh-CN" sz="2400" b="1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USTC</a:t>
              </a:r>
              <a:endParaRPr lang="zh-CN" altLang="en-US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427383" y="1103243"/>
              <a:ext cx="11191460" cy="7403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70C0"/>
                </a:solidFill>
              </a:endParaRPr>
            </a:p>
          </p:txBody>
        </p:sp>
      </p:grpSp>
      <p:sp>
        <p:nvSpPr>
          <p:cNvPr id="6" name="Text Box 88"/>
          <p:cNvSpPr txBox="1">
            <a:spLocks noChangeArrowheads="1"/>
          </p:cNvSpPr>
          <p:nvPr/>
        </p:nvSpPr>
        <p:spPr bwMode="gray">
          <a:xfrm>
            <a:off x="736738" y="237546"/>
            <a:ext cx="53625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>
              <a:lnSpc>
                <a:spcPts val="3600"/>
              </a:lnSpc>
            </a:pPr>
            <a:r>
              <a:rPr lang="zh-CN" altLang="en-US" sz="2800" b="1" dirty="0" smtClean="0">
                <a:latin typeface="黑体" panose="02010609060101010101" pitchFamily="49" charset="-122"/>
              </a:rPr>
              <a:t>注意事项</a:t>
            </a:r>
            <a:endParaRPr lang="en-US" altLang="zh-CN" sz="2800" b="1" dirty="0">
              <a:latin typeface="黑体" panose="02010609060101010101" pitchFamily="49" charset="-122"/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7" name="矩形 8"/>
              <p:cNvSpPr>
                <a:spLocks noChangeArrowheads="1"/>
              </p:cNvSpPr>
              <p:nvPr/>
            </p:nvSpPr>
            <p:spPr bwMode="auto">
              <a:xfrm>
                <a:off x="1104181" y="1656272"/>
                <a:ext cx="8764438" cy="34163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zh-CN" sz="3600" dirty="0" smtClean="0">
                    <a:solidFill>
                      <a:srgbClr val="FF0000"/>
                    </a:solidFill>
                    <a:latin typeface="楷体" pitchFamily="49" charset="-122"/>
                    <a:ea typeface="楷体" pitchFamily="49" charset="-122"/>
                  </a:rPr>
                  <a:t>1</a:t>
                </a:r>
                <a:r>
                  <a:rPr lang="zh-CN" altLang="en-US" sz="3600" dirty="0">
                    <a:solidFill>
                      <a:srgbClr val="FF0000"/>
                    </a:solidFill>
                    <a:latin typeface="楷体" pitchFamily="49" charset="-122"/>
                    <a:ea typeface="楷体" pitchFamily="49" charset="-122"/>
                  </a:rPr>
                  <a:t>、金属丝全部浸入水中时调好</a:t>
                </a:r>
                <a:r>
                  <a:rPr lang="zh-CN" altLang="en-US" sz="3600" dirty="0" smtClean="0">
                    <a:solidFill>
                      <a:srgbClr val="FF0000"/>
                    </a:solidFill>
                    <a:latin typeface="楷体" pitchFamily="49" charset="-122"/>
                    <a:ea typeface="楷体" pitchFamily="49" charset="-122"/>
                  </a:rPr>
                  <a:t>天平</a:t>
                </a:r>
                <a:endParaRPr lang="en-US" altLang="zh-CN" sz="3600" dirty="0" smtClean="0">
                  <a:solidFill>
                    <a:srgbClr val="FF0000"/>
                  </a:solidFill>
                  <a:latin typeface="楷体" pitchFamily="49" charset="-122"/>
                  <a:ea typeface="楷体" pitchFamily="49" charset="-122"/>
                </a:endParaRPr>
              </a:p>
              <a:p>
                <a:r>
                  <a:rPr lang="en-US" altLang="zh-CN" sz="3600" dirty="0" smtClean="0">
                    <a:solidFill>
                      <a:srgbClr val="FF0000"/>
                    </a:solidFill>
                    <a:latin typeface="楷体" pitchFamily="49" charset="-122"/>
                    <a:ea typeface="楷体" pitchFamily="49" charset="-122"/>
                  </a:rPr>
                  <a:t>2</a:t>
                </a:r>
                <a:r>
                  <a:rPr lang="zh-CN" altLang="en-US" sz="3600" dirty="0">
                    <a:solidFill>
                      <a:srgbClr val="FF0000"/>
                    </a:solidFill>
                    <a:latin typeface="楷体" pitchFamily="49" charset="-122"/>
                    <a:ea typeface="楷体" pitchFamily="49" charset="-122"/>
                  </a:rPr>
                  <a:t>、金属丝缓慢拉出液面直至</a:t>
                </a:r>
                <a:r>
                  <a:rPr lang="zh-CN" altLang="en-US" sz="3600" dirty="0" smtClean="0">
                    <a:solidFill>
                      <a:srgbClr val="FF0000"/>
                    </a:solidFill>
                    <a:latin typeface="楷体" pitchFamily="49" charset="-122"/>
                    <a:ea typeface="楷体" pitchFamily="49" charset="-122"/>
                  </a:rPr>
                  <a:t>破裂</a:t>
                </a:r>
                <a:endParaRPr lang="en-US" altLang="zh-CN" sz="3600" dirty="0" smtClean="0">
                  <a:solidFill>
                    <a:srgbClr val="FF0000"/>
                  </a:solidFill>
                  <a:latin typeface="楷体" pitchFamily="49" charset="-122"/>
                  <a:ea typeface="楷体" pitchFamily="49" charset="-122"/>
                </a:endParaRPr>
              </a:p>
              <a:p>
                <a:r>
                  <a:rPr lang="en-US" altLang="zh-CN" sz="3600" dirty="0" smtClean="0">
                    <a:solidFill>
                      <a:srgbClr val="FF0000"/>
                    </a:solidFill>
                    <a:latin typeface="楷体" pitchFamily="49" charset="-122"/>
                    <a:ea typeface="楷体" pitchFamily="49" charset="-122"/>
                  </a:rPr>
                  <a:t>3</a:t>
                </a:r>
                <a:r>
                  <a:rPr lang="zh-CN" altLang="en-US" sz="3600" dirty="0">
                    <a:solidFill>
                      <a:srgbClr val="FF0000"/>
                    </a:solidFill>
                    <a:latin typeface="楷体" pitchFamily="49" charset="-122"/>
                    <a:ea typeface="楷体" pitchFamily="49" charset="-122"/>
                  </a:rPr>
                  <a:t>、保持天平</a:t>
                </a:r>
                <a:r>
                  <a:rPr lang="zh-CN" altLang="en-US" sz="3600" dirty="0" smtClean="0">
                    <a:solidFill>
                      <a:srgbClr val="FF0000"/>
                    </a:solidFill>
                    <a:latin typeface="楷体" pitchFamily="49" charset="-122"/>
                    <a:ea typeface="楷体" pitchFamily="49" charset="-122"/>
                  </a:rPr>
                  <a:t>平衡</a:t>
                </a:r>
                <a:endParaRPr lang="en-US" altLang="zh-CN" sz="3600" dirty="0" smtClean="0">
                  <a:solidFill>
                    <a:srgbClr val="FF0000"/>
                  </a:solidFill>
                  <a:latin typeface="楷体" pitchFamily="49" charset="-122"/>
                  <a:ea typeface="楷体" pitchFamily="49" charset="-122"/>
                </a:endParaRPr>
              </a:p>
              <a:p>
                <a:r>
                  <a:rPr lang="en-US" altLang="zh-CN" sz="3600" dirty="0" smtClean="0">
                    <a:solidFill>
                      <a:srgbClr val="FF0000"/>
                    </a:solidFill>
                    <a:latin typeface="楷体" pitchFamily="49" charset="-122"/>
                    <a:ea typeface="楷体" pitchFamily="49" charset="-122"/>
                  </a:rPr>
                  <a:t>4</a:t>
                </a:r>
                <a:r>
                  <a:rPr lang="zh-CN" altLang="en-US" sz="3600" dirty="0">
                    <a:solidFill>
                      <a:srgbClr val="FF0000"/>
                    </a:solidFill>
                    <a:latin typeface="楷体" pitchFamily="49" charset="-122"/>
                    <a:ea typeface="楷体" pitchFamily="49" charset="-122"/>
                  </a:rPr>
                  <a:t>、金属丝拉出时，左侧</a:t>
                </a:r>
                <a:r>
                  <a:rPr lang="zh-CN" altLang="en-US" sz="3600" dirty="0" smtClean="0">
                    <a:solidFill>
                      <a:srgbClr val="FF0000"/>
                    </a:solidFill>
                    <a:latin typeface="楷体" pitchFamily="49" charset="-122"/>
                    <a:ea typeface="楷体" pitchFamily="49" charset="-122"/>
                  </a:rPr>
                  <a:t>拉力</a:t>
                </a:r>
                <a14:m>
                  <m:oMath xmlns:m="http://schemas.openxmlformats.org/officeDocument/2006/math">
                    <m:r>
                      <a:rPr lang="en-US" altLang="zh-CN" sz="36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楷体" pitchFamily="49" charset="-122"/>
                      </a:rPr>
                      <m:t>𝐹</m:t>
                    </m:r>
                    <m:r>
                      <a:rPr lang="en-US" altLang="zh-CN" sz="36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楷体" pitchFamily="49" charset="-122"/>
                      </a:rPr>
                      <m:t>=2</m:t>
                    </m:r>
                    <m:r>
                      <a:rPr lang="en-US" altLang="zh-CN" sz="36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楷体" pitchFamily="49" charset="-122"/>
                      </a:rPr>
                      <m:t>𝑓</m:t>
                    </m:r>
                    <m:r>
                      <a:rPr lang="en-US" altLang="zh-CN" sz="36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楷体" pitchFamily="49" charset="-122"/>
                      </a:rPr>
                      <m:t>+</m:t>
                    </m:r>
                    <m:r>
                      <a:rPr lang="en-US" altLang="zh-CN" sz="36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楷体" pitchFamily="49" charset="-122"/>
                      </a:rPr>
                      <m:t>𝑚𝑔</m:t>
                    </m:r>
                  </m:oMath>
                </a14:m>
                <a:r>
                  <a:rPr lang="zh-CN" altLang="en-US" sz="3600" dirty="0" smtClean="0">
                    <a:solidFill>
                      <a:srgbClr val="FF0000"/>
                    </a:solidFill>
                    <a:latin typeface="楷体" pitchFamily="49" charset="-122"/>
                    <a:ea typeface="楷体" pitchFamily="49" charset="-122"/>
                  </a:rPr>
                  <a:t>（</a:t>
                </a:r>
                <a:r>
                  <a:rPr lang="zh-CN" altLang="en-US" sz="3600" dirty="0">
                    <a:solidFill>
                      <a:srgbClr val="FF0000"/>
                    </a:solidFill>
                    <a:latin typeface="楷体" pitchFamily="49" charset="-122"/>
                    <a:ea typeface="楷体" pitchFamily="49" charset="-122"/>
                  </a:rPr>
                  <a:t>金属丝重力</a:t>
                </a:r>
                <a14:m>
                  <m:oMath xmlns:m="http://schemas.openxmlformats.org/officeDocument/2006/math">
                    <m:r>
                      <a:rPr lang="en-US" altLang="zh-CN" sz="36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楷体" pitchFamily="49" charset="-122"/>
                      </a:rPr>
                      <m:t>𝑚𝑔</m:t>
                    </m:r>
                  </m:oMath>
                </a14:m>
                <a:r>
                  <a:rPr lang="zh-CN" altLang="en-US" sz="3600" dirty="0">
                    <a:solidFill>
                      <a:srgbClr val="FF0000"/>
                    </a:solidFill>
                    <a:latin typeface="楷体" pitchFamily="49" charset="-122"/>
                    <a:ea typeface="楷体" pitchFamily="49" charset="-122"/>
                  </a:rPr>
                  <a:t>在平衡时已考虑），增加的砝码的重力即为</a:t>
                </a:r>
                <a14:m>
                  <m:oMath xmlns:m="http://schemas.openxmlformats.org/officeDocument/2006/math">
                    <m:r>
                      <a:rPr lang="en-US" altLang="zh-CN" sz="36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楷体" pitchFamily="49" charset="-122"/>
                      </a:rPr>
                      <m:t>2</m:t>
                    </m:r>
                    <m:r>
                      <a:rPr lang="en-US" altLang="zh-CN" sz="36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楷体" pitchFamily="49" charset="-122"/>
                      </a:rPr>
                      <m:t>𝑓</m:t>
                    </m:r>
                  </m:oMath>
                </a14:m>
                <a:endParaRPr lang="zh-CN" altLang="en-US" sz="3600" dirty="0">
                  <a:solidFill>
                    <a:srgbClr val="FF0000"/>
                  </a:solidFill>
                  <a:latin typeface="楷体" pitchFamily="49" charset="-122"/>
                  <a:ea typeface="楷体" pitchFamily="49" charset="-122"/>
                </a:endParaRPr>
              </a:p>
            </p:txBody>
          </p:sp>
        </mc:Choice>
        <mc:Fallback>
          <p:sp>
            <p:nvSpPr>
              <p:cNvPr id="7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4181" y="1656272"/>
                <a:ext cx="8764438" cy="3416320"/>
              </a:xfrm>
              <a:prstGeom prst="rect">
                <a:avLst/>
              </a:prstGeom>
              <a:blipFill>
                <a:blip r:embed="rId2"/>
                <a:stretch>
                  <a:fillRect l="-2086" t="-2857" r="-556" b="-535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xmlns="" val="33187681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1" y="940722"/>
            <a:ext cx="12191998" cy="2597608"/>
            <a:chOff x="1" y="940722"/>
            <a:chExt cx="12191998" cy="2597608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050209" y="940723"/>
              <a:ext cx="2802835" cy="2597607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853044" y="940723"/>
              <a:ext cx="3071191" cy="2597606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924234" y="940723"/>
              <a:ext cx="3267765" cy="2597606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" y="940722"/>
              <a:ext cx="3050208" cy="2597607"/>
            </a:xfrm>
            <a:prstGeom prst="rect">
              <a:avLst/>
            </a:prstGeom>
          </p:spPr>
        </p:pic>
      </p:grpSp>
      <p:pic>
        <p:nvPicPr>
          <p:cNvPr id="7" name="图形 6">
            <a:extLst>
              <a:ext uri="{FF2B5EF4-FFF2-40B4-BE49-F238E27FC236}">
                <a16:creationId xmlns:a16="http://schemas.microsoft.com/office/drawing/2014/main" xmlns="" id="{8EFFE1BD-5594-4074-A8C7-A2BB4BD797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31054" y="0"/>
            <a:ext cx="4476750" cy="8572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263887" y="3896140"/>
            <a:ext cx="357020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600" dirty="0">
                <a:latin typeface="楷体" panose="02010609060101010101" pitchFamily="49" charset="-122"/>
                <a:ea typeface="楷体" panose="02010609060101010101" pitchFamily="49" charset="-122"/>
              </a:rPr>
              <a:t>感谢观看</a:t>
            </a:r>
          </a:p>
        </p:txBody>
      </p:sp>
    </p:spTree>
    <p:extLst>
      <p:ext uri="{BB962C8B-B14F-4D97-AF65-F5344CB8AC3E}">
        <p14:creationId xmlns:p14="http://schemas.microsoft.com/office/powerpoint/2010/main" xmlns="" val="187833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PT首页.potx" id="{86EA3C01-BD65-405D-B12B-F1FA9FD598E2}" vid="{C30B1E10-425F-4259-8667-5CCC74317C2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PPT首页</Template>
  <TotalTime>148</TotalTime>
  <Words>336</Words>
  <Application>Microsoft Office PowerPoint</Application>
  <PresentationFormat>自定义</PresentationFormat>
  <Paragraphs>47</Paragraphs>
  <Slides>8</Slides>
  <Notes>0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10" baseType="lpstr">
      <vt:lpstr>Office 主题​​</vt:lpstr>
      <vt:lpstr>包装程序外壳对象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zhao wei</dc:creator>
  <cp:lastModifiedBy>JQ</cp:lastModifiedBy>
  <cp:revision>20</cp:revision>
  <dcterms:created xsi:type="dcterms:W3CDTF">2020-03-25T02:48:04Z</dcterms:created>
  <dcterms:modified xsi:type="dcterms:W3CDTF">2020-03-27T09:50:44Z</dcterms:modified>
</cp:coreProperties>
</file>