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4" r:id="rId3"/>
    <p:sldId id="265" r:id="rId4"/>
    <p:sldId id="266" r:id="rId5"/>
    <p:sldId id="279" r:id="rId6"/>
    <p:sldId id="274" r:id="rId7"/>
    <p:sldId id="268" r:id="rId8"/>
    <p:sldId id="278" r:id="rId9"/>
    <p:sldId id="281" r:id="rId10"/>
    <p:sldId id="269" r:id="rId11"/>
    <p:sldId id="27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8E43C"/>
    <a:srgbClr val="1DD73C"/>
    <a:srgbClr val="99FFCC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2" autoAdjust="0"/>
    <p:restoredTop sz="94660"/>
  </p:normalViewPr>
  <p:slideViewPr>
    <p:cSldViewPr snapToGrid="0">
      <p:cViewPr>
        <p:scale>
          <a:sx n="66" d="100"/>
          <a:sy n="66" d="100"/>
        </p:scale>
        <p:origin x="-348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6FB9-F388-4606-9098-FBEA616A0852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5BC9F-C336-4D38-A154-E014662013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6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07953B8-D602-40C3-A78E-2E1F82AE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6A737B4-8794-45A0-B883-04C9346D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833DBE9-8BCF-4BD9-A4DF-27A1157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D7F6B7-941C-4688-AB70-3A76E1D5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E78E36E-3D59-4112-91C1-2F4F4BD1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1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FC066E-8FDC-425C-AF34-5008EC77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F6562FA-0280-4ACC-94DF-6A76E182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F5B3A61-4717-40F8-9164-042C177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85F292-782B-48D7-ACEF-77404F0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7965F1B-9933-44A1-869A-F845274C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6BA0B64-78C3-4355-996F-D3A10617E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1F586C-2110-42F5-93C4-4ED7A5578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737441-AC0F-4FB4-825D-671FF27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130329D-38CF-4886-ADE4-F13FA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517B28-B686-4C63-A2FA-69A693DA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61AA9-1746-4087-81F1-7CA4CB37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816A09-7A09-453B-BD31-CF5D681D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2B6FC4-6FF3-4ADE-BCC9-A4AE9BAA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C4A8D5-4736-4E44-AE04-A01163B2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E771B3-499B-44CC-A374-6DE0A72A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5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5967B5-32D8-4A20-AC34-957CA93E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7059B90-6019-46CA-8B5C-F6E42346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DDA5BBA-4825-4A54-B80E-C52215C0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D2E143B-C3F5-4566-846C-ACE6DE66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AA83BF-0752-488C-89F1-C75DF75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F5F178-8847-416C-A6B9-81BFC5D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39736D2-B76B-4D3F-B534-B0DC9A113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538B8DB-6132-4CA8-9091-6A5BE70B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C77F874-4E8B-4588-B03C-EAEC3335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643C5AB-324D-45E4-A150-56E467C1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8A87AFE-F369-4AC6-86A8-5CD9C0B5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3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5A481A-1D71-45C0-B920-75F08658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F3043A9-0B92-4F9F-A376-8D2E576B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5B82350-65FB-4577-A790-67BAB4E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CA9A000-57FB-4888-A807-738838778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A310837-C841-483A-9917-A3343AB59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D4724E5-3480-47DA-B228-58015765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59F03BD-6891-439E-948F-01539785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D9C3211-48AA-4721-89B2-5857F9C8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4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B66F9C-0BD4-471C-A9EE-8B7315DB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1E6724F-B94B-4EAB-B0AE-77AB224A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2462CC2-50FA-460D-9225-6603969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AAE1F5F-6F2D-4C54-A715-DF963558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CCA2CE5-F604-4DC0-8B11-9EF9591E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5A63D4F-B3F4-4F48-B420-1B4CB7C6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73B30D1-BB42-42C9-9271-5DEC3130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174A30-C2C2-442F-B0BD-C68D2FBC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9F6B07-0C6C-494F-832D-345229DB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C1504E9-68DE-4758-860A-8849237A7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92859EB-10A2-43FC-BD68-55DDF0AC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EF5D309-382D-4220-800D-FB45FA6C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C0A849-65E7-45A8-906A-F49D29A9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8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932BBC-B71E-4F1E-9509-1F62D9F1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C215212-9C91-4CD5-BC7E-33E6BEDD1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F4A8ACC-E9C9-4295-B3BA-E9237C21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1508FCF-741C-4CCD-9018-C2AE795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88F2A9-6688-42A0-955E-249D88DC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8B4E313-6B50-4779-92A4-CC03889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7D1A67F-06EC-4C58-8F9B-CFD6C85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1C918D-30D6-437B-8D98-38E51F55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0BBCDC-F3FC-4DA9-8A0E-C8BDE413C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pPr/>
              <a:t>2020/4/16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3D90A7-233D-48F4-9820-77011D18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3F1CB2-BE8E-45E8-9B47-272312AB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D890A55-B884-4C2C-9800-D955EA4B656E}"/>
              </a:ext>
            </a:extLst>
          </p:cNvPr>
          <p:cNvSpPr txBox="1"/>
          <p:nvPr/>
        </p:nvSpPr>
        <p:spPr>
          <a:xfrm>
            <a:off x="405441" y="61249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6C7C264-F1B8-427D-80FC-B468CAB00B09}"/>
              </a:ext>
            </a:extLst>
          </p:cNvPr>
          <p:cNvSpPr txBox="1"/>
          <p:nvPr/>
        </p:nvSpPr>
        <p:spPr>
          <a:xfrm>
            <a:off x="6698100" y="6186545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  陆红琳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17E899CB-32E4-4817-BD47-4798260BB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4C2AD60F-CF12-4B26-A4D4-78500E59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254" y="4886894"/>
            <a:ext cx="69723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磁力温度传感器实验</a:t>
            </a:r>
            <a:endParaRPr lang="zh-CN" altLang="en-US" sz="3600" b="1" dirty="0">
              <a:solidFill>
                <a:srgbClr val="205DA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3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BF666B66-25D3-4A80-8C30-08325DA21626}"/>
              </a:ext>
            </a:extLst>
          </p:cNvPr>
          <p:cNvSpPr txBox="1"/>
          <p:nvPr/>
        </p:nvSpPr>
        <p:spPr>
          <a:xfrm>
            <a:off x="925840" y="1441027"/>
            <a:ext cx="10170708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测量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时务必小心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，防止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烫伤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定标过程中手机和磁场间相对位置要保持不变；定标后温度测量过程中，其相对位置仍需保持不变。</a:t>
            </a:r>
            <a:endParaRPr lang="en-US" altLang="zh-CN" sz="2000" b="1" dirty="0" smtClean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000" b="1" dirty="0" smtClean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当使用电磁炉时，不适合在加热的过程中进行定标，因为电磁炉加热时本身就会产生较强的磁场，对测量有较大的误差。</a:t>
            </a:r>
            <a:endParaRPr lang="en-US" altLang="zh-CN" sz="2000" b="1" dirty="0" smtClean="0">
              <a:solidFill>
                <a:srgbClr val="00B0F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运行中的电脑、平板、音响和含有电机的电器等物体都会产生较大的磁场，如果测量时旁边有这些电器，会对实验结果有很大的影响。</a:t>
            </a:r>
            <a:endParaRPr lang="en-US" altLang="zh-CN" sz="2000" b="1" dirty="0" smtClean="0">
              <a:solidFill>
                <a:srgbClr val="00B0F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测量出来的磁场都有很大的噪声，可以考虑使用均值对采样值进行平滑。测量数据为每</a:t>
            </a: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0.01s</a:t>
            </a:r>
            <a:r>
              <a:rPr lang="zh-CN" altLang="en-US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采样，可以考虑每</a:t>
            </a:r>
            <a:r>
              <a:rPr lang="en-US" altLang="zh-CN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100</a:t>
            </a:r>
            <a:r>
              <a:rPr lang="zh-CN" altLang="en-US" sz="2000" b="1" dirty="0" smtClean="0">
                <a:solidFill>
                  <a:schemeClr val="accent6"/>
                </a:solidFill>
                <a:latin typeface="华文楷体" pitchFamily="2" charset="-122"/>
                <a:ea typeface="华文楷体" pitchFamily="2" charset="-122"/>
              </a:rPr>
              <a:t>个点求平均来获得每秒的磁场值。</a:t>
            </a:r>
            <a:endParaRPr lang="zh-CN" altLang="en-US" sz="2000" b="1" dirty="0">
              <a:solidFill>
                <a:schemeClr val="accent6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7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8EFFE1BD-5594-4074-A8C7-A2BB4BD797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18783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908314" y="2047461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908314" y="2961863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1908314" y="2972973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1908314" y="4768436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81" y="1673154"/>
            <a:ext cx="3042240" cy="41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xmlns="" id="{655334FE-139E-47C4-B1C4-945E6FAE0A44}"/>
              </a:ext>
            </a:extLst>
          </p:cNvPr>
          <p:cNvSpPr txBox="1"/>
          <p:nvPr/>
        </p:nvSpPr>
        <p:spPr>
          <a:xfrm>
            <a:off x="1600332" y="1719992"/>
            <a:ext cx="91882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华文仿宋" pitchFamily="2" charset="-122"/>
                <a:ea typeface="思源黑体 CN Light"/>
              </a:rPr>
              <a:t>  了解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华文仿宋" pitchFamily="2" charset="-122"/>
                <a:ea typeface="思源黑体 CN Light"/>
              </a:rPr>
              <a:t>磁铁的磁性与温度之间的关系；</a:t>
            </a:r>
            <a:endParaRPr lang="en-US" altLang="zh-CN" sz="2400" b="1" kern="0" dirty="0" smtClean="0">
              <a:solidFill>
                <a:srgbClr val="0070C0"/>
              </a:solidFill>
              <a:latin typeface="华文仿宋" pitchFamily="2" charset="-122"/>
              <a:ea typeface="思源黑体 CN Light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zh-CN" altLang="en-US" sz="2400" b="1" kern="0" dirty="0" smtClean="0">
                <a:solidFill>
                  <a:srgbClr val="0070C0"/>
                </a:solidFill>
                <a:latin typeface="华文仿宋" pitchFamily="2" charset="-122"/>
                <a:ea typeface="思源黑体 CN Light"/>
              </a:rPr>
              <a:t>  利用手机内置的磁场传感器，测量一定位置处磁铁的磁场强度；</a:t>
            </a:r>
            <a:endParaRPr lang="en-US" altLang="zh-CN" sz="2400" b="1" kern="0" dirty="0" smtClean="0">
              <a:solidFill>
                <a:srgbClr val="0070C0"/>
              </a:solidFill>
              <a:latin typeface="华文仿宋" pitchFamily="2" charset="-122"/>
              <a:ea typeface="思源黑体 CN Light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2400" b="1" kern="0" dirty="0">
                <a:solidFill>
                  <a:srgbClr val="0070C0"/>
                </a:solidFill>
                <a:latin typeface="华文仿宋" pitchFamily="2" charset="-122"/>
                <a:ea typeface="思源黑体 CN Light"/>
              </a:rPr>
              <a:t> 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华文仿宋" pitchFamily="2" charset="-122"/>
                <a:ea typeface="思源黑体 CN Light"/>
              </a:rPr>
              <a:t>    根据其磁场强度随温度变化的特性，制作温度传感器；</a:t>
            </a:r>
            <a:endParaRPr lang="en-US" altLang="zh-CN" sz="2400" b="1" kern="0" dirty="0" smtClean="0">
              <a:solidFill>
                <a:srgbClr val="0070C0"/>
              </a:solidFill>
              <a:latin typeface="华文仿宋" pitchFamily="2" charset="-122"/>
              <a:ea typeface="思源黑体 CN Light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en-US" altLang="zh-CN" sz="2400" b="1" kern="0" dirty="0" smtClean="0">
                <a:solidFill>
                  <a:srgbClr val="0070C0"/>
                </a:solidFill>
                <a:latin typeface="华文仿宋" pitchFamily="2" charset="-122"/>
                <a:ea typeface="思源黑体 CN Light"/>
              </a:rPr>
              <a:t>  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华文仿宋" pitchFamily="2" charset="-122"/>
                <a:ea typeface="思源黑体 CN Light"/>
              </a:rPr>
              <a:t>在实验过程中，了解磁场温度传感器使用条件；</a:t>
            </a:r>
            <a:endParaRPr lang="en-US" altLang="zh-CN" sz="2400" b="1" kern="0" dirty="0" smtClean="0">
              <a:solidFill>
                <a:srgbClr val="0070C0"/>
              </a:solidFill>
              <a:latin typeface="华文仿宋" pitchFamily="2" charset="-122"/>
              <a:ea typeface="思源黑体 CN Light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en-US" altLang="zh-CN" sz="2400" b="1" kern="0" dirty="0" smtClean="0">
                <a:solidFill>
                  <a:srgbClr val="0070C0"/>
                </a:solidFill>
                <a:latin typeface="华文仿宋" pitchFamily="2" charset="-122"/>
                <a:ea typeface="思源黑体 CN Light"/>
              </a:rPr>
              <a:t>  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华文仿宋" pitchFamily="2" charset="-122"/>
                <a:ea typeface="思源黑体 CN Light"/>
              </a:rPr>
              <a:t>通过实验，提高动手能力、分析问题和解决问题能力。</a:t>
            </a:r>
            <a:endParaRPr lang="en-US" altLang="zh-CN" sz="2400" b="1" kern="0" baseline="0" dirty="0" smtClean="0">
              <a:solidFill>
                <a:srgbClr val="0070C0"/>
              </a:solidFill>
              <a:latin typeface="华文仿宋" pitchFamily="2" charset="-122"/>
              <a:ea typeface="思源黑体 CN 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96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5" y="1116525"/>
            <a:ext cx="28352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5" y="3903638"/>
            <a:ext cx="2835275" cy="212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4">
            <a:extLst>
              <a:ext uri="{FF2B5EF4-FFF2-40B4-BE49-F238E27FC236}">
                <a16:creationId xmlns:a16="http://schemas.microsoft.com/office/drawing/2014/main" xmlns="" id="{0FC007C2-9D6B-4E5C-9D13-8C9EFBDDF638}"/>
              </a:ext>
            </a:extLst>
          </p:cNvPr>
          <p:cNvSpPr txBox="1"/>
          <p:nvPr/>
        </p:nvSpPr>
        <p:spPr>
          <a:xfrm>
            <a:off x="3708337" y="1018888"/>
            <a:ext cx="5147680" cy="45012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智能手机（安装</a:t>
            </a:r>
            <a:r>
              <a:rPr lang="en-US" altLang="zh-CN" sz="2400" b="1" dirty="0" err="1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phyphox</a:t>
            </a: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，或磁场探测器等）、</a:t>
            </a:r>
            <a:endParaRPr lang="en-US" altLang="zh-CN" sz="2400" b="1" dirty="0" smtClean="0">
              <a:solidFill>
                <a:srgbClr val="1368AA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磁铁、</a:t>
            </a:r>
            <a:endParaRPr lang="en-US" altLang="zh-CN" sz="2400" b="1" dirty="0" smtClean="0">
              <a:solidFill>
                <a:srgbClr val="1368AA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铁丝等</a:t>
            </a:r>
            <a:r>
              <a:rPr lang="zh-CN" altLang="en-US" sz="2400" b="1" dirty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做成连接</a:t>
            </a: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支架，保持磁铁和手机位置不变、</a:t>
            </a:r>
            <a:endParaRPr lang="en-US" altLang="zh-CN" sz="2400" b="1" dirty="0" smtClean="0">
              <a:solidFill>
                <a:srgbClr val="1368AA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  <a:p>
            <a:pPr marL="214313" indent="-214313">
              <a:lnSpc>
                <a:spcPct val="150000"/>
              </a:lnSpc>
            </a:pPr>
            <a:endParaRPr lang="en-US" altLang="zh-CN" sz="2400" b="1" dirty="0" smtClean="0">
              <a:solidFill>
                <a:srgbClr val="1368AA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一般</a:t>
            </a:r>
            <a:r>
              <a:rPr lang="zh-CN" altLang="en-US" sz="2400" b="1" dirty="0" smtClean="0">
                <a:solidFill>
                  <a:srgbClr val="0070C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（家用）</a:t>
            </a: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热</a:t>
            </a:r>
            <a:r>
              <a:rPr lang="zh-CN" altLang="en-US" sz="2400" b="1" dirty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水壶</a:t>
            </a:r>
            <a:r>
              <a:rPr lang="en-US" altLang="zh-CN" sz="2400" b="1" dirty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+</a:t>
            </a: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温度计</a:t>
            </a:r>
            <a:endParaRPr lang="en-US" altLang="zh-CN" sz="2400" b="1" dirty="0" smtClean="0">
              <a:solidFill>
                <a:srgbClr val="1368AA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  </a:t>
            </a: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（可用家用</a:t>
            </a:r>
            <a:r>
              <a:rPr lang="zh-CN" altLang="en-US" sz="2400" b="1" dirty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自动泡茶机</a:t>
            </a:r>
            <a:r>
              <a:rPr lang="zh-CN" altLang="en-US" sz="2400" b="1" dirty="0" smtClean="0">
                <a:solidFill>
                  <a:srgbClr val="1368AA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） 。</a:t>
            </a:r>
            <a:endParaRPr lang="en-US" altLang="zh-CN" sz="2400" b="1" dirty="0" smtClean="0">
              <a:solidFill>
                <a:srgbClr val="1368AA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09" y="3703320"/>
            <a:ext cx="1371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699" y="823028"/>
            <a:ext cx="1371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016" y="3703320"/>
            <a:ext cx="1396243" cy="278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右箭头 8"/>
          <p:cNvSpPr/>
          <p:nvPr/>
        </p:nvSpPr>
        <p:spPr>
          <a:xfrm>
            <a:off x="9573823" y="5071410"/>
            <a:ext cx="914400" cy="125450"/>
          </a:xfrm>
          <a:prstGeom prst="rightArrow">
            <a:avLst/>
          </a:prstGeom>
          <a:solidFill>
            <a:srgbClr val="98E4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010077" y="1018888"/>
            <a:ext cx="335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磁场探测器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8561" y="3286195"/>
            <a:ext cx="146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chemeClr val="accent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phyphox</a:t>
            </a:r>
            <a:endParaRPr lang="zh-CN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11918" y="1238217"/>
            <a:ext cx="78295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b="1" dirty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铁磁物质</a:t>
            </a:r>
            <a:r>
              <a:rPr lang="zh-CN" altLang="en-US" sz="2000" dirty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磁化后具有很强的磁性</a:t>
            </a: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。</a:t>
            </a:r>
            <a:endParaRPr lang="en-US" altLang="zh-CN" sz="2000" u="sng" dirty="0" smtClean="0">
              <a:solidFill>
                <a:srgbClr val="0070C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随着温度的升高，原子的热运动加剧，原子磁矩的排列有序性降低，铁磁物质的磁化强度随温度升高而下降。</a:t>
            </a:r>
            <a:endParaRPr lang="en-US" altLang="zh-CN" sz="2000" dirty="0" smtClean="0">
              <a:solidFill>
                <a:srgbClr val="0070C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磁性材料</a:t>
            </a:r>
            <a:r>
              <a:rPr lang="zh-CN" altLang="en-US" sz="2000" dirty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具有一个</a:t>
            </a: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临界温度点</a:t>
            </a:r>
            <a:r>
              <a:rPr lang="en-US" altLang="zh-CN" sz="2000" dirty="0" err="1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Tc</a:t>
            </a: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，</a:t>
            </a:r>
            <a:r>
              <a:rPr lang="zh-CN" altLang="en-US" sz="2000" dirty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即</a:t>
            </a:r>
            <a:r>
              <a:rPr lang="zh-CN" altLang="en-US" sz="2000" b="1" dirty="0">
                <a:solidFill>
                  <a:srgbClr val="7030A0"/>
                </a:solidFill>
                <a:latin typeface="方正粗黑宋简体" pitchFamily="2" charset="-122"/>
                <a:ea typeface="方正粗黑宋简体" pitchFamily="2" charset="-122"/>
              </a:rPr>
              <a:t>居里温度</a:t>
            </a: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，</a:t>
            </a:r>
            <a:r>
              <a:rPr lang="zh-CN" altLang="en-US" sz="2000" dirty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在这个温度以上，由于高温下原子的剧烈热运动，原子磁矩的排列是混乱无序</a:t>
            </a: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，磁畴</a:t>
            </a:r>
            <a:r>
              <a:rPr lang="zh-CN" altLang="en-US" sz="2000" dirty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被瓦解，平均磁矩变为零，铁磁物质的磁性</a:t>
            </a: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消失。磁性材料的居里温度点</a:t>
            </a:r>
            <a:r>
              <a:rPr lang="en-US" altLang="zh-CN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Tc</a:t>
            </a:r>
            <a:r>
              <a:rPr lang="en-US" altLang="zh-CN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确定</a:t>
            </a:r>
            <a:r>
              <a:rPr lang="zh-CN" altLang="en-US" sz="2000" dirty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了磁性器件工作的上限</a:t>
            </a:r>
            <a:r>
              <a:rPr lang="zh-CN" altLang="en-US" sz="2000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温度。</a:t>
            </a:r>
            <a:endParaRPr lang="en-US" altLang="zh-CN" sz="2000" dirty="0">
              <a:solidFill>
                <a:srgbClr val="0070C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marL="342900" indent="-342900">
              <a:buFont typeface="Wingdings" pitchFamily="2" charset="2"/>
              <a:buChar char="n"/>
            </a:pP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76" y="1236818"/>
            <a:ext cx="2225895" cy="17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92" y="3104193"/>
            <a:ext cx="2824552" cy="22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5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09741" y="1116344"/>
            <a:ext cx="9090900" cy="181587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b="1" dirty="0">
                <a:solidFill>
                  <a:srgbClr val="00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制作</a:t>
            </a:r>
            <a:r>
              <a:rPr lang="zh-CN" altLang="en-US" sz="2800" b="1" dirty="0" smtClean="0">
                <a:solidFill>
                  <a:srgbClr val="0033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温度传感器：</a:t>
            </a:r>
            <a:endParaRPr lang="en-US" altLang="zh-CN" sz="2800" b="1" dirty="0" smtClean="0">
              <a:solidFill>
                <a:srgbClr val="00339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利用磁性材料在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不同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温度下磁性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强弱不同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，我们可以测定其磁场强度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温度变化曲线。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利用手机内置的磁场感应器件，通过测量磁场强度，实现温度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测量。</a:t>
            </a:r>
            <a:endParaRPr lang="en-US" altLang="zh-CN" sz="2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838" y="3774711"/>
            <a:ext cx="2077221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磁性材料在不同温度下磁性强弱不同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314397" y="3736136"/>
            <a:ext cx="2470549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场强变化曲线：</a:t>
            </a:r>
            <a:endParaRPr lang="en-US" altLang="zh-CN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（一组）温度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en-US" altLang="zh-CN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itchFamily="2" charset="2"/>
              </a:rPr>
              <a:t>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itchFamily="2" charset="2"/>
              </a:rPr>
              <a:t>场强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itchFamily="2" charset="2"/>
              </a:rPr>
              <a:t>B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9970" y="3736135"/>
            <a:ext cx="2082194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测量磁性材料在某温度场中的场强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811912" y="4059302"/>
            <a:ext cx="370347" cy="126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flipV="1">
            <a:off x="5936343" y="4109196"/>
            <a:ext cx="4451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8587255" y="4034449"/>
            <a:ext cx="370347" cy="126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016579" y="3774711"/>
            <a:ext cx="1591518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测量该温度场的温度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577286" y="4421042"/>
            <a:ext cx="0" cy="6953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6716" y="5126983"/>
            <a:ext cx="106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温度定标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7768876" y="4410752"/>
            <a:ext cx="0" cy="6953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77728" y="5131388"/>
            <a:ext cx="106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温度测量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六边形 6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344416" y="1321878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2749847" y="2156282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4857176" y="2072199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7074858" y="2082710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9229480" y="2172046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边形 14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2246779" y="1363918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六边形 15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4385639" y="1311366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6603322" y="1290345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六边形 17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8726411" y="1348153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文本框 12">
            <a:extLst>
              <a:ext uri="{FF2B5EF4-FFF2-40B4-BE49-F238E27FC236}">
                <a16:creationId xmlns:a16="http://schemas.microsoft.com/office/drawing/2014/main" xmlns="" id="{54037C92-9198-4C35-A90A-E6DF3577B0B8}"/>
              </a:ext>
            </a:extLst>
          </p:cNvPr>
          <p:cNvSpPr txBox="1"/>
          <p:nvPr/>
        </p:nvSpPr>
        <p:spPr>
          <a:xfrm>
            <a:off x="2044134" y="2750906"/>
            <a:ext cx="1897248" cy="31393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用</a:t>
            </a:r>
            <a:r>
              <a:rPr lang="zh-CN" altLang="en-US" sz="2000" b="1" dirty="0" smtClean="0">
                <a:solidFill>
                  <a:srgbClr val="3D10A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铁丝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制作固定支架，使磁铁和智能手机位置保持不变，</a:t>
            </a: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尽可能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保证磁场测量效果。</a:t>
            </a:r>
            <a:endParaRPr lang="en-US" altLang="zh-CN" sz="16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注意检查磁场测量的可重复性。</a:t>
            </a:r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文本框 16">
            <a:extLst>
              <a:ext uri="{FF2B5EF4-FFF2-40B4-BE49-F238E27FC236}">
                <a16:creationId xmlns:a16="http://schemas.microsoft.com/office/drawing/2014/main" xmlns="" id="{62125BE3-3C82-491A-87D0-01052491B47E}"/>
              </a:ext>
            </a:extLst>
          </p:cNvPr>
          <p:cNvSpPr txBox="1"/>
          <p:nvPr/>
        </p:nvSpPr>
        <p:spPr>
          <a:xfrm>
            <a:off x="4053201" y="2782430"/>
            <a:ext cx="2262780" cy="26776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将磁铁置入泡茶壶内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，</a:t>
            </a:r>
            <a:endParaRPr lang="en-US" altLang="zh-CN" sz="1600" dirty="0" smtClean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升温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，</a:t>
            </a: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记录不同温度下磁铁磁场强度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变化；</a:t>
            </a:r>
            <a:endParaRPr lang="en-US" altLang="zh-CN" sz="1600" dirty="0" smtClean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降温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，记录</a:t>
            </a:r>
            <a:r>
              <a:rPr lang="zh-CN" altLang="en-US"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不同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温度下磁场变化；</a:t>
            </a:r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CCE2F6BB-AF9E-470D-B7B0-6A8DF2A6807B}"/>
              </a:ext>
            </a:extLst>
          </p:cNvPr>
          <p:cNvSpPr txBox="1"/>
          <p:nvPr/>
        </p:nvSpPr>
        <p:spPr>
          <a:xfrm>
            <a:off x="6260598" y="2767073"/>
            <a:ext cx="1866321" cy="20774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根据升、降温过程中温度、磁场数据，</a:t>
            </a:r>
            <a:r>
              <a:rPr lang="zh-CN" altLang="en-US" sz="1600" b="1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制作</a:t>
            </a:r>
            <a:r>
              <a:rPr lang="zh-CN" altLang="en-US" b="1" dirty="0" smtClean="0">
                <a:solidFill>
                  <a:srgbClr val="00339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温度传感器校准曲线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；</a:t>
            </a:r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六边形 22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10613018" y="1311365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11084556" y="2119496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800183" y="2130007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2">
            <a:extLst>
              <a:ext uri="{FF2B5EF4-FFF2-40B4-BE49-F238E27FC236}">
                <a16:creationId xmlns:a16="http://schemas.microsoft.com/office/drawing/2014/main" xmlns="" id="{54037C92-9198-4C35-A90A-E6DF3577B0B8}"/>
              </a:ext>
            </a:extLst>
          </p:cNvPr>
          <p:cNvSpPr txBox="1"/>
          <p:nvPr/>
        </p:nvSpPr>
        <p:spPr>
          <a:xfrm>
            <a:off x="-31668" y="2798208"/>
            <a:ext cx="2186470" cy="34163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思源黑体 CN Bold"/>
              </a:rPr>
              <a:t>检查手机上磁传感器所在位置，找出磁场最强的位置。测量过程中，尽可能让手机这个位置对准作为温度传感器的磁铁。</a:t>
            </a:r>
            <a:endParaRPr lang="en-US" altLang="zh-CN" sz="1600" b="1" dirty="0" smtClean="0">
              <a:latin typeface="思源黑体 CN Bold"/>
            </a:endParaRPr>
          </a:p>
          <a:p>
            <a:pPr marL="285744" indent="-285744">
              <a:lnSpc>
                <a:spcPct val="150000"/>
              </a:lnSpc>
            </a:pPr>
            <a:r>
              <a:rPr lang="en-US" altLang="zh-CN" sz="1600" b="1" dirty="0" smtClean="0">
                <a:latin typeface="思源黑体 CN Bold"/>
              </a:rPr>
              <a:t>	</a:t>
            </a:r>
            <a:r>
              <a:rPr lang="zh-CN" altLang="en-US" sz="1600" b="1" dirty="0" smtClean="0">
                <a:latin typeface="思源黑体 CN Bold"/>
              </a:rPr>
              <a:t>华为手机的位置大概在摄像头左上部。</a:t>
            </a:r>
            <a:endParaRPr lang="zh-CN" altLang="en-US" sz="1600" b="1" dirty="0">
              <a:latin typeface="思源黑体 CN Bold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文本框 20">
            <a:extLst>
              <a:ext uri="{FF2B5EF4-FFF2-40B4-BE49-F238E27FC236}">
                <a16:creationId xmlns:a16="http://schemas.microsoft.com/office/drawing/2014/main" xmlns="" id="{CCE2F6BB-AF9E-470D-B7B0-6A8DF2A6807B}"/>
              </a:ext>
            </a:extLst>
          </p:cNvPr>
          <p:cNvSpPr txBox="1"/>
          <p:nvPr/>
        </p:nvSpPr>
        <p:spPr>
          <a:xfrm>
            <a:off x="8050172" y="2719643"/>
            <a:ext cx="1913637" cy="27238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测温： 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用所做的温度传感器和所制作的温度校准曲线，测量空旷处气温，并与温度计测量结果进行比较。</a:t>
            </a:r>
            <a:endParaRPr lang="en-US" altLang="zh-CN" sz="1600" dirty="0" smtClean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8" name="文本框 20">
            <a:extLst>
              <a:ext uri="{FF2B5EF4-FFF2-40B4-BE49-F238E27FC236}">
                <a16:creationId xmlns:a16="http://schemas.microsoft.com/office/drawing/2014/main" xmlns="" id="{CCE2F6BB-AF9E-470D-B7B0-6A8DF2A6807B}"/>
              </a:ext>
            </a:extLst>
          </p:cNvPr>
          <p:cNvSpPr txBox="1"/>
          <p:nvPr/>
        </p:nvSpPr>
        <p:spPr>
          <a:xfrm>
            <a:off x="10089932" y="2704262"/>
            <a:ext cx="1821178" cy="34624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测温：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 用所做的温度传感器和所制作的温度校准曲线，测量不同磁场环境下的气温，并与温度计测量结果进行比较。</a:t>
            </a:r>
            <a:endParaRPr lang="en-US" altLang="zh-CN" sz="1600" dirty="0" smtClean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0262" y="1403131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01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1972" y="1518745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02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50827" y="1434663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03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2744" y="1429407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04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91623" y="1502979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05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62436" y="1450417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06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062445" y="785191"/>
            <a:ext cx="59292" cy="59495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97129" y="5782708"/>
            <a:ext cx="166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温度定标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96579" y="5793367"/>
            <a:ext cx="181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温度测量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4993419" y="5460084"/>
            <a:ext cx="1952054" cy="1113182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>
            <a:off x="8256401" y="5496447"/>
            <a:ext cx="1992829" cy="1113182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3941382" y="811524"/>
            <a:ext cx="59292" cy="59495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六边形 6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344416" y="1321878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2749847" y="2156282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4857176" y="2072199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7074858" y="2082710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9229480" y="2172046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边形 14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2246779" y="1363918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六边形 15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4385639" y="1311366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6603322" y="1290345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六边形 17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8726411" y="1348153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文本框 12">
            <a:extLst>
              <a:ext uri="{FF2B5EF4-FFF2-40B4-BE49-F238E27FC236}">
                <a16:creationId xmlns:a16="http://schemas.microsoft.com/office/drawing/2014/main" xmlns="" id="{54037C92-9198-4C35-A90A-E6DF3577B0B8}"/>
              </a:ext>
            </a:extLst>
          </p:cNvPr>
          <p:cNvSpPr txBox="1"/>
          <p:nvPr/>
        </p:nvSpPr>
        <p:spPr>
          <a:xfrm>
            <a:off x="2044134" y="2750906"/>
            <a:ext cx="1897248" cy="128708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用</a:t>
            </a:r>
            <a:r>
              <a:rPr lang="zh-CN" altLang="en-US" sz="2000" b="1" dirty="0" smtClean="0">
                <a:solidFill>
                  <a:srgbClr val="3D10A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铜丝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制作固定支架。。。</a:t>
            </a:r>
            <a:r>
              <a:rPr lang="zh-CN" altLang="en-US" sz="3600" dirty="0" smtClean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？</a:t>
            </a:r>
            <a:endParaRPr lang="zh-CN" altLang="en-US" sz="3600" dirty="0">
              <a:solidFill>
                <a:srgbClr val="FF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六边形 22">
            <a:extLst>
              <a:ext uri="{FF2B5EF4-FFF2-40B4-BE49-F238E27FC236}">
                <a16:creationId xmlns:a16="http://schemas.microsoft.com/office/drawing/2014/main" xmlns="" id="{77E14A9E-6CA8-49E7-9003-B1E91FED0CC8}"/>
              </a:ext>
            </a:extLst>
          </p:cNvPr>
          <p:cNvSpPr/>
          <p:nvPr/>
        </p:nvSpPr>
        <p:spPr>
          <a:xfrm rot="5400000">
            <a:off x="10613018" y="1311365"/>
            <a:ext cx="949550" cy="69492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6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11084556" y="2119496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F356FC80-02DE-40AA-BB94-9915CE9AACBE}"/>
              </a:ext>
            </a:extLst>
          </p:cNvPr>
          <p:cNvCxnSpPr/>
          <p:nvPr/>
        </p:nvCxnSpPr>
        <p:spPr>
          <a:xfrm>
            <a:off x="800183" y="2130007"/>
            <a:ext cx="0" cy="63092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0262" y="1403131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01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1972" y="1518745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02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50827" y="1434663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03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2744" y="1429407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04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91623" y="1502979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05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62436" y="1450417"/>
            <a:ext cx="42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06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1" name="文本框 12">
            <a:extLst>
              <a:ext uri="{FF2B5EF4-FFF2-40B4-BE49-F238E27FC236}">
                <a16:creationId xmlns:a16="http://schemas.microsoft.com/office/drawing/2014/main" xmlns="" id="{54037C92-9198-4C35-A90A-E6DF3577B0B8}"/>
              </a:ext>
            </a:extLst>
          </p:cNvPr>
          <p:cNvSpPr txBox="1"/>
          <p:nvPr/>
        </p:nvSpPr>
        <p:spPr>
          <a:xfrm>
            <a:off x="2101939" y="4889761"/>
            <a:ext cx="2249344" cy="13388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用</a:t>
            </a:r>
            <a:r>
              <a:rPr lang="zh-CN" altLang="en-US" b="1" dirty="0" smtClean="0">
                <a:solidFill>
                  <a:srgbClr val="0033CC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木头等</a:t>
            </a:r>
            <a:r>
              <a:rPr lang="zh-CN" altLang="en-US" sz="1600" dirty="0" smtClean="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制作固定支架。。。</a:t>
            </a:r>
            <a:r>
              <a:rPr lang="zh-CN" altLang="en-US" sz="1600" dirty="0" smtClean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3600" dirty="0" smtClean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字魂59号-创粗黑" panose="00000500000000000000" pitchFamily="2" charset="-122"/>
              </a:rPr>
              <a:t>？</a:t>
            </a:r>
            <a:endParaRPr lang="zh-CN" altLang="en-US" sz="36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4641" y="3853069"/>
            <a:ext cx="4031658" cy="85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/>
              <a:t>不同环境对磁场测量的影响？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/>
              <a:t>有办法屏蔽环境磁场？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5613" y="3048001"/>
            <a:ext cx="382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dirty="0" smtClean="0">
                <a:solidFill>
                  <a:srgbClr val="00B0F0"/>
                </a:solidFill>
              </a:rPr>
              <a:t>反复升降温校准曲线有无变化？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27" name="内容占位符 2">
            <a:extLst>
              <a:ext uri="{FF2B5EF4-FFF2-40B4-BE49-F238E27FC236}">
                <a16:creationId xmlns="" xmlns:a16="http://schemas.microsoft.com/office/drawing/2014/main" id="{7608BF1E-559B-4CB9-89B5-EE6A9A21805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585686" cy="59826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升温：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内容占位符 2">
            <a:extLst>
              <a:ext uri="{FF2B5EF4-FFF2-40B4-BE49-F238E27FC236}">
                <a16:creationId xmlns="" xmlns:a16="http://schemas.microsoft.com/office/drawing/2014/main" id="{7608BF1E-559B-4CB9-89B5-EE6A9A21805F}"/>
              </a:ext>
            </a:extLst>
          </p:cNvPr>
          <p:cNvSpPr txBox="1">
            <a:spLocks/>
          </p:cNvSpPr>
          <p:nvPr/>
        </p:nvSpPr>
        <p:spPr>
          <a:xfrm>
            <a:off x="7173686" y="1963510"/>
            <a:ext cx="1585686" cy="59826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降温：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内容占位符 2">
            <a:extLst>
              <a:ext uri="{FF2B5EF4-FFF2-40B4-BE49-F238E27FC236}">
                <a16:creationId xmlns="" xmlns:a16="http://schemas.microsoft.com/office/drawing/2014/main" id="{7608BF1E-559B-4CB9-89B5-EE6A9A21805F}"/>
              </a:ext>
            </a:extLst>
          </p:cNvPr>
          <p:cNvSpPr txBox="1">
            <a:spLocks/>
          </p:cNvSpPr>
          <p:nvPr/>
        </p:nvSpPr>
        <p:spPr>
          <a:xfrm>
            <a:off x="845457" y="1107172"/>
            <a:ext cx="2231571" cy="59826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800" dirty="0" smtClean="0"/>
              <a:t>参考数据：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2763270"/>
            <a:ext cx="40767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椭圆形标注 15"/>
          <p:cNvSpPr/>
          <p:nvPr/>
        </p:nvSpPr>
        <p:spPr>
          <a:xfrm>
            <a:off x="1335314" y="3431847"/>
            <a:ext cx="1620668" cy="1236952"/>
          </a:xfrm>
          <a:prstGeom prst="wedgeEllipseCallout">
            <a:avLst>
              <a:gd name="adj1" fmla="val 83670"/>
              <a:gd name="adj2" fmla="val -4746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22" y="2763270"/>
            <a:ext cx="40767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椭圆形标注 17"/>
          <p:cNvSpPr/>
          <p:nvPr/>
        </p:nvSpPr>
        <p:spPr>
          <a:xfrm>
            <a:off x="8285845" y="3962400"/>
            <a:ext cx="1366156" cy="1089044"/>
          </a:xfrm>
          <a:prstGeom prst="wedgeEllipseCallout">
            <a:avLst>
              <a:gd name="adj1" fmla="val -214456"/>
              <a:gd name="adj2" fmla="val -10148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570513" y="3091542"/>
            <a:ext cx="267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嗯？数据为啥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要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</a:rPr>
              <a:t>波动？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5949" y="4175311"/>
            <a:ext cx="181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9900CC"/>
                </a:solidFill>
              </a:rPr>
              <a:t>数据点再密些吧！</a:t>
            </a:r>
            <a:endParaRPr lang="zh-CN" altLang="en-US" b="1" dirty="0">
              <a:solidFill>
                <a:srgbClr val="99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4059" y="6037943"/>
            <a:ext cx="749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升降温数据放在一起做曲线拟合哦，这样校准曲线才更准确！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首页.potx" id="{86EA3C01-BD65-405D-B12B-F1FA9FD598E2}" vid="{C30B1E10-425F-4259-8667-5CCC74317C2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1205</TotalTime>
  <Words>728</Words>
  <Application>Microsoft Office PowerPoint</Application>
  <PresentationFormat>自定义</PresentationFormat>
  <Paragraphs>95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zhou</cp:lastModifiedBy>
  <cp:revision>86</cp:revision>
  <dcterms:created xsi:type="dcterms:W3CDTF">2020-03-25T02:48:04Z</dcterms:created>
  <dcterms:modified xsi:type="dcterms:W3CDTF">2020-04-16T07:56:45Z</dcterms:modified>
</cp:coreProperties>
</file>