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2" r:id="rId5"/>
    <p:sldId id="263" r:id="rId6"/>
    <p:sldId id="264" r:id="rId7"/>
    <p:sldId id="265" r:id="rId8"/>
    <p:sldId id="258" r:id="rId9"/>
    <p:sldId id="266" r:id="rId10"/>
    <p:sldId id="271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FF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36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06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78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3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31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0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8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4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28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20811;&#25289;&#23612;&#22270;-&#24425;&#33394;%20&#26631;&#28165;(270P).qlv" TargetMode="External"/><Relationship Id="rId5" Type="http://schemas.openxmlformats.org/officeDocument/2006/relationships/hyperlink" Target="Chladni%20Plates.mp4%20&#26631;&#28165;(270P).qlv" TargetMode="External"/><Relationship Id="rId4" Type="http://schemas.openxmlformats.org/officeDocument/2006/relationships/hyperlink" Target="https://baike.sogou.com/lemma/ShowInnerLink.htm?lemmaId=63325928&amp;ss_c=ssc.citiao.li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3" Type="http://schemas.openxmlformats.org/officeDocument/2006/relationships/image" Target="../media/image13.png"/><Relationship Id="rId17" Type="http://schemas.openxmlformats.org/officeDocument/2006/relationships/image" Target="../media/image26.png"/><Relationship Id="rId2" Type="http://schemas.openxmlformats.org/officeDocument/2006/relationships/image" Target="../media/image6.em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4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06579"/>
            <a:ext cx="12192000" cy="2387600"/>
          </a:xfrm>
          <a:solidFill>
            <a:schemeClr val="tx2">
              <a:lumMod val="60000"/>
              <a:lumOff val="40000"/>
              <a:alpha val="72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玩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出来的美丽图形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克拉尼图形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（膜）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 with beautiful figures</a:t>
            </a:r>
            <a:b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-the Chladni patterns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36320" y="4807131"/>
            <a:ext cx="11155680" cy="1554479"/>
          </a:xfrm>
          <a:solidFill>
            <a:schemeClr val="bg2">
              <a:alpha val="69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李俊庆</a:t>
            </a:r>
            <a:endParaRPr lang="en-US" altLang="zh-CN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哈尔滨工业大学 </a:t>
            </a:r>
            <a:endParaRPr lang="en-US" altLang="zh-CN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物理学院 大学物理实验中心</a:t>
            </a:r>
            <a:endParaRPr lang="zh-CN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7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Phyphox</a:t>
            </a:r>
            <a:r>
              <a:rPr lang="zh-CN" altLang="en-US" dirty="0" smtClean="0"/>
              <a:t>实例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2" b="3206"/>
          <a:stretch/>
        </p:blipFill>
        <p:spPr>
          <a:xfrm>
            <a:off x="6859237" y="12700"/>
            <a:ext cx="3027628" cy="3352800"/>
          </a:xfrm>
        </p:spPr>
      </p:pic>
      <p:sp>
        <p:nvSpPr>
          <p:cNvPr id="5" name="文本框 4"/>
          <p:cNvSpPr txBox="1"/>
          <p:nvPr/>
        </p:nvSpPr>
        <p:spPr>
          <a:xfrm>
            <a:off x="10045700" y="1161502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激发出频率</a:t>
            </a:r>
            <a:r>
              <a:rPr lang="en-US" altLang="zh-CN" dirty="0" smtClean="0"/>
              <a:t>~420 Hz</a:t>
            </a:r>
            <a:r>
              <a:rPr lang="zh-CN" altLang="en-US" dirty="0" smtClean="0"/>
              <a:t>，略低于</a:t>
            </a:r>
            <a:r>
              <a:rPr lang="en-US" altLang="zh-CN" dirty="0" smtClean="0"/>
              <a:t>440Hz</a:t>
            </a:r>
            <a:r>
              <a:rPr lang="zh-CN" altLang="en-US" dirty="0" smtClean="0"/>
              <a:t>，思考</a:t>
            </a:r>
            <a:r>
              <a:rPr lang="en-US" altLang="zh-CN" dirty="0" smtClean="0"/>
              <a:t>why?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1" y="2084832"/>
            <a:ext cx="4490915" cy="47731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7181" y="3093102"/>
            <a:ext cx="13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空敲子在</a:t>
            </a:r>
            <a:r>
              <a:rPr lang="en-US" altLang="zh-CN" dirty="0" smtClean="0"/>
              <a:t>440</a:t>
            </a:r>
            <a:r>
              <a:rPr lang="zh-CN" altLang="en-US" dirty="0" smtClean="0"/>
              <a:t>附近有谱线</a:t>
            </a:r>
            <a:r>
              <a:rPr lang="en-US" altLang="zh-CN" dirty="0" smtClean="0"/>
              <a:t>(</a:t>
            </a:r>
            <a:r>
              <a:rPr lang="zh-CN" altLang="en-US" dirty="0" smtClean="0"/>
              <a:t>历史记录方式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0" b="20741"/>
          <a:stretch/>
        </p:blipFill>
        <p:spPr>
          <a:xfrm>
            <a:off x="8463359" y="3581400"/>
            <a:ext cx="3661988" cy="3086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15149" y="4828754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频率</a:t>
            </a:r>
            <a:r>
              <a:rPr lang="en-US" altLang="zh-CN" dirty="0" smtClean="0"/>
              <a:t>4400 Hz</a:t>
            </a:r>
            <a:r>
              <a:rPr lang="zh-CN" altLang="en-US" dirty="0"/>
              <a:t>激发</a:t>
            </a:r>
            <a:r>
              <a:rPr lang="zh-CN" altLang="en-US" dirty="0" smtClean="0"/>
              <a:t>出复杂图案，思考</a:t>
            </a:r>
            <a:r>
              <a:rPr lang="en-US" altLang="zh-CN" dirty="0" smtClean="0"/>
              <a:t>why?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190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报告</a:t>
            </a:r>
            <a:r>
              <a:rPr lang="zh-CN" altLang="en-US" dirty="0" smtClean="0"/>
              <a:t>要求和建议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972491"/>
            <a:ext cx="9720073" cy="413570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简述原理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制备拉紧薄膜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研究空敲击时的声音频谱，记录谱线，并列出各个谱线位置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/>
              <a:t>以</a:t>
            </a:r>
            <a:r>
              <a:rPr lang="zh-CN" altLang="en-US" sz="2800" dirty="0" smtClean="0"/>
              <a:t>特定频率声源激发膜振动，使其上盐粒分布呈现稳定图形，记录下成功时的图案和所用频率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与空敲声的谱线比较，说明原因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指出得到</a:t>
            </a:r>
            <a:r>
              <a:rPr lang="en-US" altLang="zh-CN" sz="2800" dirty="0" err="1" smtClean="0"/>
              <a:t>Chladni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模式编号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/>
              <a:t>给出结论</a:t>
            </a:r>
          </a:p>
        </p:txBody>
      </p:sp>
    </p:spTree>
    <p:extLst>
      <p:ext uri="{BB962C8B-B14F-4D97-AF65-F5344CB8AC3E}">
        <p14:creationId xmlns:p14="http://schemas.microsoft.com/office/powerpoint/2010/main" val="231117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sz="3200" dirty="0"/>
              <a:t>可否用手控制止点位置使得未来节线经过此点？</a:t>
            </a:r>
            <a:endParaRPr lang="en-US" altLang="zh-CN" sz="3200" dirty="0"/>
          </a:p>
          <a:p>
            <a:pPr lvl="1"/>
            <a:r>
              <a:rPr lang="zh-CN" altLang="en-US" sz="3200" dirty="0"/>
              <a:t>薄膜参数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zh-CN" altLang="en-US" sz="3200" dirty="0"/>
              <a:t>可测量最好！如何做到？</a:t>
            </a:r>
            <a:endParaRPr lang="en-US" altLang="zh-CN" sz="3200" dirty="0"/>
          </a:p>
          <a:p>
            <a:pPr lvl="1"/>
            <a:r>
              <a:rPr lang="zh-CN" altLang="en-US" sz="3200" dirty="0"/>
              <a:t>可否通过一个已得到的规则</a:t>
            </a:r>
            <a:r>
              <a:rPr lang="en-US" altLang="zh-CN" sz="3200" dirty="0" err="1"/>
              <a:t>Chladni</a:t>
            </a:r>
            <a:r>
              <a:rPr lang="zh-CN" altLang="en-US" sz="3200" dirty="0"/>
              <a:t>图，大致判断出要激发出相邻的模式所用的频率？</a:t>
            </a:r>
            <a:r>
              <a:rPr lang="en-US" altLang="zh-CN" sz="3200" dirty="0"/>
              <a:t>Why</a:t>
            </a:r>
            <a:r>
              <a:rPr lang="zh-CN" altLang="en-US" sz="3200" dirty="0"/>
              <a:t>？</a:t>
            </a:r>
            <a:endParaRPr lang="en-US" altLang="zh-CN" sz="3200" dirty="0"/>
          </a:p>
          <a:p>
            <a:pPr lvl="1"/>
            <a:r>
              <a:rPr lang="zh-CN" altLang="en-US" sz="3200" dirty="0"/>
              <a:t>绷膜容器的形状，尤其是有底否能否影响激发图案的实现，或影响观察和测量？</a:t>
            </a:r>
          </a:p>
          <a:p>
            <a:pPr marL="514350" indent="-514350">
              <a:buFont typeface="+mj-lt"/>
              <a:buAutoNum type="arabicPeriod"/>
            </a:pPr>
            <a:endParaRPr lang="zh-CN" altLang="en-US" sz="28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875028" y="27432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580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实验器具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1854926"/>
            <a:ext cx="10842171" cy="5003074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薄膜（有弹性深色，建议气球和黑卡纸</a:t>
            </a:r>
            <a:r>
              <a:rPr lang="zh-CN" altLang="en-US" sz="2800" dirty="0"/>
              <a:t>，绷</a:t>
            </a:r>
            <a:r>
              <a:rPr lang="zh-CN" altLang="en-US" sz="2800" dirty="0" smtClean="0"/>
              <a:t>紧时张力均匀，绷紧后敲击得有小定音鼓的感觉）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细盐或</a:t>
            </a:r>
            <a:r>
              <a:rPr lang="zh-CN" altLang="en-US" sz="2800" dirty="0" smtClean="0"/>
              <a:t>干净均匀细</a:t>
            </a:r>
            <a:r>
              <a:rPr lang="zh-CN" altLang="en-US" sz="2800" dirty="0" smtClean="0"/>
              <a:t>砂粒</a:t>
            </a:r>
            <a:endParaRPr lang="en-US" altLang="zh-CN" sz="2800" dirty="0" smtClean="0"/>
          </a:p>
          <a:p>
            <a:r>
              <a:rPr lang="zh-CN" altLang="en-US" sz="2800" dirty="0"/>
              <a:t>圆形或矩形撑</a:t>
            </a:r>
            <a:r>
              <a:rPr lang="zh-CN" altLang="en-US" sz="2800" dirty="0" smtClean="0"/>
              <a:t>子（自制或利用现成物体，如筒、盒、碗、杯、小盆口）</a:t>
            </a:r>
            <a:endParaRPr lang="en-US" altLang="zh-CN" sz="2800" dirty="0" smtClean="0"/>
          </a:p>
          <a:p>
            <a:r>
              <a:rPr lang="zh-CN" altLang="en-US" sz="2800" dirty="0" smtClean="0"/>
              <a:t>激励源：可用固定声调（频率）声源（手机</a:t>
            </a:r>
            <a:r>
              <a:rPr lang="en-US" altLang="zh-CN" sz="2800" dirty="0" err="1" smtClean="0"/>
              <a:t>Phyphox</a:t>
            </a:r>
            <a:r>
              <a:rPr lang="zh-CN" altLang="en-US" sz="2800" dirty="0" smtClean="0"/>
              <a:t>信号源或嗓子，用自制小纸喇叭或音盆聚音），在</a:t>
            </a:r>
            <a:r>
              <a:rPr lang="zh-CN" altLang="en-US" sz="2800" dirty="0"/>
              <a:t>膜的</a:t>
            </a:r>
            <a:r>
              <a:rPr lang="zh-CN" altLang="en-US" sz="2800" dirty="0" smtClean="0"/>
              <a:t>特殊区域附近或轻轻敲击薄膜某些部位（不能长时间接触）</a:t>
            </a:r>
            <a:endParaRPr lang="en-US" altLang="zh-CN" sz="2800" dirty="0" smtClean="0"/>
          </a:p>
          <a:p>
            <a:r>
              <a:rPr lang="zh-CN" altLang="en-US" sz="2800" dirty="0" smtClean="0"/>
              <a:t>频率记录仪：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手机</a:t>
            </a:r>
            <a:r>
              <a:rPr lang="en-US" altLang="zh-CN" sz="2800" dirty="0" err="1" smtClean="0"/>
              <a:t>Phyphox</a:t>
            </a:r>
            <a:r>
              <a:rPr lang="zh-CN" altLang="en-US" sz="2800" dirty="0" smtClean="0"/>
              <a:t>（</a:t>
            </a:r>
            <a:r>
              <a:rPr lang="zh-CN" altLang="en-US" sz="2800" dirty="0"/>
              <a:t>声音</a:t>
            </a:r>
            <a:r>
              <a:rPr lang="zh-CN" altLang="en-US" sz="2800" dirty="0" smtClean="0"/>
              <a:t>频谱）</a:t>
            </a:r>
            <a:endParaRPr lang="en-US" altLang="zh-CN" sz="2800" dirty="0" smtClean="0"/>
          </a:p>
          <a:p>
            <a:r>
              <a:rPr lang="zh-CN" altLang="en-US" sz="2800" dirty="0" smtClean="0"/>
              <a:t>尺子：计量尺寸</a:t>
            </a:r>
            <a:endParaRPr lang="en-US" altLang="zh-CN" sz="2800" dirty="0" smtClean="0"/>
          </a:p>
          <a:p>
            <a:r>
              <a:rPr lang="zh-CN" altLang="en-US" sz="2800" dirty="0" smtClean="0"/>
              <a:t>家用电子秤：计量薄膜质量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7234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2067" y="683508"/>
            <a:ext cx="10515600" cy="1325563"/>
          </a:xfrm>
        </p:spPr>
        <p:txBody>
          <a:bodyPr/>
          <a:lstStyle/>
          <a:p>
            <a:r>
              <a:rPr lang="zh-CN" altLang="en-US" dirty="0"/>
              <a:t>实验</a:t>
            </a:r>
            <a:r>
              <a:rPr lang="zh-CN" altLang="en-US" dirty="0" smtClean="0"/>
              <a:t>原理与方法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23080" y="1806574"/>
                <a:ext cx="10930719" cy="275236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dirty="0"/>
                  <a:t>敲击或激发</a:t>
                </a:r>
                <a14:m>
                  <m:oMath xmlns:m="http://schemas.openxmlformats.org/officeDocument/2006/math">
                    <m:r>
                      <a:rPr lang="zh-CN" altLang="en-US" sz="2800" dirty="0">
                        <a:latin typeface="Cambria Math" panose="02040503050406030204" pitchFamily="18" charset="0"/>
                      </a:rPr>
                      <m:t>一块规则的有一定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厚度和张力的薄膜</m:t>
                    </m:r>
                  </m:oMath>
                </a14:m>
                <a:r>
                  <a:rPr lang="zh-CN" altLang="en-US" sz="2800" dirty="0"/>
                  <a:t>，控制边界可能</a:t>
                </a:r>
                <a:r>
                  <a:rPr lang="zh-CN" altLang="en-US" sz="2800" dirty="0" smtClean="0"/>
                  <a:t>产生清脆声音，同时如在膜上有颗粒物（如砂子或细盐粒，不能太多</a:t>
                </a:r>
                <a:r>
                  <a:rPr lang="en-US" altLang="zh-CN" sz="2800" dirty="0" smtClean="0"/>
                  <a:t>why</a:t>
                </a:r>
                <a:r>
                  <a:rPr lang="zh-CN" altLang="en-US" sz="2800" dirty="0" smtClean="0"/>
                  <a:t>？），持续的激励会使它们排列</a:t>
                </a:r>
                <a:r>
                  <a:rPr lang="zh-CN" altLang="en-US" sz="2800" dirty="0"/>
                  <a:t>形成规则的分布图案</a:t>
                </a:r>
                <a:r>
                  <a:rPr lang="en-US" altLang="zh-CN" sz="2800" dirty="0" smtClean="0"/>
                  <a:t>——</a:t>
                </a:r>
                <a:r>
                  <a:rPr lang="zh-CN" altLang="en-US" sz="2800" dirty="0" smtClean="0"/>
                  <a:t>克拉尼图。克拉尼图</a:t>
                </a:r>
                <a:r>
                  <a:rPr lang="zh-CN" altLang="en-US" sz="2800" dirty="0"/>
                  <a:t>反映的是特定边界下波导方程允许的解，或者是一个</a:t>
                </a:r>
                <a:r>
                  <a:rPr lang="zh-CN" altLang="en-US" sz="2800" dirty="0" smtClean="0"/>
                  <a:t>模式</a:t>
                </a: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080" y="1806574"/>
                <a:ext cx="10930719" cy="2752364"/>
              </a:xfrm>
              <a:blipFill>
                <a:blip r:embed="rId2"/>
                <a:stretch>
                  <a:fillRect l="-725" t="-3761" r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8" descr="柯拉尼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63" y="3429000"/>
            <a:ext cx="344550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359212" y="3900944"/>
            <a:ext cx="721418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CCFFCC"/>
                </a:solidFill>
              </a:rPr>
              <a:t>克拉尼图形</a:t>
            </a:r>
            <a:r>
              <a:rPr lang="zh-CN" altLang="en-US" sz="2400" b="1" dirty="0" smtClean="0">
                <a:solidFill>
                  <a:srgbClr val="CCFFCC"/>
                </a:solidFill>
              </a:rPr>
              <a:t>，</a:t>
            </a:r>
            <a:r>
              <a:rPr lang="zh-CN" altLang="en-US" sz="2400" b="1" dirty="0">
                <a:solidFill>
                  <a:srgbClr val="CCFFCC"/>
                </a:solidFill>
              </a:rPr>
              <a:t>一般指</a:t>
            </a:r>
            <a:r>
              <a:rPr lang="zh-CN" altLang="en-US" sz="2400" b="1" dirty="0" smtClean="0">
                <a:solidFill>
                  <a:srgbClr val="CCFFCC"/>
                </a:solidFill>
              </a:rPr>
              <a:t>稳定的</a:t>
            </a:r>
            <a:r>
              <a:rPr lang="zh-CN" altLang="en-US" sz="2400" b="1" dirty="0" smtClean="0">
                <a:solidFill>
                  <a:srgbClr val="FFCCFF"/>
                </a:solidFill>
              </a:rPr>
              <a:t>二</a:t>
            </a:r>
            <a:r>
              <a:rPr lang="zh-CN" altLang="en-US" sz="2400" b="1" dirty="0">
                <a:solidFill>
                  <a:srgbClr val="FFCCFF"/>
                </a:solidFill>
              </a:rPr>
              <a:t>维振动</a:t>
            </a:r>
            <a:r>
              <a:rPr lang="zh-CN" altLang="en-US" sz="2400" b="1" dirty="0" smtClean="0">
                <a:solidFill>
                  <a:srgbClr val="FFCCFF"/>
                </a:solidFill>
              </a:rPr>
              <a:t>图案</a:t>
            </a:r>
            <a:r>
              <a:rPr lang="zh-CN" altLang="en-US" sz="2400" dirty="0" smtClean="0">
                <a:solidFill>
                  <a:srgbClr val="CCFFCC"/>
                </a:solidFill>
              </a:rPr>
              <a:t>。</a:t>
            </a:r>
            <a:r>
              <a:rPr lang="zh-CN" altLang="en-US" sz="2400" b="1" dirty="0" smtClean="0">
                <a:solidFill>
                  <a:srgbClr val="CCFFCC"/>
                </a:solidFill>
              </a:rPr>
              <a:t>又</a:t>
            </a:r>
            <a:r>
              <a:rPr lang="zh-CN" altLang="en-US" sz="2400" b="1" dirty="0">
                <a:solidFill>
                  <a:srgbClr val="CCFFCC"/>
                </a:solidFill>
              </a:rPr>
              <a:t>称“克拉德尼</a:t>
            </a:r>
            <a:r>
              <a:rPr lang="zh-CN" altLang="en-US" sz="2400" b="1" dirty="0">
                <a:solidFill>
                  <a:srgbClr val="CCFFCC"/>
                </a:solidFill>
                <a:hlinkClick r:id="rId4"/>
              </a:rPr>
              <a:t>声音图案</a:t>
            </a:r>
            <a:r>
              <a:rPr lang="zh-CN" altLang="en-US" sz="2400" b="1" dirty="0">
                <a:solidFill>
                  <a:srgbClr val="CCFFCC"/>
                </a:solidFill>
              </a:rPr>
              <a:t>”，十九世纪，德国物理学家恩斯特</a:t>
            </a:r>
            <a:r>
              <a:rPr lang="en-US" altLang="zh-CN" sz="2400" b="1" dirty="0">
                <a:solidFill>
                  <a:srgbClr val="CCFFCC"/>
                </a:solidFill>
              </a:rPr>
              <a:t>·</a:t>
            </a:r>
            <a:r>
              <a:rPr lang="zh-CN" altLang="en-US" sz="2400" b="1" dirty="0">
                <a:solidFill>
                  <a:srgbClr val="CCFFCC"/>
                </a:solidFill>
              </a:rPr>
              <a:t>克拉德尼做过一个实验，他在一个小提琴上安放一块较宽的金属薄片，在上面均匀地撒上沙子。然后开始用</a:t>
            </a:r>
            <a:r>
              <a:rPr lang="zh-CN" altLang="en-US" sz="2400" b="1" dirty="0">
                <a:solidFill>
                  <a:srgbClr val="CCFFCC"/>
                </a:solidFill>
                <a:hlinkClick r:id="rId5" action="ppaction://hlinkfile"/>
              </a:rPr>
              <a:t>琴弓拉小提琴</a:t>
            </a:r>
            <a:r>
              <a:rPr lang="zh-CN" altLang="en-US" sz="2400" b="1" dirty="0">
                <a:solidFill>
                  <a:srgbClr val="CCFFCC"/>
                </a:solidFill>
              </a:rPr>
              <a:t>，结果这些细沙自动排列成不同的</a:t>
            </a:r>
            <a:r>
              <a:rPr lang="zh-CN" altLang="en-US" sz="2400" b="1" dirty="0">
                <a:solidFill>
                  <a:srgbClr val="CCFFCC"/>
                </a:solidFill>
                <a:hlinkClick r:id="rId6" action="ppaction://hlinkfile"/>
              </a:rPr>
              <a:t>美丽图案</a:t>
            </a:r>
            <a:r>
              <a:rPr lang="zh-CN" altLang="en-US" sz="2400" b="1" dirty="0">
                <a:solidFill>
                  <a:srgbClr val="CCFFCC"/>
                </a:solidFill>
              </a:rPr>
              <a:t>，并随着琴弦</a:t>
            </a:r>
            <a:r>
              <a:rPr lang="zh-CN" altLang="en-US" sz="2400" b="1" dirty="0" smtClean="0">
                <a:solidFill>
                  <a:srgbClr val="CCFFCC"/>
                </a:solidFill>
              </a:rPr>
              <a:t>拉出调的变化，</a:t>
            </a:r>
            <a:r>
              <a:rPr lang="zh-CN" altLang="en-US" sz="2400" b="1" dirty="0">
                <a:solidFill>
                  <a:srgbClr val="CCFFCC"/>
                </a:solidFill>
              </a:rPr>
              <a:t>图案也不断</a:t>
            </a:r>
            <a:r>
              <a:rPr lang="zh-CN" altLang="en-US" sz="2400" b="1" dirty="0" smtClean="0">
                <a:solidFill>
                  <a:srgbClr val="CCFFCC"/>
                </a:solidFill>
              </a:rPr>
              <a:t>变幻，可能趋于复杂</a:t>
            </a:r>
            <a:r>
              <a:rPr lang="en-US" altLang="zh-CN" sz="2400" b="1" dirty="0">
                <a:solidFill>
                  <a:srgbClr val="CCFFCC"/>
                </a:solidFill>
              </a:rPr>
              <a:t>——</a:t>
            </a:r>
            <a:r>
              <a:rPr lang="zh-CN" altLang="en-US" sz="2400" b="1" dirty="0">
                <a:solidFill>
                  <a:srgbClr val="CCFFCC"/>
                </a:solidFill>
              </a:rPr>
              <a:t>这就是著名的克拉尼图形</a:t>
            </a:r>
            <a:r>
              <a:rPr lang="zh-CN" altLang="en-US" sz="2400" dirty="0" smtClean="0">
                <a:solidFill>
                  <a:srgbClr val="CCFFCC"/>
                </a:solidFill>
              </a:rPr>
              <a:t>。</a:t>
            </a:r>
            <a:endParaRPr lang="en-US" altLang="zh-CN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维薄膜振动与模式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53" y="1791809"/>
            <a:ext cx="5163403" cy="31646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77672" y="1847460"/>
            <a:ext cx="223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运动方程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14149" y="2279177"/>
                <a:ext cx="4844955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9" y="2279177"/>
                <a:ext cx="4844955" cy="720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368490" y="3425588"/>
            <a:ext cx="31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波速</a:t>
            </a:r>
            <a:r>
              <a:rPr lang="en-US" altLang="zh-CN" i="1" dirty="0" smtClean="0"/>
              <a:t>c</a:t>
            </a:r>
            <a:r>
              <a:rPr lang="zh-CN" altLang="en-US" dirty="0" smtClean="0"/>
              <a:t>由面密度</a:t>
            </a:r>
            <a:r>
              <a:rPr lang="zh-CN" altLang="en-US" i="1" dirty="0" smtClean="0">
                <a:sym typeface="Symbol" panose="05050102010706020507" pitchFamily="18" charset="2"/>
              </a:rPr>
              <a:t></a:t>
            </a:r>
            <a:r>
              <a:rPr lang="zh-CN" altLang="en-US" dirty="0" smtClean="0"/>
              <a:t>和张力</a:t>
            </a:r>
            <a:r>
              <a:rPr lang="en-US" altLang="zh-CN" i="1" dirty="0" smtClean="0"/>
              <a:t>T</a:t>
            </a:r>
            <a:r>
              <a:rPr lang="zh-CN" altLang="en-US" dirty="0" smtClean="0"/>
              <a:t>决定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562066" y="3374118"/>
                <a:ext cx="2274450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066" y="3374118"/>
                <a:ext cx="2274450" cy="427746"/>
              </a:xfrm>
              <a:prstGeom prst="rect">
                <a:avLst/>
              </a:prstGeom>
              <a:blipFill>
                <a:blip r:embed="rId8"/>
                <a:stretch>
                  <a:fillRect t="-87324" b="-149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77672" y="4230806"/>
            <a:ext cx="26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其解为分离变量形式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83494" y="5832461"/>
                <a:ext cx="4189538" cy="644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4" y="5832461"/>
                <a:ext cx="4189538" cy="6444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778263" y="4180404"/>
                <a:ext cx="222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z</a:t>
                </a: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x, y, t</a:t>
                </a: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)=</a:t>
                </a:r>
                <a:r>
                  <a:rPr lang="en-US" altLang="zh-CN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en-US" altLang="zh-CN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t</a:t>
                </a: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263" y="4180404"/>
                <a:ext cx="2226956" cy="369332"/>
              </a:xfrm>
              <a:prstGeom prst="rect">
                <a:avLst/>
              </a:prstGeom>
              <a:blipFill>
                <a:blip r:embed="rId6"/>
                <a:stretch>
                  <a:fillRect l="-2466" t="-11667" r="-1918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284219" y="4732098"/>
            <a:ext cx="440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对于尺度为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的四边固定的矩形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薄膜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有模式解，形为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41436" y="5970031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i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m, n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= 1,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3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…)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02563" y="500909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相应</a:t>
            </a:r>
            <a:r>
              <a:rPr lang="zh-CN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模态</a:t>
            </a:r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频率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868992" y="5566234"/>
                <a:ext cx="311880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992" y="5566234"/>
                <a:ext cx="3118803" cy="910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7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27941" cy="1499616"/>
          </a:xfrm>
        </p:spPr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维矩形薄膜（板）振动模式与激发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7518" y="2296322"/>
                <a:ext cx="4606658" cy="644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8" y="2296322"/>
                <a:ext cx="4606658" cy="6444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151322" y="2318073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i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m, n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= 1,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3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…)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231821" y="166944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相应</a:t>
            </a:r>
            <a:r>
              <a:rPr lang="zh-CN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模态</a:t>
            </a:r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频率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641771" y="2047390"/>
                <a:ext cx="3344091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771" y="2047390"/>
                <a:ext cx="3344091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567799" y="175480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模式振动</a:t>
            </a:r>
            <a:endParaRPr lang="zh-CN" altLang="en-US" dirty="0"/>
          </a:p>
        </p:txBody>
      </p:sp>
      <p:pic>
        <p:nvPicPr>
          <p:cNvPr id="18" name="图片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" y="3091909"/>
            <a:ext cx="10153934" cy="20679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575713" y="5268036"/>
            <a:ext cx="563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通过控制止点和频率激发特定模式！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43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01" y="2961164"/>
            <a:ext cx="7527606" cy="395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二维圆形薄膜（板）振动模式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18495" y="1885813"/>
            <a:ext cx="223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运动方程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04619" y="1671663"/>
                <a:ext cx="4844955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19" y="1671663"/>
                <a:ext cx="4844955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24128" y="2451446"/>
            <a:ext cx="31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波速</a:t>
            </a:r>
            <a:r>
              <a:rPr lang="en-US" altLang="zh-CN" i="1" dirty="0" smtClean="0"/>
              <a:t>c</a:t>
            </a:r>
            <a:r>
              <a:rPr lang="zh-CN" altLang="en-US" dirty="0" smtClean="0"/>
              <a:t>由面密度</a:t>
            </a:r>
            <a:r>
              <a:rPr lang="zh-CN" altLang="en-US" i="1" dirty="0" smtClean="0">
                <a:sym typeface="Symbol" panose="05050102010706020507" pitchFamily="18" charset="2"/>
              </a:rPr>
              <a:t></a:t>
            </a:r>
            <a:r>
              <a:rPr lang="zh-CN" altLang="en-US" dirty="0" smtClean="0"/>
              <a:t>和张力</a:t>
            </a:r>
            <a:r>
              <a:rPr lang="en-US" altLang="zh-CN" i="1" dirty="0" smtClean="0"/>
              <a:t>T</a:t>
            </a:r>
            <a:r>
              <a:rPr lang="zh-CN" altLang="en-US" dirty="0" smtClean="0"/>
              <a:t>决定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500636" y="2359928"/>
                <a:ext cx="2274450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36" y="2359928"/>
                <a:ext cx="2274450" cy="427746"/>
              </a:xfrm>
              <a:prstGeom prst="rect">
                <a:avLst/>
              </a:prstGeom>
              <a:blipFill>
                <a:blip r:embed="rId4"/>
                <a:stretch>
                  <a:fillRect t="-88571" b="-15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6416883" y="2451446"/>
            <a:ext cx="26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其解为分离变量形式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13650" y="3101946"/>
                <a:ext cx="1856342" cy="70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0" y="3101946"/>
                <a:ext cx="1856342" cy="7018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360211" y="1642738"/>
                <a:ext cx="3805785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211" y="1642738"/>
                <a:ext cx="3805785" cy="7203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5636525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909274" y="1791911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极坐标下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974265" y="2464885"/>
                <a:ext cx="2932982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265" y="2464885"/>
                <a:ext cx="2932982" cy="378245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13650" y="3996809"/>
                <a:ext cx="3378361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0" y="3996809"/>
                <a:ext cx="3378361" cy="7203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250799" y="3241211"/>
                <a:ext cx="2330574" cy="385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其解</m:t>
                      </m:r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𝑗𝑚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799" y="3241211"/>
                <a:ext cx="2330574" cy="385170"/>
              </a:xfrm>
              <a:prstGeom prst="rect">
                <a:avLst/>
              </a:prstGeom>
              <a:blipFill>
                <a:blip r:embed="rId18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235251" y="4890394"/>
            <a:ext cx="4084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其解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en-US" altLang="zh-C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Bessel</a:t>
            </a:r>
            <a:r>
              <a:rPr lang="zh-CN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b="1" baseline="-2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4527" y="5472474"/>
            <a:ext cx="390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对于边缘国定的半径为</a:t>
            </a:r>
            <a:r>
              <a:rPr lang="en-US" altLang="zh-CN" b="1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的圆盘，</a:t>
            </a:r>
            <a:r>
              <a:rPr lang="en-US" altLang="zh-CN" b="1" i="1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b="1" baseline="-25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</a:t>
            </a:r>
            <a:r>
              <a:rPr lang="en-US" altLang="zh-CN" b="1" i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b="1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1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zh-CN" altLang="en-US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的点</a:t>
            </a:r>
            <a:r>
              <a:rPr lang="en-US" altLang="zh-CN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决定节线径向位置</a:t>
            </a:r>
            <a:endParaRPr lang="zh-CN" altLang="en-US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5793" y="6350479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指数</a:t>
            </a:r>
            <a:r>
              <a:rPr lang="en-US" altLang="zh-CN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n</a:t>
            </a:r>
            <a:r>
              <a:rPr lang="en-US" altLang="zh-CN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决定圆形振动模式</a:t>
            </a:r>
            <a:endParaRPr lang="zh-CN" altLang="en-US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901" y="169695"/>
            <a:ext cx="10515600" cy="1325563"/>
          </a:xfrm>
        </p:spPr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维圆形薄膜（板）振动模式激发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779764" y="2155576"/>
            <a:ext cx="1770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0, 1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,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3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…,</a:t>
            </a:r>
            <a:r>
              <a:rPr lang="en-US" altLang="zh-CN" i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 n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= 1, 2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3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…,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893328" y="5256638"/>
                <a:ext cx="3166188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2.405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28" y="5256638"/>
                <a:ext cx="3166188" cy="427746"/>
              </a:xfrm>
              <a:prstGeom prst="rect">
                <a:avLst/>
              </a:prstGeom>
              <a:blipFill>
                <a:blip r:embed="rId2"/>
                <a:stretch>
                  <a:fillRect t="-88571" r="-14451" b="-15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372082" y="1684586"/>
            <a:ext cx="1253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振动模式</a:t>
            </a:r>
            <a:endParaRPr lang="zh-CN" altLang="en-US" dirty="0"/>
          </a:p>
        </p:txBody>
      </p:sp>
      <p:graphicFrame>
        <p:nvGraphicFramePr>
          <p:cNvPr id="10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10508"/>
              </p:ext>
            </p:extLst>
          </p:nvPr>
        </p:nvGraphicFramePr>
        <p:xfrm>
          <a:off x="6963182" y="1230538"/>
          <a:ext cx="5036838" cy="1675490"/>
        </p:xfrm>
        <a:graphic>
          <a:graphicData uri="http://schemas.openxmlformats.org/drawingml/2006/table">
            <a:tbl>
              <a:tblPr/>
              <a:tblGrid>
                <a:gridCol w="106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547">
                  <a:extLst>
                    <a:ext uri="{9D8B030D-6E8A-4147-A177-3AD203B41FA5}">
                      <a16:colId xmlns:a16="http://schemas.microsoft.com/office/drawing/2014/main" val="890361766"/>
                    </a:ext>
                  </a:extLst>
                </a:gridCol>
              </a:tblGrid>
              <a:tr h="13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    </a:t>
                      </a:r>
                      <a:r>
                        <a:rPr kumimoji="0" lang="en-US" altLang="zh-CN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</a:t>
                      </a:r>
                    </a:p>
                  </a:txBody>
                  <a:tcPr marL="91439" marR="91439" marT="45629" marB="456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91439" marR="91439" marT="45629" marB="456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39" marR="91439" marT="45629" marB="456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2.405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3.832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5.136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6.380</a:t>
                      </a:r>
                    </a:p>
                  </a:txBody>
                  <a:tcPr marL="91439" marR="91439" marT="45629" marB="456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91439" marR="91439" marT="45629" marB="456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5.520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7.016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8.417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9.761</a:t>
                      </a:r>
                    </a:p>
                  </a:txBody>
                  <a:tcPr marL="91439" marR="91439" marT="45629" marB="456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91439" marR="91439" marT="45629" marB="456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8.654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10.173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11.619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13.015</a:t>
                      </a:r>
                    </a:p>
                  </a:txBody>
                  <a:tcPr marL="91439" marR="91439" marT="45629" marB="456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L="91439" marR="91439" marT="45629" marB="456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11.792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13.324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14.796</a:t>
                      </a:r>
                    </a:p>
                  </a:txBody>
                  <a:tcPr marL="91439" marR="91439" marT="45629" marB="45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16.223</a:t>
                      </a:r>
                    </a:p>
                  </a:txBody>
                  <a:tcPr marL="91439" marR="91439" marT="45629" marB="456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949354"/>
                  </a:ext>
                </a:extLst>
              </a:tr>
            </a:tbl>
          </a:graphicData>
        </a:graphic>
      </p:graphicFrame>
      <p:pic>
        <p:nvPicPr>
          <p:cNvPr id="12" name="图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" y="3010149"/>
            <a:ext cx="8593455" cy="36827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602584" y="1623375"/>
                <a:ext cx="4135235" cy="542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𝑗𝑚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84" y="1623375"/>
                <a:ext cx="4135235" cy="542393"/>
              </a:xfrm>
              <a:prstGeom prst="rect">
                <a:avLst/>
              </a:prstGeom>
              <a:blipFill>
                <a:blip r:embed="rId4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737600" y="3166899"/>
                <a:ext cx="3175000" cy="2089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模态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命名在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图上部中给出</a:t>
                </a:r>
                <a:r>
                  <a:rPr lang="zh-CN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a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=2.405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时的频率作比较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在图下部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给出的数值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，以表示</a:t>
                </a:r>
                <a:r>
                  <a:rPr lang="zh-CN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相对频率。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要将这些转换为实际频率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</m:oMath>
                </a14:m>
                <a:r>
                  <a:rPr lang="zh-CN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</m:oMath>
                </a14:m>
                <a:r>
                  <a:rPr lang="zh-CN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乘以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2.405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，其中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为膜半径</a:t>
                </a:r>
                <a:r>
                  <a:rPr lang="zh-CN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3166899"/>
                <a:ext cx="3175000" cy="2089739"/>
              </a:xfrm>
              <a:prstGeom prst="rect">
                <a:avLst/>
              </a:prstGeom>
              <a:blipFill>
                <a:blip r:embed="rId5"/>
                <a:stretch>
                  <a:fillRect l="-1536" t="-2047" r="-9021" b="-17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3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226" y="633866"/>
            <a:ext cx="10858500" cy="1325563"/>
          </a:xfrm>
        </p:spPr>
        <p:txBody>
          <a:bodyPr/>
          <a:lstStyle/>
          <a:p>
            <a:r>
              <a:rPr lang="zh-CN" altLang="en-US" dirty="0"/>
              <a:t>实验</a:t>
            </a:r>
            <a:r>
              <a:rPr lang="zh-CN" altLang="en-US" dirty="0" smtClean="0"/>
              <a:t>要点：模式稳定激发和定频率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4508" y="1959429"/>
            <a:ext cx="11035937" cy="4898571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绷紧薄膜</a:t>
            </a:r>
            <a:r>
              <a:rPr lang="zh-CN" altLang="en-US" sz="3200" dirty="0"/>
              <a:t>（建议</a:t>
            </a:r>
            <a:r>
              <a:rPr lang="zh-CN" altLang="en-US" sz="3200" dirty="0" smtClean="0"/>
              <a:t>深色弹性膜，气球或纸张）张力要均匀边缘固定</a:t>
            </a:r>
            <a:endParaRPr lang="en-US" altLang="zh-CN" sz="3200" dirty="0" smtClean="0"/>
          </a:p>
          <a:p>
            <a:r>
              <a:rPr lang="zh-CN" altLang="en-US" sz="3200" dirty="0" smtClean="0"/>
              <a:t>激发点控制在未来的振动最大处附近，勿接触薄膜</a:t>
            </a:r>
            <a:endParaRPr lang="en-US" altLang="zh-CN" sz="3200" dirty="0" smtClean="0"/>
          </a:p>
          <a:p>
            <a:r>
              <a:rPr lang="zh-CN" altLang="en-US" sz="3200" dirty="0" smtClean="0"/>
              <a:t>激发频率应控制在确切范围，建议先敲击撑好的薄膜，先记录总频谱，研究可能的激发频率</a:t>
            </a:r>
            <a:endParaRPr lang="en-US" altLang="zh-CN" sz="3200" dirty="0" smtClean="0"/>
          </a:p>
          <a:p>
            <a:r>
              <a:rPr lang="zh-CN" altLang="en-US" sz="3200" dirty="0" smtClean="0"/>
              <a:t>激发源可用定频信号源（</a:t>
            </a:r>
            <a:r>
              <a:rPr lang="en-US" altLang="zh-CN" sz="3200" dirty="0" err="1" smtClean="0"/>
              <a:t>Phyphox</a:t>
            </a:r>
            <a:r>
              <a:rPr lang="zh-CN" altLang="en-US" sz="3200" dirty="0" smtClean="0"/>
              <a:t>声学模块）或者人声，但要控制音调（如何知道？），并可使用自制小喇叭传递汇聚声波到膜的一些区域，以增强作用</a:t>
            </a:r>
            <a:endParaRPr lang="en-US" altLang="zh-CN" sz="3200" dirty="0" smtClean="0"/>
          </a:p>
          <a:p>
            <a:r>
              <a:rPr lang="zh-CN" altLang="en-US" sz="3200" dirty="0"/>
              <a:t>建议至少激发</a:t>
            </a:r>
            <a:r>
              <a:rPr lang="zh-CN" altLang="en-US" sz="3200" dirty="0" smtClean="0"/>
              <a:t>出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个稳定模式，并判断理论上是那些模式！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18351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696599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学会分辨激发出来的是哪个模式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32" y="2689403"/>
            <a:ext cx="2240474" cy="3215919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3469"/>
            <a:ext cx="8593455" cy="368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337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2160</TotalTime>
  <Words>1426</Words>
  <Application>Microsoft Office PowerPoint</Application>
  <PresentationFormat>宽屏</PresentationFormat>
  <Paragraphs>103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华文仿宋</vt:lpstr>
      <vt:lpstr>楷体</vt:lpstr>
      <vt:lpstr>宋体</vt:lpstr>
      <vt:lpstr>Arial</vt:lpstr>
      <vt:lpstr>Cambria Math</vt:lpstr>
      <vt:lpstr>Symbol</vt:lpstr>
      <vt:lpstr>Times New Roman</vt:lpstr>
      <vt:lpstr>Tw Cen MT</vt:lpstr>
      <vt:lpstr>Tw Cen MT Condensed</vt:lpstr>
      <vt:lpstr>Wingdings 3</vt:lpstr>
      <vt:lpstr>积分</vt:lpstr>
      <vt:lpstr>4.玩出来的美丽图形——克拉尼图形（膜） Playing with beautiful figures -the Chladni patterns（film）</vt:lpstr>
      <vt:lpstr>实验器具</vt:lpstr>
      <vt:lpstr>实验原理与方法</vt:lpstr>
      <vt:lpstr>二维薄膜振动与模式</vt:lpstr>
      <vt:lpstr>二维矩形薄膜（板）振动模式与激发</vt:lpstr>
      <vt:lpstr>二维圆形薄膜（板）振动模式</vt:lpstr>
      <vt:lpstr>二维圆形薄膜（板）振动模式激发</vt:lpstr>
      <vt:lpstr>实验要点：模式稳定激发和定频率</vt:lpstr>
      <vt:lpstr>学会分辨激发出来的是哪个模式</vt:lpstr>
      <vt:lpstr>Phyphox实例</vt:lpstr>
      <vt:lpstr>报告要求和建议</vt:lpstr>
      <vt:lpstr>思考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看到乐音的音色之美</dc:title>
  <dc:creator>think</dc:creator>
  <cp:lastModifiedBy>think</cp:lastModifiedBy>
  <cp:revision>69</cp:revision>
  <dcterms:created xsi:type="dcterms:W3CDTF">2020-03-13T00:41:16Z</dcterms:created>
  <dcterms:modified xsi:type="dcterms:W3CDTF">2020-04-06T11:06:54Z</dcterms:modified>
</cp:coreProperties>
</file>