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69" r:id="rId3"/>
    <p:sldId id="270" r:id="rId4"/>
    <p:sldId id="271" r:id="rId5"/>
    <p:sldId id="272" r:id="rId6"/>
    <p:sldId id="273" r:id="rId7"/>
    <p:sldId id="262" r:id="rId8"/>
    <p:sldId id="2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43"/>
  </p:normalViewPr>
  <p:slideViewPr>
    <p:cSldViewPr snapToGrid="0">
      <p:cViewPr varScale="1">
        <p:scale>
          <a:sx n="55" d="100"/>
          <a:sy n="5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f~V^(-1/2)</a:t>
            </a:r>
            <a:r>
              <a:rPr lang="zh-CN" altLang="en-US"/>
              <a:t>线性拟合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752943261513533E-2"/>
          <c:y val="7.8137838404002333E-2"/>
          <c:w val="0.89938915191871116"/>
          <c:h val="0.813145293458036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4450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  <c:trendlineType val="linear"/>
            <c:backward val="2.0000000000000004E-2"/>
            <c:dispRSqr val="0"/>
            <c:dispEq val="0"/>
          </c:trendline>
          <c:xVal>
            <c:numRef>
              <c:f>Sheet1!$A$1:$A$5</c:f>
              <c:numCache>
                <c:formatCode>General</c:formatCode>
                <c:ptCount val="5"/>
                <c:pt idx="0">
                  <c:v>4.4699999999999997E-2</c:v>
                </c:pt>
                <c:pt idx="1">
                  <c:v>0.05</c:v>
                </c:pt>
                <c:pt idx="2">
                  <c:v>5.7700000000000001E-2</c:v>
                </c:pt>
                <c:pt idx="3">
                  <c:v>7.0699999999999999E-2</c:v>
                </c:pt>
                <c:pt idx="4">
                  <c:v>0.1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215.59</c:v>
                </c:pt>
                <c:pt idx="1">
                  <c:v>260.19</c:v>
                </c:pt>
                <c:pt idx="2">
                  <c:v>311.54000000000002</c:v>
                </c:pt>
                <c:pt idx="3">
                  <c:v>387.31</c:v>
                </c:pt>
                <c:pt idx="4">
                  <c:v>531.45000000000005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69-2D4D-8D2A-4409F1DFD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327663"/>
        <c:axId val="2064574639"/>
      </c:scatterChart>
      <c:valAx>
        <c:axId val="2124327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64574639"/>
        <c:crosses val="autoZero"/>
        <c:crossBetween val="midCat"/>
      </c:valAx>
      <c:valAx>
        <c:axId val="206457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24327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9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75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8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79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34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7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593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50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00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57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42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14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4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795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3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18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97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24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1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39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6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8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A4291A-4FC8-487E-BFF3-33A0874B369C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E87AC-B99C-4E4A-9CD3-C559FAFB9F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4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175308"/>
            <a:ext cx="12192000" cy="2387600"/>
          </a:xfrm>
          <a:solidFill>
            <a:srgbClr val="FFCCCC">
              <a:alpha val="96000"/>
            </a:srgbClr>
          </a:solidFill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吹</a:t>
            </a:r>
            <a:r>
              <a:rPr lang="zh-CN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瓶物理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亥姆霍兹腔效应研究</a:t>
            </a:r>
            <a:r>
              <a:rPr lang="en-US" altLang="zh-C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in blowing a bottle</a:t>
            </a:r>
            <a:br>
              <a:rPr lang="en-US" altLang="zh-C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-studying Helmholtz cavity effect</a:t>
            </a:r>
            <a:endParaRPr lang="zh-CN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62546" y="507754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>
                <a:solidFill>
                  <a:srgbClr val="C00000"/>
                </a:solidFill>
              </a:rPr>
              <a:t>李俊庆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r>
              <a:rPr lang="zh-CN" altLang="en-US" sz="3600" b="1" dirty="0">
                <a:solidFill>
                  <a:srgbClr val="C00000"/>
                </a:solidFill>
              </a:rPr>
              <a:t>哈尔滨工业大学 </a:t>
            </a:r>
            <a:endParaRPr lang="en-US" altLang="zh-CN" sz="3600" b="1" dirty="0" smtClean="0">
              <a:solidFill>
                <a:srgbClr val="C00000"/>
              </a:solidFill>
            </a:endParaRPr>
          </a:p>
          <a:p>
            <a:r>
              <a:rPr lang="zh-CN" altLang="en-US" sz="3600" b="1" dirty="0" smtClean="0">
                <a:solidFill>
                  <a:srgbClr val="C00000"/>
                </a:solidFill>
              </a:rPr>
              <a:t>物理学院 大学物理实验中心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准备的实验</a:t>
            </a:r>
            <a:r>
              <a:rPr lang="zh-CN" altLang="en-US" dirty="0" smtClean="0"/>
              <a:t>器具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8731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清水</a:t>
            </a:r>
            <a:r>
              <a:rPr lang="zh-CN" altLang="en-US" sz="3200" dirty="0"/>
              <a:t>、小容器、一个量筒（可用口服液量杯代替）或家用电子秤 </a:t>
            </a:r>
            <a:endParaRPr lang="en-US" altLang="zh-CN" sz="3200" dirty="0" smtClean="0"/>
          </a:p>
          <a:p>
            <a:r>
              <a:rPr lang="zh-CN" altLang="en-US" sz="3200" dirty="0"/>
              <a:t>可吹响的瓶子，如纯净水瓶和</a:t>
            </a:r>
            <a:r>
              <a:rPr lang="zh-CN" altLang="en-US" sz="3200" dirty="0" smtClean="0"/>
              <a:t>玻璃瓶</a:t>
            </a:r>
            <a:endParaRPr lang="en-US" altLang="zh-CN" sz="3200" dirty="0" smtClean="0"/>
          </a:p>
          <a:p>
            <a:r>
              <a:rPr lang="zh-CN" altLang="en-US" sz="3200" dirty="0"/>
              <a:t>一把</a:t>
            </a:r>
            <a:r>
              <a:rPr lang="zh-CN" altLang="en-US" sz="3200" dirty="0" smtClean="0"/>
              <a:t>直尺</a:t>
            </a:r>
            <a:endParaRPr lang="en-US" altLang="zh-CN" sz="3200" dirty="0" smtClean="0"/>
          </a:p>
          <a:p>
            <a:r>
              <a:rPr lang="zh-CN" altLang="en-US" sz="3200" dirty="0" smtClean="0"/>
              <a:t>智能手机</a:t>
            </a:r>
            <a:r>
              <a:rPr lang="zh-CN" altLang="en-US" sz="3200" dirty="0"/>
              <a:t>：装有</a:t>
            </a:r>
            <a:r>
              <a:rPr lang="en-US" altLang="zh-CN" sz="3200" dirty="0" err="1"/>
              <a:t>Phyphox</a:t>
            </a:r>
            <a:r>
              <a:rPr lang="zh-CN" altLang="en-US" sz="3200" dirty="0"/>
              <a:t>（使用其声学功能</a:t>
            </a:r>
            <a:r>
              <a:rPr lang="en-US" altLang="zh-CN" sz="3200" dirty="0"/>
              <a:t>——</a:t>
            </a:r>
            <a:r>
              <a:rPr lang="zh-CN" altLang="en-US" sz="3200" dirty="0"/>
              <a:t>声音频谱</a:t>
            </a:r>
            <a:r>
              <a:rPr lang="zh-CN" altLang="en-US" sz="3200" dirty="0" smtClean="0"/>
              <a:t>）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8309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640" y="174056"/>
            <a:ext cx="10515600" cy="1325563"/>
          </a:xfrm>
        </p:spPr>
        <p:txBody>
          <a:bodyPr/>
          <a:lstStyle/>
          <a:p>
            <a:r>
              <a:rPr lang="zh-CN" altLang="en-US" dirty="0"/>
              <a:t>实验原理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083343"/>
                <a:ext cx="12191999" cy="5663821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2000" dirty="0"/>
                  <a:t>一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个容器（容积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、嘴长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、面积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）被吹响时，容器嘴里空气发生振荡，可处理成一个振子，其质量为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𝐴𝑙</m:t>
                    </m:r>
                  </m:oMath>
                </a14:m>
                <a:r>
                  <a:rPr lang="zh-CN" altLang="en-US" sz="2000" dirty="0"/>
                  <a:t>。 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考虑空气弹性可压缩性，运动时产生了小位移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，显然空气体积在容器变化量</m:t>
                    </m:r>
                    <m:r>
                      <m:rPr>
                        <m:nor/>
                      </m:rPr>
                      <a:rPr lang="en-US" altLang="zh-CN" sz="2000" i="1"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nor/>
                      </m:rPr>
                      <a:rPr lang="en-US" altLang="zh-CN" sz="2000" i="1"/>
                      <m:t>V</m:t>
                    </m:r>
                    <m:r>
                      <m:rPr>
                        <m:nor/>
                      </m:rPr>
                      <a:rPr lang="en-US" altLang="zh-CN" sz="2000"/>
                      <m:t> = </m:t>
                    </m:r>
                    <m:r>
                      <m:rPr>
                        <m:nor/>
                      </m:rPr>
                      <a:rPr lang="en-US" altLang="zh-CN" sz="2000" i="1"/>
                      <m:t>Ay</m:t>
                    </m:r>
                  </m:oMath>
                </a14:m>
                <a:r>
                  <a:rPr lang="zh-CN" altLang="en-US" sz="2000" i="1" dirty="0"/>
                  <a:t>，</a:t>
                </a:r>
                <a:r>
                  <a:rPr lang="zh-CN" altLang="en-US" sz="2000" dirty="0"/>
                  <a:t>其导致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压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强的变化</m:t>
                    </m:r>
                  </m:oMath>
                </a14:m>
                <a:endParaRPr lang="en-US" altLang="zh-CN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𝐴𝑦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000" i="1">
                          <a:sym typeface="Symbol" panose="05050102010706020507" pitchFamily="18" charset="2"/>
                        </a:rPr>
                        <m:t></m:t>
                      </m:r>
                      <m:r>
                        <m:rPr>
                          <m:nor/>
                        </m:rPr>
                        <a:rPr lang="en-US" altLang="zh-CN" sz="2000" i="1"/>
                        <m:t>V</m:t>
                      </m:r>
                      <m:r>
                        <m:rPr>
                          <m:nor/>
                        </m:rPr>
                        <a:rPr lang="en-US" altLang="zh-CN" sz="2000"/>
                        <m:t> 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/>
                  <a:t>   其中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为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空气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模量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。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于是作用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质量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上的力</m:t>
                    </m:r>
                    <m:r>
                      <m:rPr>
                        <m:nor/>
                      </m:rPr>
                      <a:rPr lang="en-US" altLang="zh-CN" sz="2000"/>
                      <m:t> </m:t>
                    </m:r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𝑝𝐴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zh-CN" sz="2000" i="1" dirty="0"/>
              </a:p>
              <a:p>
                <a:pPr marL="0" indent="0" algn="just">
                  <a:buNone/>
                </a:pPr>
                <a:r>
                  <a:rPr lang="zh-CN" altLang="en-US" sz="2000" dirty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>
                        <a:latin typeface="Cambria Math" panose="02040503050406030204" pitchFamily="18" charset="0"/>
                      </a:rPr>
                      <m:t>这等效于质量在一个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弹簧上的振动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振子倔强系数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zh-CN" altLang="zh-CN" sz="2000" dirty="0"/>
              </a:p>
              <a:p>
                <a:pPr marL="0" indent="0">
                  <a:buNone/>
                </a:pPr>
                <a:r>
                  <a:rPr lang="en-US" altLang="zh-CN" sz="2000" dirty="0">
                    <a:latin typeface="Cambria Math" panose="02040503050406030204" pitchFamily="18" charset="0"/>
                  </a:rPr>
                  <a:t>   </a:t>
                </a:r>
                <a:r>
                  <a:rPr lang="zh-CN" altLang="en-US" sz="2000" dirty="0">
                    <a:latin typeface="Cambria Math" panose="02040503050406030204" pitchFamily="18" charset="0"/>
                  </a:rPr>
                  <a:t>于是振动频率</a:t>
                </a:r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den>
                        </m:f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𝑉𝑙</m:t>
                            </m:r>
                          </m:den>
                        </m:f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𝑽𝒍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2000" b="1" dirty="0"/>
              </a:p>
              <a:p>
                <a:pPr marL="0" indent="0">
                  <a:buNone/>
                </a:pPr>
                <a:r>
                  <a:rPr lang="zh-CN" altLang="en-US" sz="2000" dirty="0">
                    <a:latin typeface="Cambria Math" panose="02040503050406030204" pitchFamily="18" charset="0"/>
                  </a:rPr>
                  <a:t>  这里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zh-CN" sz="2000" dirty="0"/>
                  <a:t>为波速</a:t>
                </a:r>
                <a:r>
                  <a:rPr lang="zh-CN" altLang="en-US" sz="2000" dirty="0" smtClean="0"/>
                  <a:t>。</a:t>
                </a:r>
                <a:endParaRPr lang="zh-CN" altLang="zh-CN" sz="2000" dirty="0"/>
              </a:p>
              <a:p>
                <a:r>
                  <a:rPr lang="en-US" altLang="zh-CN" sz="2000" dirty="0"/>
                  <a:t>Helmholtz</a:t>
                </a:r>
                <a:r>
                  <a:rPr lang="zh-CN" altLang="zh-CN" sz="2000" dirty="0"/>
                  <a:t>腔的频率与容器嘴（开口）的尺寸横截面积</a:t>
                </a:r>
                <a:r>
                  <a:rPr lang="en-US" altLang="zh-CN" sz="2000" i="1" dirty="0"/>
                  <a:t>A</a:t>
                </a:r>
                <a:r>
                  <a:rPr lang="zh-CN" altLang="zh-CN" sz="2000" dirty="0"/>
                  <a:t>的平方根成正比，和嘴长度</a:t>
                </a:r>
                <a:r>
                  <a:rPr lang="en-US" altLang="zh-CN" sz="2000" i="1" dirty="0"/>
                  <a:t>l</a:t>
                </a:r>
                <a:r>
                  <a:rPr lang="zh-CN" altLang="zh-CN" sz="2000" dirty="0"/>
                  <a:t>有关与容器容积</a:t>
                </a:r>
                <a:r>
                  <a:rPr lang="en-US" altLang="zh-CN" sz="2000" i="1" dirty="0"/>
                  <a:t>V</a:t>
                </a:r>
                <a:r>
                  <a:rPr lang="zh-CN" altLang="zh-CN" sz="2000" dirty="0"/>
                  <a:t>之积的平方根成反比。从生活常识我们也会感觉到，容器越大，开孔脖颈越长共振频率越低，开孔面积越大频率越大。这为乐器选择共鸣腔提供了一定的参考。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3343"/>
                <a:ext cx="12191999" cy="5663821"/>
              </a:xfrm>
              <a:blipFill>
                <a:blip r:embed="rId2"/>
                <a:stretch>
                  <a:fillRect l="-150" t="-1292" r="-450" b="-4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73" y="2161308"/>
            <a:ext cx="4503761" cy="3229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0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</a:t>
            </a:r>
            <a:r>
              <a:rPr lang="zh-CN" altLang="en-US" dirty="0" smtClean="0"/>
              <a:t>内容</a:t>
            </a:r>
            <a:r>
              <a:rPr lang="zh-CN" altLang="en-US" dirty="0"/>
              <a:t>和方法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400" dirty="0" smtClean="0"/>
                  <a:t>验证</a:t>
                </a:r>
                <a:r>
                  <a:rPr lang="zh-CN" altLang="en-US" sz="2400" dirty="0"/>
                  <a:t>瓶子发声频率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400" dirty="0"/>
                  <a:t>和瓶子容积（空气）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sz="2400" dirty="0"/>
                  <a:t>的</a:t>
                </a:r>
                <a:r>
                  <a:rPr lang="zh-CN" altLang="en-US" sz="2400" dirty="0" smtClean="0"/>
                  <a:t>关系（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曲线改直！</a:t>
                </a:r>
                <a:r>
                  <a:rPr lang="zh-CN" altLang="en-US" sz="2400" dirty="0" smtClean="0"/>
                  <a:t>）</a:t>
                </a:r>
                <a:endParaRPr lang="en-US" altLang="zh-CN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𝑉𝑙</m:t>
                            </m:r>
                          </m:den>
                        </m:f>
                      </m:e>
                    </m:rad>
                    <m:r>
                      <a:rPr lang="en-US" altLang="zh-CN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zh-CN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00B0F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altLang="zh-CN" sz="240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CN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观察瓶嘴长短的影响</a:t>
                </a:r>
                <a:endParaRPr lang="en-US" altLang="zh-CN" sz="2400" dirty="0"/>
              </a:p>
              <a:p>
                <a:r>
                  <a:rPr lang="zh-CN" altLang="en-US" sz="2400" dirty="0"/>
                  <a:t>容积的变化可由水位或水量变化定</a:t>
                </a:r>
                <a:r>
                  <a:rPr lang="zh-CN" altLang="en-US" sz="2400" dirty="0" smtClean="0"/>
                  <a:t>出</a:t>
                </a:r>
                <a:endParaRPr lang="en-US" altLang="zh-CN" sz="2400" dirty="0" smtClean="0"/>
              </a:p>
              <a:p>
                <a:endParaRPr lang="en-US" altLang="zh-CN" sz="2400" dirty="0"/>
              </a:p>
              <a:p>
                <a:endParaRPr lang="en-US" altLang="zh-CN" sz="2400" dirty="0" smtClean="0"/>
              </a:p>
              <a:p>
                <a:r>
                  <a:rPr lang="zh-CN" altLang="en-US" sz="2400" dirty="0" smtClean="0"/>
                  <a:t>建议体积</a:t>
                </a:r>
                <a:r>
                  <a:rPr lang="zh-CN" altLang="en-US" sz="2400" dirty="0"/>
                  <a:t>变化成倍数减小，</a:t>
                </a:r>
                <a:r>
                  <a:rPr lang="en-US" altLang="zh-CN" sz="2400" dirty="0"/>
                  <a:t>1/2</a:t>
                </a:r>
                <a:r>
                  <a:rPr lang="zh-CN" altLang="en-US" sz="2400" dirty="0"/>
                  <a:t>，</a:t>
                </a:r>
                <a:r>
                  <a:rPr lang="en-US" altLang="zh-CN" sz="2400" dirty="0"/>
                  <a:t>1/4……3</a:t>
                </a:r>
                <a:r>
                  <a:rPr lang="zh-CN" altLang="en-US" sz="2400" dirty="0"/>
                  <a:t>～</a:t>
                </a:r>
                <a:r>
                  <a:rPr lang="en-US" altLang="zh-CN" sz="2400" dirty="0"/>
                  <a:t>4</a:t>
                </a:r>
                <a:r>
                  <a:rPr lang="zh-CN" altLang="en-US" sz="2400" dirty="0"/>
                  <a:t>个点即可</a:t>
                </a: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7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175" y="117478"/>
            <a:ext cx="6883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err="1" smtClean="0"/>
              <a:t>Phyphox</a:t>
            </a:r>
            <a:r>
              <a:rPr lang="zh-CN" altLang="en-US" dirty="0" smtClean="0"/>
              <a:t>获取数据处理</a:t>
            </a:r>
            <a:r>
              <a:rPr lang="zh-CN" altLang="en-US" dirty="0"/>
              <a:t>举例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（由频谱基频得到</a:t>
            </a:r>
            <a:r>
              <a:rPr lang="en-US" altLang="zh-CN" i="1" dirty="0"/>
              <a:t>f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175" y="5773659"/>
            <a:ext cx="7386639" cy="646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 直接将数据输入到</a:t>
            </a:r>
            <a:r>
              <a:rPr lang="en-US" altLang="zh-CN" dirty="0"/>
              <a:t>Excel</a:t>
            </a:r>
            <a:r>
              <a:rPr lang="zh-CN" altLang="en-US" dirty="0"/>
              <a:t>表格轻松得到右侧图！！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473550" y="1724451"/>
          <a:ext cx="6220463" cy="376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040">
                  <a:extLst>
                    <a:ext uri="{9D8B030D-6E8A-4147-A177-3AD203B41FA5}">
                      <a16:colId xmlns:a16="http://schemas.microsoft.com/office/drawing/2014/main" val="2690080051"/>
                    </a:ext>
                  </a:extLst>
                </a:gridCol>
                <a:gridCol w="1916373">
                  <a:extLst>
                    <a:ext uri="{9D8B030D-6E8A-4147-A177-3AD203B41FA5}">
                      <a16:colId xmlns:a16="http://schemas.microsoft.com/office/drawing/2014/main" val="2843214932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129184643"/>
                    </a:ext>
                  </a:extLst>
                </a:gridCol>
              </a:tblGrid>
              <a:tr h="342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V(ml)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1/SQRT(V)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F(Hz)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7970841"/>
                  </a:ext>
                </a:extLst>
              </a:tr>
              <a:tr h="685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425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0.048507125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259.156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562580"/>
                  </a:ext>
                </a:extLst>
              </a:tr>
              <a:tr h="685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350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0.053452248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292.936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694265"/>
                  </a:ext>
                </a:extLst>
              </a:tr>
              <a:tr h="685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250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0.063245553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360.862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822665"/>
                  </a:ext>
                </a:extLst>
              </a:tr>
              <a:tr h="685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150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0.081649658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448.343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735489"/>
                  </a:ext>
                </a:extLst>
              </a:tr>
              <a:tr h="685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50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0.141421356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749.899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131102"/>
                  </a:ext>
                </a:extLst>
              </a:tr>
            </a:tbl>
          </a:graphicData>
        </a:graphic>
      </p:graphicFrame>
      <p:pic>
        <p:nvPicPr>
          <p:cNvPr id="1026" name="图表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9" y="365125"/>
            <a:ext cx="4487861" cy="32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9" y="3609658"/>
            <a:ext cx="4340224" cy="30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78375" y="3452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78375" y="5303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13258" y="5680658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可线性拟合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55269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Audition</a:t>
            </a:r>
            <a:r>
              <a:rPr lang="zh-CN" altLang="en-US" dirty="0" smtClean="0">
                <a:solidFill>
                  <a:srgbClr val="C00000"/>
                </a:solidFill>
              </a:rPr>
              <a:t>实验实例</a:t>
            </a:r>
            <a:endParaRPr lang="zh-CN" altLang="en-US" sz="2400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E558172F-B637-1244-88BE-27ED31B589D8}"/>
              </a:ext>
            </a:extLst>
          </p:cNvPr>
          <p:cNvSpPr txBox="1">
            <a:spLocks/>
          </p:cNvSpPr>
          <p:nvPr/>
        </p:nvSpPr>
        <p:spPr>
          <a:xfrm>
            <a:off x="119743" y="662781"/>
            <a:ext cx="5377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/>
              <a:t>V=100mL,</a:t>
            </a:r>
            <a:r>
              <a:rPr lang="en-US" altLang="zh-CN" sz="2400" i="1" dirty="0"/>
              <a:t> f</a:t>
            </a:r>
            <a:r>
              <a:rPr lang="zh-CN" altLang="en-US" sz="2400" dirty="0"/>
              <a:t>基</a:t>
            </a:r>
            <a:r>
              <a:rPr lang="en-US" altLang="zh-CN" sz="2400" dirty="0"/>
              <a:t>=</a:t>
            </a:r>
            <a:r>
              <a:rPr lang="en-US" altLang="zh-CN" sz="2400" dirty="0" smtClean="0"/>
              <a:t>531.45Hz</a:t>
            </a:r>
            <a:endParaRPr lang="zh-CN" altLang="en-US" sz="24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9531DA6-7BFE-9A4B-AD73-41A9BD8F9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" y="1589294"/>
            <a:ext cx="3945036" cy="2234199"/>
          </a:xfrm>
          <a:prstGeom prst="rect">
            <a:avLst/>
          </a:prstGeom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id="{58083C88-67A5-A04B-A047-391E05B75168}"/>
              </a:ext>
            </a:extLst>
          </p:cNvPr>
          <p:cNvSpPr txBox="1">
            <a:spLocks/>
          </p:cNvSpPr>
          <p:nvPr/>
        </p:nvSpPr>
        <p:spPr>
          <a:xfrm>
            <a:off x="2476994" y="699737"/>
            <a:ext cx="5377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241AC6-347F-A94D-8821-6F7A8034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67" y="1589292"/>
            <a:ext cx="3909501" cy="2234199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7914F554-9D1F-F249-BABC-F6C2FED46099}"/>
              </a:ext>
            </a:extLst>
          </p:cNvPr>
          <p:cNvSpPr txBox="1">
            <a:spLocks/>
          </p:cNvSpPr>
          <p:nvPr/>
        </p:nvSpPr>
        <p:spPr>
          <a:xfrm>
            <a:off x="4458195" y="662780"/>
            <a:ext cx="5377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/>
              <a:t>V=200mL</a:t>
            </a:r>
            <a:r>
              <a:rPr lang="zh-CN" altLang="en-US" sz="2400" i="1" dirty="0" smtClean="0"/>
              <a:t>， </a:t>
            </a:r>
            <a:r>
              <a:rPr lang="en-US" altLang="zh-CN" sz="2400" i="1" dirty="0" smtClean="0"/>
              <a:t>f</a:t>
            </a:r>
            <a:r>
              <a:rPr lang="zh-CN" altLang="en-US" sz="2400" dirty="0"/>
              <a:t>基</a:t>
            </a:r>
            <a:r>
              <a:rPr lang="en-US" altLang="zh-CN" sz="2400" dirty="0"/>
              <a:t>=</a:t>
            </a:r>
            <a:r>
              <a:rPr lang="en-US" altLang="zh-CN" sz="2400" dirty="0" smtClean="0"/>
              <a:t>387.31Hz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7C68B5-6F53-FC45-9FCF-2AAC6C000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80" y="1609809"/>
            <a:ext cx="3990109" cy="2162406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7914F554-9D1F-F249-BABC-F6C2FED46099}"/>
              </a:ext>
            </a:extLst>
          </p:cNvPr>
          <p:cNvSpPr txBox="1">
            <a:spLocks/>
          </p:cNvSpPr>
          <p:nvPr/>
        </p:nvSpPr>
        <p:spPr>
          <a:xfrm>
            <a:off x="8283488" y="717236"/>
            <a:ext cx="5377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/>
              <a:t>V=300mL</a:t>
            </a:r>
            <a:r>
              <a:rPr lang="zh-CN" altLang="en-US" sz="2400" dirty="0" smtClean="0"/>
              <a:t>， </a:t>
            </a:r>
            <a:r>
              <a:rPr lang="en-US" altLang="zh-CN" sz="2400" dirty="0" smtClean="0"/>
              <a:t>f</a:t>
            </a:r>
            <a:r>
              <a:rPr lang="zh-CN" altLang="en-US" sz="2400" dirty="0"/>
              <a:t>基</a:t>
            </a:r>
            <a:r>
              <a:rPr lang="en-US" altLang="zh-CN" sz="2400" dirty="0"/>
              <a:t>=</a:t>
            </a:r>
            <a:r>
              <a:rPr lang="en-US" altLang="zh-CN" sz="2400" dirty="0" smtClean="0"/>
              <a:t>311.54Hz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2725705-39A4-5445-89E9-6F15BD7C1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60" y="3914193"/>
            <a:ext cx="4045795" cy="2174774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E558172F-B637-1244-88BE-27ED31B589D8}"/>
              </a:ext>
            </a:extLst>
          </p:cNvPr>
          <p:cNvSpPr txBox="1">
            <a:spLocks/>
          </p:cNvSpPr>
          <p:nvPr/>
        </p:nvSpPr>
        <p:spPr>
          <a:xfrm>
            <a:off x="2226576" y="6292401"/>
            <a:ext cx="3436919" cy="630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/>
              <a:t>V=400mL,</a:t>
            </a:r>
            <a:r>
              <a:rPr lang="en-US" altLang="zh-CN" sz="2400" i="1" dirty="0"/>
              <a:t> f</a:t>
            </a:r>
            <a:r>
              <a:rPr lang="zh-CN" altLang="en-US" sz="2400" dirty="0"/>
              <a:t>基</a:t>
            </a:r>
            <a:r>
              <a:rPr lang="en-US" altLang="zh-CN" sz="2400" dirty="0" smtClean="0"/>
              <a:t>=260.19Hz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1EBC90C-909C-3C4E-8A1C-EFC644BC4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1" y="3914192"/>
            <a:ext cx="4254641" cy="2223371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E558172F-B637-1244-88BE-27ED31B589D8}"/>
              </a:ext>
            </a:extLst>
          </p:cNvPr>
          <p:cNvSpPr txBox="1">
            <a:spLocks/>
          </p:cNvSpPr>
          <p:nvPr/>
        </p:nvSpPr>
        <p:spPr>
          <a:xfrm>
            <a:off x="6974541" y="6227402"/>
            <a:ext cx="3436919" cy="630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/>
              <a:t>V=500mL,</a:t>
            </a:r>
            <a:r>
              <a:rPr lang="en-US" altLang="zh-CN" sz="2400" i="1" dirty="0"/>
              <a:t> f</a:t>
            </a:r>
            <a:r>
              <a:rPr lang="zh-CN" altLang="en-US" sz="2400" dirty="0"/>
              <a:t>基</a:t>
            </a:r>
            <a:r>
              <a:rPr lang="en-US" altLang="zh-CN" sz="2400" dirty="0" smtClean="0"/>
              <a:t>=215.59Hz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958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53473AEF-CB69-F44A-BF64-D810A027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0"/>
            <a:ext cx="10515600" cy="1325563"/>
          </a:xfrm>
        </p:spPr>
        <p:txBody>
          <a:bodyPr/>
          <a:lstStyle/>
          <a:p>
            <a:r>
              <a:rPr lang="en-US" altLang="zh-CN" dirty="0"/>
              <a:t>Audition</a:t>
            </a:r>
            <a:r>
              <a:rPr lang="zh-CN" altLang="en-US" dirty="0"/>
              <a:t>实验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C72E799-6093-0341-86EA-44C1FDC13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50759"/>
              </p:ext>
            </p:extLst>
          </p:nvPr>
        </p:nvGraphicFramePr>
        <p:xfrm>
          <a:off x="197314" y="1197429"/>
          <a:ext cx="5872822" cy="367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613">
                  <a:extLst>
                    <a:ext uri="{9D8B030D-6E8A-4147-A177-3AD203B41FA5}">
                      <a16:colId xmlns:a16="http://schemas.microsoft.com/office/drawing/2014/main" val="2690080051"/>
                    </a:ext>
                  </a:extLst>
                </a:gridCol>
                <a:gridCol w="1809273">
                  <a:extLst>
                    <a:ext uri="{9D8B030D-6E8A-4147-A177-3AD203B41FA5}">
                      <a16:colId xmlns:a16="http://schemas.microsoft.com/office/drawing/2014/main" val="2843214932"/>
                    </a:ext>
                  </a:extLst>
                </a:gridCol>
                <a:gridCol w="2535936">
                  <a:extLst>
                    <a:ext uri="{9D8B030D-6E8A-4147-A177-3AD203B41FA5}">
                      <a16:colId xmlns:a16="http://schemas.microsoft.com/office/drawing/2014/main" val="129184643"/>
                    </a:ext>
                  </a:extLst>
                </a:gridCol>
              </a:tblGrid>
              <a:tr h="334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V(ml)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1/SQRT(V)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F(Hz)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7970841"/>
                  </a:ext>
                </a:extLst>
              </a:tr>
              <a:tr h="66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0.0447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215.59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562580"/>
                  </a:ext>
                </a:extLst>
              </a:tr>
              <a:tr h="66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400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0.0500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260.19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694265"/>
                  </a:ext>
                </a:extLst>
              </a:tr>
              <a:tr h="66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0.0577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311.54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822665"/>
                  </a:ext>
                </a:extLst>
              </a:tr>
              <a:tr h="66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0.0707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387.31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735489"/>
                  </a:ext>
                </a:extLst>
              </a:tr>
              <a:tr h="66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100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0.1000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531.45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131102"/>
                  </a:ext>
                </a:extLst>
              </a:tr>
            </a:tbl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2D5CAF2B-C17B-2446-8C93-2CD018A5D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090326"/>
              </p:ext>
            </p:extLst>
          </p:nvPr>
        </p:nvGraphicFramePr>
        <p:xfrm>
          <a:off x="6267450" y="1197429"/>
          <a:ext cx="592455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0551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595</Words>
  <Application>Microsoft Office PowerPoint</Application>
  <PresentationFormat>宽屏</PresentationFormat>
  <Paragraphs>75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等线</vt:lpstr>
      <vt:lpstr>等线 Light</vt:lpstr>
      <vt:lpstr>华文仿宋</vt:lpstr>
      <vt:lpstr>宋体</vt:lpstr>
      <vt:lpstr>Arial</vt:lpstr>
      <vt:lpstr>Calibri</vt:lpstr>
      <vt:lpstr>Cambria Math</vt:lpstr>
      <vt:lpstr>Symbol</vt:lpstr>
      <vt:lpstr>Times New Roman</vt:lpstr>
      <vt:lpstr>Tw Cen MT</vt:lpstr>
      <vt:lpstr>Tw Cen MT Condensed</vt:lpstr>
      <vt:lpstr>Wingdings 3</vt:lpstr>
      <vt:lpstr>Office 主题​​</vt:lpstr>
      <vt:lpstr>积分</vt:lpstr>
      <vt:lpstr>3. 吹瓶物理——亥姆霍兹腔效应研究 Physics in blowing a bottle -studying Helmholtz cavity effect</vt:lpstr>
      <vt:lpstr>准备的实验器具</vt:lpstr>
      <vt:lpstr>实验原理</vt:lpstr>
      <vt:lpstr>实验内容和方法</vt:lpstr>
      <vt:lpstr>Phyphox获取数据处理举例 （由频谱基频得到f）</vt:lpstr>
      <vt:lpstr>Audition实验实例</vt:lpstr>
      <vt:lpstr>Audition实验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看到乐音的音色之美</dc:title>
  <dc:creator>think</dc:creator>
  <cp:lastModifiedBy>think</cp:lastModifiedBy>
  <cp:revision>39</cp:revision>
  <dcterms:created xsi:type="dcterms:W3CDTF">2020-03-13T00:41:16Z</dcterms:created>
  <dcterms:modified xsi:type="dcterms:W3CDTF">2020-04-06T10:53:58Z</dcterms:modified>
</cp:coreProperties>
</file>