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7" r:id="rId3"/>
    <p:sldId id="298" r:id="rId4"/>
    <p:sldId id="299" r:id="rId5"/>
    <p:sldId id="300" r:id="rId6"/>
    <p:sldId id="301" r:id="rId7"/>
    <p:sldId id="302" r:id="rId8"/>
    <p:sldId id="305" r:id="rId9"/>
    <p:sldId id="303" r:id="rId10"/>
    <p:sldId id="304" r:id="rId11"/>
    <p:sldId id="277" r:id="rId12"/>
    <p:sldId id="264" r:id="rId13"/>
    <p:sldId id="263" r:id="rId14"/>
    <p:sldId id="281" r:id="rId15"/>
    <p:sldId id="28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43"/>
  </p:normalViewPr>
  <p:slideViewPr>
    <p:cSldViewPr snapToGrid="0">
      <p:cViewPr varScale="1">
        <p:scale>
          <a:sx n="55" d="100"/>
          <a:sy n="55" d="100"/>
        </p:scale>
        <p:origin x="54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7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33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09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4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72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0505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43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23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28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95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1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275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3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72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9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65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36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2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07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2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91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3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4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65078"/>
            <a:ext cx="12192000" cy="2313708"/>
          </a:xfrm>
          <a:solidFill>
            <a:srgbClr val="92D050">
              <a:alpha val="91000"/>
            </a:srgbClr>
          </a:solidFill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C00000"/>
                </a:solidFill>
              </a:rPr>
              <a:t>2. 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感受</a:t>
            </a:r>
            <a:r>
              <a:rPr lang="zh-CN" altLang="en-US" sz="6000" b="1" dirty="0">
                <a:solidFill>
                  <a:srgbClr val="C00000"/>
                </a:solidFill>
              </a:rPr>
              <a:t>乐音组合的和谐之美</a:t>
            </a:r>
            <a:r>
              <a:rPr lang="en-US" altLang="zh-CN" sz="6000" b="1" dirty="0">
                <a:solidFill>
                  <a:srgbClr val="C00000"/>
                </a:solidFill>
              </a:rPr>
              <a:t/>
            </a:r>
            <a:br>
              <a:rPr lang="en-US" altLang="zh-CN" sz="6000" b="1" dirty="0">
                <a:solidFill>
                  <a:srgbClr val="C00000"/>
                </a:solidFill>
              </a:rPr>
            </a:br>
            <a:r>
              <a:rPr lang="en-US" altLang="zh-CN" sz="6000" dirty="0">
                <a:solidFill>
                  <a:srgbClr val="C00000"/>
                </a:solidFill>
              </a:rPr>
              <a:t>Feel the beauty of combined</a:t>
            </a:r>
            <a:br>
              <a:rPr lang="en-US" altLang="zh-CN" sz="6000" dirty="0">
                <a:solidFill>
                  <a:srgbClr val="C00000"/>
                </a:solidFill>
              </a:rPr>
            </a:br>
            <a:r>
              <a:rPr lang="en-US" altLang="zh-CN" sz="6000" dirty="0">
                <a:solidFill>
                  <a:srgbClr val="C00000"/>
                </a:solidFill>
              </a:rPr>
              <a:t>musical tones with consonance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4110" y="492514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>
                <a:solidFill>
                  <a:srgbClr val="002060"/>
                </a:solidFill>
              </a:rPr>
              <a:t>李俊庆</a:t>
            </a:r>
            <a:endParaRPr lang="en-US" altLang="zh-CN" sz="3600" b="1" dirty="0">
              <a:solidFill>
                <a:srgbClr val="002060"/>
              </a:solidFill>
            </a:endParaRPr>
          </a:p>
          <a:p>
            <a:r>
              <a:rPr lang="zh-CN" altLang="en-US" sz="3600" b="1" dirty="0">
                <a:solidFill>
                  <a:srgbClr val="002060"/>
                </a:solidFill>
              </a:rPr>
              <a:t>哈尔滨工业大学 </a:t>
            </a:r>
            <a:endParaRPr lang="en-US" altLang="zh-CN" sz="3600" b="1" dirty="0" smtClean="0">
              <a:solidFill>
                <a:srgbClr val="002060"/>
              </a:solidFill>
            </a:endParaRPr>
          </a:p>
          <a:p>
            <a:r>
              <a:rPr lang="zh-CN" altLang="en-US" sz="3600" b="1" dirty="0" smtClean="0">
                <a:solidFill>
                  <a:srgbClr val="002060"/>
                </a:solidFill>
              </a:rPr>
              <a:t>物理学院 大学物理实验中心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8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85B9809-A6A8-5A43-B125-00EBAB2F9C46}"/>
              </a:ext>
            </a:extLst>
          </p:cNvPr>
          <p:cNvSpPr txBox="1">
            <a:spLocks/>
          </p:cNvSpPr>
          <p:nvPr/>
        </p:nvSpPr>
        <p:spPr>
          <a:xfrm>
            <a:off x="9529213" y="1357091"/>
            <a:ext cx="2662787" cy="48825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两次弹奏单音</a:t>
            </a:r>
            <a:r>
              <a:rPr lang="en-US" altLang="zh-CN" dirty="0" smtClean="0"/>
              <a:t>Do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Sol</a:t>
            </a:r>
            <a:r>
              <a:rPr lang="zh-CN" altLang="en-US" dirty="0" smtClean="0"/>
              <a:t>及组合音</a:t>
            </a:r>
            <a:r>
              <a:rPr lang="en-US" altLang="zh-CN" dirty="0" err="1" smtClean="0"/>
              <a:t>Do+Sol</a:t>
            </a:r>
            <a:r>
              <a:rPr lang="zh-CN" altLang="en-US" dirty="0" smtClean="0"/>
              <a:t>。历史记录方式</a:t>
            </a:r>
            <a:endParaRPr lang="en-US" altLang="zh-CN" dirty="0" smtClean="0"/>
          </a:p>
          <a:p>
            <a:r>
              <a:rPr lang="en-US" altLang="zh-CN" dirty="0" smtClean="0"/>
              <a:t>Do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Sol</a:t>
            </a:r>
            <a:r>
              <a:rPr lang="zh-CN" altLang="en-US" dirty="0" smtClean="0"/>
              <a:t>所</a:t>
            </a:r>
            <a:r>
              <a:rPr lang="zh-CN" altLang="en-US" dirty="0"/>
              <a:t>单独具有的成分均可以在二和弦中找到</a:t>
            </a:r>
            <a:endParaRPr lang="en-US" altLang="zh-CN" dirty="0"/>
          </a:p>
          <a:p>
            <a:r>
              <a:rPr lang="en-US" altLang="zh-CN" dirty="0" smtClean="0"/>
              <a:t>Do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Sol</a:t>
            </a:r>
            <a:r>
              <a:rPr lang="zh-CN" altLang="en-US" dirty="0" smtClean="0"/>
              <a:t>组合</a:t>
            </a:r>
            <a:r>
              <a:rPr lang="zh-CN" altLang="en-US" dirty="0"/>
              <a:t>后，泛音列形成的等周期间隔可以被清晰地看到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022AFD-90F6-A046-92E6-DB1AF7CCB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5518" b="3913"/>
          <a:stretch/>
        </p:blipFill>
        <p:spPr>
          <a:xfrm>
            <a:off x="637692" y="1357091"/>
            <a:ext cx="4078322" cy="588011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9D1CA0C-C979-EE4C-B8DB-552E947CF018}"/>
              </a:ext>
            </a:extLst>
          </p:cNvPr>
          <p:cNvGrpSpPr/>
          <p:nvPr/>
        </p:nvGrpSpPr>
        <p:grpSpPr>
          <a:xfrm>
            <a:off x="4716014" y="1357092"/>
            <a:ext cx="4414131" cy="5902690"/>
            <a:chOff x="91068" y="4122548"/>
            <a:chExt cx="6106689" cy="274288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995DB5-2861-5341-BC24-5AA6BFA4C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" r="5518" b="3913"/>
            <a:stretch/>
          </p:blipFill>
          <p:spPr>
            <a:xfrm>
              <a:off x="91068" y="4122548"/>
              <a:ext cx="6106689" cy="2742883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F84F538-C90C-7740-ACAC-8AE801AB19EC}"/>
                </a:ext>
              </a:extLst>
            </p:cNvPr>
            <p:cNvSpPr/>
            <p:nvPr/>
          </p:nvSpPr>
          <p:spPr>
            <a:xfrm>
              <a:off x="643155" y="5049013"/>
              <a:ext cx="446049" cy="8586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6EB8FCB-7E3A-5740-83BC-624C84350E8C}"/>
                </a:ext>
              </a:extLst>
            </p:cNvPr>
            <p:cNvSpPr/>
            <p:nvPr/>
          </p:nvSpPr>
          <p:spPr>
            <a:xfrm>
              <a:off x="1371772" y="5064667"/>
              <a:ext cx="446049" cy="8586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C32C4E2-216C-3D4D-8A0E-1CB5051ECAAB}"/>
                </a:ext>
              </a:extLst>
            </p:cNvPr>
            <p:cNvSpPr/>
            <p:nvPr/>
          </p:nvSpPr>
          <p:spPr>
            <a:xfrm>
              <a:off x="2054815" y="5064667"/>
              <a:ext cx="446049" cy="8586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32A95DF-6426-9946-94FD-480AEDF948E5}"/>
                </a:ext>
              </a:extLst>
            </p:cNvPr>
            <p:cNvSpPr/>
            <p:nvPr/>
          </p:nvSpPr>
          <p:spPr>
            <a:xfrm>
              <a:off x="2752161" y="5064667"/>
              <a:ext cx="446049" cy="8586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D342A497-D695-F74F-8A9C-FBEBA8F7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" y="348782"/>
            <a:ext cx="11659133" cy="1325563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吉他二</a:t>
            </a:r>
            <a:r>
              <a:rPr lang="zh-CN" altLang="en-US" dirty="0" smtClean="0"/>
              <a:t>和弦频谱（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度关系音阶</a:t>
            </a:r>
            <a:r>
              <a:rPr lang="en-US" altLang="zh-CN" dirty="0" smtClean="0"/>
              <a:t>——</a:t>
            </a:r>
            <a:r>
              <a:rPr lang="en-US" altLang="zh-CN" dirty="0" err="1" smtClean="0"/>
              <a:t>Do+Sol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历史记录</a:t>
            </a:r>
            <a:r>
              <a:rPr lang="zh-CN" altLang="en-US" dirty="0"/>
              <a:t>方式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0" y="3898373"/>
            <a:ext cx="68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Do+Sol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2703" y="5145217"/>
            <a:ext cx="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2703" y="5870267"/>
            <a:ext cx="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17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D342A497-D695-F74F-8A9C-FBEBA8F7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3152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吉他二</a:t>
            </a:r>
            <a:r>
              <a:rPr lang="zh-CN" altLang="en-US" dirty="0" smtClean="0"/>
              <a:t>和弦频谱</a:t>
            </a: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度</a:t>
            </a:r>
            <a:r>
              <a:rPr lang="zh-CN" altLang="en-US" dirty="0" smtClean="0"/>
              <a:t>关系音阶</a:t>
            </a:r>
            <a:r>
              <a:rPr lang="en-US" altLang="zh-CN" dirty="0" smtClean="0"/>
              <a:t>——</a:t>
            </a:r>
            <a:r>
              <a:rPr lang="en-US" altLang="zh-CN" dirty="0" err="1"/>
              <a:t>Do+Mi</a:t>
            </a:r>
            <a:r>
              <a:rPr lang="zh-CN" altLang="en-US" dirty="0"/>
              <a:t>）历史记录方式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868251-5ADB-894A-BBF1-F063F151B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9667"/>
          <a:stretch/>
        </p:blipFill>
        <p:spPr>
          <a:xfrm>
            <a:off x="479027" y="1360170"/>
            <a:ext cx="3578354" cy="5394960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1B70F69-C121-5443-AE5D-F2E78B6B9274}"/>
              </a:ext>
            </a:extLst>
          </p:cNvPr>
          <p:cNvSpPr txBox="1">
            <a:spLocks/>
          </p:cNvSpPr>
          <p:nvPr/>
        </p:nvSpPr>
        <p:spPr>
          <a:xfrm>
            <a:off x="7911429" y="1509491"/>
            <a:ext cx="3977474" cy="414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这是用真实乐器</a:t>
            </a:r>
            <a:r>
              <a:rPr lang="zh-CN" altLang="en-US" dirty="0" smtClean="0"/>
              <a:t>吉他。使用</a:t>
            </a:r>
            <a:r>
              <a:rPr lang="zh-CN" altLang="en-US" dirty="0"/>
              <a:t>历史记录</a:t>
            </a:r>
            <a:r>
              <a:rPr lang="zh-CN" altLang="en-US" dirty="0" smtClean="0"/>
              <a:t>实现频谱记录，先弹</a:t>
            </a:r>
            <a:r>
              <a:rPr lang="zh-CN" altLang="en-US" dirty="0"/>
              <a:t>单音</a:t>
            </a:r>
            <a:r>
              <a:rPr lang="en-US" altLang="zh-CN" dirty="0"/>
              <a:t>Do</a:t>
            </a:r>
            <a:r>
              <a:rPr lang="zh-CN" altLang="en-US" dirty="0" smtClean="0"/>
              <a:t>，后弹</a:t>
            </a:r>
            <a:r>
              <a:rPr lang="en-US" altLang="zh-CN" dirty="0" err="1" smtClean="0"/>
              <a:t>Mi</a:t>
            </a:r>
            <a:r>
              <a:rPr lang="zh-CN" altLang="en-US" dirty="0" smtClean="0"/>
              <a:t>，最后</a:t>
            </a:r>
            <a:r>
              <a:rPr lang="zh-CN" altLang="en-US" dirty="0"/>
              <a:t>弹和弦</a:t>
            </a:r>
            <a:r>
              <a:rPr lang="en-US" altLang="zh-CN" dirty="0" err="1" smtClean="0"/>
              <a:t>DO+Mi</a:t>
            </a:r>
            <a:r>
              <a:rPr lang="zh-CN" altLang="en-US" dirty="0" smtClean="0"/>
              <a:t>，共计两次</a:t>
            </a:r>
            <a:endParaRPr lang="en-US" altLang="zh-CN" dirty="0" smtClean="0"/>
          </a:p>
          <a:p>
            <a:r>
              <a:rPr lang="zh-CN" altLang="en-US" dirty="0" smtClean="0"/>
              <a:t>由于</a:t>
            </a:r>
            <a:r>
              <a:rPr lang="zh-CN" altLang="en-US" dirty="0"/>
              <a:t>吉他琴箱可以让声波多次反射形成谐波，最终能够从频谱图上大致获取到</a:t>
            </a:r>
            <a:r>
              <a:rPr lang="en-US" altLang="zh-CN" dirty="0"/>
              <a:t>1+3</a:t>
            </a:r>
            <a:r>
              <a:rPr lang="zh-CN" altLang="en-US" dirty="0"/>
              <a:t>的泛音列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9068DBF-020C-5446-A534-272BEC636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 b="9402"/>
          <a:stretch/>
        </p:blipFill>
        <p:spPr>
          <a:xfrm>
            <a:off x="4057381" y="1357091"/>
            <a:ext cx="3854048" cy="53980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653309"/>
            <a:ext cx="47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0" y="4668982"/>
            <a:ext cx="47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Mi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5123" y="2976490"/>
            <a:ext cx="47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Do+Mi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4783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吉他二和弦波形（</a:t>
            </a:r>
            <a:r>
              <a:rPr lang="en-US" altLang="zh-CN" dirty="0"/>
              <a:t>3</a:t>
            </a:r>
            <a:r>
              <a:rPr lang="zh-CN" altLang="en-US" dirty="0"/>
              <a:t>度</a:t>
            </a:r>
            <a:r>
              <a:rPr lang="zh-CN" altLang="en-US" dirty="0" smtClean="0"/>
              <a:t>关系</a:t>
            </a:r>
            <a:r>
              <a:rPr lang="zh-CN" altLang="en-US" dirty="0"/>
              <a:t>音阶</a:t>
            </a:r>
            <a:r>
              <a:rPr lang="en-US" altLang="zh-CN" dirty="0" smtClean="0"/>
              <a:t>——</a:t>
            </a:r>
            <a:r>
              <a:rPr lang="en-US" altLang="zh-CN" dirty="0" err="1" smtClean="0"/>
              <a:t>Do+Mi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85B9809-A6A8-5A43-B125-00EBAB2F9C46}"/>
              </a:ext>
            </a:extLst>
          </p:cNvPr>
          <p:cNvSpPr txBox="1">
            <a:spLocks/>
          </p:cNvSpPr>
          <p:nvPr/>
        </p:nvSpPr>
        <p:spPr>
          <a:xfrm>
            <a:off x="7677367" y="1992019"/>
            <a:ext cx="3709880" cy="407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do</a:t>
            </a:r>
            <a:r>
              <a:rPr lang="zh-CN" altLang="en-US" dirty="0"/>
              <a:t>和</a:t>
            </a:r>
            <a:r>
              <a:rPr lang="en-US" altLang="zh-CN" dirty="0"/>
              <a:t>mi</a:t>
            </a:r>
            <a:r>
              <a:rPr lang="zh-CN" altLang="en-US" dirty="0"/>
              <a:t>有各自的周期特征，叠加在一起时由于频率不同，导致合</a:t>
            </a:r>
            <a:r>
              <a:rPr lang="zh-CN" altLang="en-US" dirty="0" smtClean="0"/>
              <a:t>波形仍是周期的！周期</a:t>
            </a:r>
            <a:r>
              <a:rPr lang="zh-CN" altLang="en-US" dirty="0"/>
              <a:t>应取二者单独周期的最小公倍数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B7E9BE-781C-C642-9638-BC86DC475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9"/>
          <a:stretch/>
        </p:blipFill>
        <p:spPr>
          <a:xfrm>
            <a:off x="909415" y="4637749"/>
            <a:ext cx="6613613" cy="22223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51A544-F73A-D748-BF34-211E32766F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8"/>
          <a:stretch/>
        </p:blipFill>
        <p:spPr>
          <a:xfrm>
            <a:off x="909415" y="2737995"/>
            <a:ext cx="6613613" cy="19919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F9B353-5483-9243-BDA4-3842DCC007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5"/>
          <a:stretch/>
        </p:blipFill>
        <p:spPr>
          <a:xfrm>
            <a:off x="909415" y="905084"/>
            <a:ext cx="6613613" cy="187514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189" y="2313419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6189" y="3604782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-1" y="5175078"/>
            <a:ext cx="90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Do+Mi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45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091" y="365125"/>
            <a:ext cx="114300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Audition</a:t>
            </a:r>
            <a:r>
              <a:rPr lang="zh-CN" altLang="en-US" dirty="0" smtClean="0"/>
              <a:t>实例，分析波形与频谱比较（</a:t>
            </a:r>
            <a:r>
              <a:rPr lang="en-US" altLang="zh-CN" dirty="0" err="1" smtClean="0"/>
              <a:t>Do+Sol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53EDB0-68BB-B74A-9B8B-10DF7141E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115"/>
            <a:ext cx="5472545" cy="17379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728261-6265-E84C-B84B-9E4F8B051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20"/>
            <a:ext cx="5472545" cy="19534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69E4F8-8CC2-404B-8C73-D20057841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02"/>
            <a:ext cx="5472545" cy="18541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D61A48-6CEC-794F-B821-E17819EA1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6" y="1457115"/>
            <a:ext cx="6023635" cy="20486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558C5F-D48A-DA43-AEF8-D99C4D5B1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6" y="3505770"/>
            <a:ext cx="6023634" cy="17589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774283-696C-7449-A9AF-B2C70D5D9D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5264727"/>
            <a:ext cx="5995926" cy="162054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97239" y="2326067"/>
            <a:ext cx="56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555673" y="4200582"/>
            <a:ext cx="52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604169" y="5521003"/>
            <a:ext cx="56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Do+</a:t>
            </a:r>
          </a:p>
          <a:p>
            <a:r>
              <a:rPr lang="en-US" altLang="zh-CN" dirty="0"/>
              <a:t>Sol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091" y="365125"/>
            <a:ext cx="114300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Audition</a:t>
            </a:r>
            <a:r>
              <a:rPr lang="zh-CN" altLang="en-US" dirty="0" smtClean="0"/>
              <a:t>实例，分析波形与频谱比较（</a:t>
            </a:r>
            <a:r>
              <a:rPr lang="en-US" altLang="zh-CN" dirty="0" err="1" smtClean="0"/>
              <a:t>Do+Mi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597239" y="2326067"/>
            <a:ext cx="56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555673" y="4200582"/>
            <a:ext cx="52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Mi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604169" y="5521003"/>
            <a:ext cx="56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Do+</a:t>
            </a:r>
          </a:p>
          <a:p>
            <a:r>
              <a:rPr lang="en-US" altLang="zh-CN" dirty="0" err="1"/>
              <a:t>Mi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AB10B5C-CD1B-D341-8076-596DE182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9309"/>
            <a:ext cx="5472545" cy="18443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EA4E390-608A-C942-AF6B-3BD1FFED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9"/>
          <a:stretch/>
        </p:blipFill>
        <p:spPr>
          <a:xfrm>
            <a:off x="6165276" y="1438272"/>
            <a:ext cx="5968667" cy="20674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48A08C9-C466-AC48-9DBE-52BB54449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317"/>
            <a:ext cx="5472544" cy="17017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8A707B2-4972-F64F-ADAC-F67FEB8599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1"/>
          <a:stretch/>
        </p:blipFill>
        <p:spPr>
          <a:xfrm>
            <a:off x="6172206" y="3500176"/>
            <a:ext cx="5961737" cy="17645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1A06AA3-6ABF-6741-90E3-C12C42E421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259"/>
            <a:ext cx="5465616" cy="194401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B6D7B48-61E6-5348-9BA4-CE47633542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6"/>
          <a:stretch/>
        </p:blipFill>
        <p:spPr>
          <a:xfrm>
            <a:off x="6179137" y="5181568"/>
            <a:ext cx="5954806" cy="16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实验器具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6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任何发音体：可弹出音阶的乐器（弦乐、吹奏乐）同时给出两个</a:t>
            </a:r>
            <a:r>
              <a:rPr lang="zh-CN" altLang="en-US" sz="3200" dirty="0" smtClean="0"/>
              <a:t>音，可以用水杯或碗加水构成音阶，用筷子单敲或同时敲击发音</a:t>
            </a:r>
            <a:endParaRPr lang="en-US" altLang="zh-CN" sz="32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1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54165"/>
            <a:ext cx="10515600" cy="1325563"/>
          </a:xfrm>
        </p:spPr>
        <p:txBody>
          <a:bodyPr/>
          <a:lstStyle/>
          <a:p>
            <a:r>
              <a:rPr lang="zh-CN" altLang="en-US" dirty="0"/>
              <a:t>实验原理与方法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30640" y="1499619"/>
                <a:ext cx="10930719" cy="541816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dirty="0" smtClean="0"/>
                  <a:t>一个乐音是由频率有一定关系的不同成分构成的</a:t>
                </a: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1" smtClean="0"/>
                        <m:t>Y</m:t>
                      </m:r>
                      <m:r>
                        <m:rPr>
                          <m:nor/>
                        </m:rPr>
                        <a:rPr lang="en-US" altLang="zh-CN" sz="2400" smtClean="0"/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altLang="zh-CN" sz="2400" i="1"/>
                        <m:t>,</m:t>
                      </m:r>
                      <m:r>
                        <m:rPr>
                          <m:nor/>
                        </m:rPr>
                        <a:rPr lang="en-US" altLang="zh-CN" sz="2400" i="1"/>
                        <m:t>t</m:t>
                      </m:r>
                      <m:r>
                        <m:rPr>
                          <m:nor/>
                        </m:rPr>
                        <a:rPr lang="en-US" altLang="zh-CN" sz="2400"/>
                        <m:t>)=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400"/>
                            <m:t>cos</m:t>
                          </m:r>
                          <m:r>
                            <m:rPr>
                              <m:nor/>
                            </m:rPr>
                            <a:rPr lang="en-US" altLang="zh-CN" sz="2400"/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CN" sz="2400" i="1"/>
                                <m:t>ω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400" i="1"/>
                            <m:t>t</m:t>
                          </m:r>
                          <m:r>
                            <m:rPr>
                              <m:nor/>
                            </m:rPr>
                            <a:rPr lang="en-US" altLang="zh-CN" sz="2400"/>
                            <m:t>+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400" i="1"/>
                            <m:t>x</m:t>
                          </m:r>
                          <m:r>
                            <m:rPr>
                              <m:nor/>
                            </m:rPr>
                            <a:rPr lang="en-US" altLang="zh-CN" sz="2400"/>
                            <m:t>+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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    (</m:t>
                          </m:r>
                          <m:r>
                            <m:rPr>
                              <m:nor/>
                            </m:rPr>
                            <a:rPr lang="en-US" altLang="zh-CN" sz="2400" b="0" i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=1,2,3…</m:t>
                          </m:r>
                          <m:r>
                            <m:rPr>
                              <m:nor/>
                            </m:rPr>
                            <a:rPr lang="en-US" altLang="zh-C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400" dirty="0"/>
                        <m:t>基频和泛音的组合结构结构非常重要，</m:t>
                      </m:r>
                      <m:r>
                        <a:rPr lang="zh-CN" altLang="en-US" sz="2400" i="1" dirty="0" smtClean="0">
                          <a:latin typeface="Cambria Math" panose="02040503050406030204" pitchFamily="18" charset="0"/>
                        </a:rPr>
                        <m:t>其</m:t>
                      </m:r>
                      <m:r>
                        <m:rPr>
                          <m:nor/>
                        </m:rPr>
                        <a:rPr lang="zh-CN" altLang="en-US" sz="2400" dirty="0"/>
                        <m:t>决定音色</m:t>
                      </m:r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  另一个乐音</a:t>
                </a: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nor/>
                        </m:rPr>
                        <a:rPr lang="en-US" altLang="zh-CN" sz="2400"/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altLang="zh-CN" sz="2400" i="1"/>
                        <m:t>,</m:t>
                      </m:r>
                      <m:r>
                        <m:rPr>
                          <m:nor/>
                        </m:rPr>
                        <a:rPr lang="en-US" altLang="zh-CN" sz="2400" i="1"/>
                        <m:t>t</m:t>
                      </m:r>
                      <m:r>
                        <m:rPr>
                          <m:nor/>
                        </m:rPr>
                        <a:rPr lang="en-US" altLang="zh-CN" sz="2400"/>
                        <m:t>)=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400"/>
                            <m:t>cos</m:t>
                          </m:r>
                          <m:r>
                            <m:rPr>
                              <m:nor/>
                            </m:rPr>
                            <a:rPr lang="en-US" altLang="zh-CN" sz="2400"/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CN" sz="2400" i="1"/>
                                <m:t>ω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altLang="zh-CN" sz="2400" b="0" i="1" smtClean="0"/>
                            <m:t>j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400" i="1"/>
                            <m:t>x</m:t>
                          </m:r>
                          <m:r>
                            <m:rPr>
                              <m:nor/>
                            </m:rPr>
                            <a:rPr lang="en-US" altLang="zh-CN" sz="2400"/>
                            <m:t>+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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    (</m:t>
                          </m:r>
                          <m:r>
                            <m:rPr>
                              <m:nor/>
                            </m:rPr>
                            <a:rPr lang="en-US" altLang="zh-CN" sz="2400" b="0" i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=1,2,3…</m:t>
                          </m:r>
                          <m:r>
                            <m:rPr>
                              <m:nor/>
                            </m:rPr>
                            <a:rPr lang="en-US" altLang="zh-C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dirty="0"/>
              </a:p>
              <a:p>
                <a:r>
                  <a:rPr lang="zh-CN" altLang="en-US" sz="2400" dirty="0" smtClean="0">
                    <a:solidFill>
                      <a:srgbClr val="C00000"/>
                    </a:solidFill>
                  </a:rPr>
                  <a:t>当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(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基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频率比为整数比</m:t>
                    </m:r>
                  </m:oMath>
                </a14:m>
                <a:r>
                  <a:rPr lang="zh-CN" altLang="en-US" sz="2400" dirty="0"/>
                  <a:t>的多音相遇</a:t>
                </a:r>
                <a14:m>
                  <m:oMath xmlns:m="http://schemas.openxmlformats.org/officeDocument/2006/math">
                    <m:r>
                      <a:rPr lang="zh-CN" altLang="en-US" sz="2400" dirty="0">
                        <a:latin typeface="Cambria Math" panose="02040503050406030204" pitchFamily="18" charset="0"/>
                      </a:rPr>
                      <m:t>形成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动听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sz="2400" dirty="0">
                        <a:latin typeface="Cambria Math" panose="02040503050406030204" pitchFamily="18" charset="0"/>
                      </a:rPr>
                      <m:t>合音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chords</m:t>
                        </m:r>
                      </m:e>
                    </m:d>
                    <m:r>
                      <a:rPr lang="zh-CN" altLang="en-US" sz="2400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endParaRPr lang="en-US" altLang="zh-CN" sz="24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出现</m:t>
                    </m:r>
                    <m:r>
                      <a:rPr lang="zh-CN" altLang="en-US" sz="2400" dirty="0">
                        <a:latin typeface="Cambria Math" panose="02040503050406030204" pitchFamily="18" charset="0"/>
                      </a:rPr>
                      <m:t>二和弦或二和音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dyads</m:t>
                        </m:r>
                      </m:e>
                    </m:d>
                  </m:oMath>
                </a14:m>
                <a:r>
                  <a:rPr lang="zh-CN" altLang="en-US" sz="2400" dirty="0" smtClean="0"/>
                  <a:t>、三和弦</a:t>
                </a:r>
                <a:r>
                  <a:rPr lang="en-US" altLang="zh-CN" sz="2400" dirty="0"/>
                  <a:t>(triads</a:t>
                </a:r>
                <a:r>
                  <a:rPr lang="en-US" altLang="zh-CN" sz="2400" dirty="0" smtClean="0"/>
                  <a:t>)</a:t>
                </a:r>
                <a:r>
                  <a:rPr lang="zh-CN" altLang="en-US" sz="2400" dirty="0" smtClean="0"/>
                  <a:t>。</a:t>
                </a:r>
                <a:endParaRPr lang="en-US" altLang="zh-CN" sz="2400" dirty="0" smtClean="0"/>
              </a:p>
              <a:p>
                <a:pPr marL="0" indent="0" algn="just">
                  <a:buNone/>
                </a:pP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400" dirty="0" smtClean="0">
                        <a:latin typeface="Cambria Math" panose="02040503050406030204" pitchFamily="18" charset="0"/>
                      </a:rPr>
                      <m:t>二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和弦</m:t>
                    </m:r>
                    <m:r>
                      <a:rPr lang="zh-CN" altLang="en-US" sz="2400" dirty="0">
                        <a:latin typeface="Cambria Math" panose="02040503050406030204" pitchFamily="18" charset="0"/>
                      </a:rPr>
                      <m:t>时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2400" i="1"/>
                              <m:t>ω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2400" i="1"/>
                              <m:t>ω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zh-CN" altLang="en-US" sz="2400" i="1">
                        <a:latin typeface="Cambria Math" panose="02040503050406030204" pitchFamily="18" charset="0"/>
                      </a:rPr>
                      <m:t>或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400" i="1"/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400" i="1"/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/>
                  <a:t>（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为小整数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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400" dirty="0"/>
                  <a:t>）</a:t>
                </a:r>
                <a:endParaRPr lang="en-US" altLang="zh-CN" sz="2400" dirty="0"/>
              </a:p>
              <a:p>
                <a:r>
                  <a:rPr lang="zh-CN" altLang="en-US" sz="2400" dirty="0"/>
                  <a:t>我们的实验方法</a:t>
                </a:r>
                <a:r>
                  <a:rPr lang="en-US" altLang="zh-CN" sz="2400" dirty="0"/>
                  <a:t>——</a:t>
                </a:r>
                <a:r>
                  <a:rPr lang="zh-CN" altLang="en-US" sz="2400" dirty="0"/>
                  <a:t>记录与分析波形和频谱</a:t>
                </a:r>
                <a:r>
                  <a:rPr lang="en-US" altLang="zh-CN" sz="2400" dirty="0"/>
                  <a:t> 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  </a:t>
                </a:r>
                <a:r>
                  <a:rPr lang="zh-CN" altLang="en-US" sz="2400" dirty="0"/>
                  <a:t>如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sz="2400" dirty="0"/>
                  <a:t>、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en-US" sz="2400" dirty="0"/>
                  <a:t>、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CN" altLang="en-US" sz="2400" dirty="0"/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………</m:t>
                    </m:r>
                  </m:oMath>
                </a14:m>
                <a:r>
                  <a:rPr lang="en-US" altLang="zh-CN" sz="2400" dirty="0"/>
                  <a:t>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640" y="1499619"/>
                <a:ext cx="10930719" cy="5418161"/>
              </a:xfrm>
              <a:blipFill>
                <a:blip r:embed="rId2"/>
                <a:stretch>
                  <a:fillRect l="-446" t="-1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0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2836" y="585216"/>
            <a:ext cx="11319164" cy="1499616"/>
          </a:xfrm>
        </p:spPr>
        <p:txBody>
          <a:bodyPr/>
          <a:lstStyle/>
          <a:p>
            <a:r>
              <a:rPr lang="zh-CN" altLang="en-US" dirty="0" smtClean="0"/>
              <a:t>乐音跨度与和谐</a:t>
            </a:r>
            <a:r>
              <a:rPr lang="en-US" altLang="zh-CN" dirty="0" smtClean="0"/>
              <a:t>——</a:t>
            </a:r>
            <a:r>
              <a:rPr lang="zh-CN" altLang="en-US" dirty="0"/>
              <a:t>毕达哥拉斯的</a:t>
            </a:r>
            <a:r>
              <a:rPr lang="zh-CN" altLang="en-US" dirty="0" smtClean="0"/>
              <a:t>发现</a:t>
            </a:r>
            <a:endParaRPr lang="zh-CN" altLang="en-US" dirty="0"/>
          </a:p>
        </p:txBody>
      </p:sp>
      <p:graphicFrame>
        <p:nvGraphicFramePr>
          <p:cNvPr id="24" name="内容占位符 23"/>
          <p:cNvGraphicFramePr>
            <a:graphicFrameLocks noGrp="1"/>
          </p:cNvGraphicFramePr>
          <p:nvPr>
            <p:ph idx="1"/>
            <p:extLst/>
          </p:nvPr>
        </p:nvGraphicFramePr>
        <p:xfrm>
          <a:off x="4142511" y="2353998"/>
          <a:ext cx="7176654" cy="3824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9827">
                  <a:extLst>
                    <a:ext uri="{9D8B030D-6E8A-4147-A177-3AD203B41FA5}">
                      <a16:colId xmlns:a16="http://schemas.microsoft.com/office/drawing/2014/main" val="1722390655"/>
                    </a:ext>
                  </a:extLst>
                </a:gridCol>
                <a:gridCol w="2093718">
                  <a:extLst>
                    <a:ext uri="{9D8B030D-6E8A-4147-A177-3AD203B41FA5}">
                      <a16:colId xmlns:a16="http://schemas.microsoft.com/office/drawing/2014/main" val="295524756"/>
                    </a:ext>
                  </a:extLst>
                </a:gridCol>
                <a:gridCol w="1793109">
                  <a:extLst>
                    <a:ext uri="{9D8B030D-6E8A-4147-A177-3AD203B41FA5}">
                      <a16:colId xmlns:a16="http://schemas.microsoft.com/office/drawing/2014/main" val="1796367282"/>
                    </a:ext>
                  </a:extLst>
                </a:gridCol>
              </a:tblGrid>
              <a:tr h="3269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跨度与接近整数比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音符（</a:t>
                      </a:r>
                      <a:r>
                        <a:rPr lang="en-US" sz="1600" kern="100" dirty="0">
                          <a:effectLst/>
                        </a:rPr>
                        <a:t>C</a:t>
                      </a:r>
                      <a:r>
                        <a:rPr lang="zh-CN" sz="1600" kern="100" dirty="0">
                          <a:effectLst/>
                        </a:rPr>
                        <a:t>大调）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869754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八度（</a:t>
                      </a:r>
                      <a:r>
                        <a:rPr lang="en-US" sz="1600" kern="100" dirty="0" err="1">
                          <a:effectLst/>
                        </a:rPr>
                        <a:t>octiave</a:t>
                      </a:r>
                      <a:r>
                        <a:rPr lang="zh-CN" sz="1600" kern="100" dirty="0">
                          <a:effectLst/>
                        </a:rPr>
                        <a:t>）</a:t>
                      </a:r>
                      <a:r>
                        <a:rPr lang="en-US" sz="1600" kern="100" dirty="0">
                          <a:effectLst/>
                        </a:rPr>
                        <a:t>1:2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C-C</a:t>
                      </a:r>
                      <a:r>
                        <a:rPr lang="en-US" sz="1600" kern="100" baseline="30000">
                          <a:effectLst/>
                        </a:rPr>
                        <a:t>1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最和谐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/>
                      </a:r>
                      <a:br>
                        <a:rPr lang="zh-CN" sz="1050" kern="100" dirty="0">
                          <a:effectLst/>
                        </a:rPr>
                      </a:br>
                      <a:r>
                        <a:rPr lang="zh-CN" sz="1400" kern="100" dirty="0">
                          <a:effectLst/>
                        </a:rPr>
                        <a:t>最不和谐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8731807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五度（</a:t>
                      </a:r>
                      <a:r>
                        <a:rPr lang="en-US" sz="1600" kern="100" dirty="0">
                          <a:effectLst/>
                        </a:rPr>
                        <a:t>Fifth</a:t>
                      </a:r>
                      <a:r>
                        <a:rPr lang="zh-CN" sz="1600" kern="100" dirty="0">
                          <a:effectLst/>
                        </a:rPr>
                        <a:t>）</a:t>
                      </a:r>
                      <a:r>
                        <a:rPr lang="en-US" sz="1600" kern="100" dirty="0">
                          <a:effectLst/>
                        </a:rPr>
                        <a:t>2:3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C-G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13264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四度（</a:t>
                      </a:r>
                      <a:r>
                        <a:rPr lang="en-US" sz="1600" kern="100" dirty="0">
                          <a:effectLst/>
                        </a:rPr>
                        <a:t>Fourth</a:t>
                      </a:r>
                      <a:r>
                        <a:rPr lang="zh-CN" sz="1600" kern="100" dirty="0">
                          <a:effectLst/>
                        </a:rPr>
                        <a:t>）</a:t>
                      </a:r>
                      <a:r>
                        <a:rPr lang="en-US" sz="1600" kern="100" dirty="0">
                          <a:effectLst/>
                        </a:rPr>
                        <a:t>3:4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C-F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939802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大三度（</a:t>
                      </a:r>
                      <a:r>
                        <a:rPr lang="en-US" sz="1600" kern="100">
                          <a:effectLst/>
                        </a:rPr>
                        <a:t>Major third</a:t>
                      </a:r>
                      <a:r>
                        <a:rPr lang="zh-CN" sz="1600" kern="100">
                          <a:effectLst/>
                        </a:rPr>
                        <a:t>）</a:t>
                      </a:r>
                      <a:r>
                        <a:rPr lang="en-US" sz="1600" kern="100">
                          <a:effectLst/>
                        </a:rPr>
                        <a:t>4:5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C-E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29574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大六度（</a:t>
                      </a:r>
                      <a:r>
                        <a:rPr lang="en-US" sz="1600" kern="100">
                          <a:effectLst/>
                        </a:rPr>
                        <a:t>Major sixth</a:t>
                      </a:r>
                      <a:r>
                        <a:rPr lang="zh-CN" sz="1600" kern="100">
                          <a:effectLst/>
                        </a:rPr>
                        <a:t>）</a:t>
                      </a:r>
                      <a:r>
                        <a:rPr lang="en-US" sz="1600" kern="100">
                          <a:effectLst/>
                        </a:rPr>
                        <a:t>3:5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C-A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92768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小三度（</a:t>
                      </a:r>
                      <a:r>
                        <a:rPr lang="en-US" sz="1600" kern="100">
                          <a:effectLst/>
                        </a:rPr>
                        <a:t>Minor third</a:t>
                      </a:r>
                      <a:r>
                        <a:rPr lang="zh-CN" sz="1600" kern="100">
                          <a:effectLst/>
                        </a:rPr>
                        <a:t>）</a:t>
                      </a:r>
                      <a:r>
                        <a:rPr lang="en-US" sz="1600" kern="100">
                          <a:effectLst/>
                        </a:rPr>
                        <a:t>5:6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C-</a:t>
                      </a:r>
                      <a:r>
                        <a:rPr lang="en-US" sz="1600" kern="100" dirty="0" err="1">
                          <a:effectLst/>
                        </a:rPr>
                        <a:t>E</a:t>
                      </a:r>
                      <a:r>
                        <a:rPr lang="en-US" sz="1600" kern="100" baseline="30000" dirty="0" err="1">
                          <a:effectLst/>
                        </a:rPr>
                        <a:t>b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37413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小六度（</a:t>
                      </a:r>
                      <a:r>
                        <a:rPr lang="en-US" sz="1600" kern="100">
                          <a:effectLst/>
                        </a:rPr>
                        <a:t>Minor sixth</a:t>
                      </a:r>
                      <a:r>
                        <a:rPr lang="zh-CN" sz="1600" kern="100">
                          <a:effectLst/>
                        </a:rPr>
                        <a:t>）</a:t>
                      </a:r>
                      <a:r>
                        <a:rPr lang="en-US" sz="1600" kern="100">
                          <a:effectLst/>
                        </a:rPr>
                        <a:t>5:8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C-A</a:t>
                      </a:r>
                      <a:r>
                        <a:rPr lang="en-US" sz="1600" kern="100" baseline="30000" dirty="0">
                          <a:effectLst/>
                        </a:rPr>
                        <a:t>b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96187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全音（</a:t>
                      </a:r>
                      <a:r>
                        <a:rPr lang="en-US" sz="1600" kern="100">
                          <a:effectLst/>
                        </a:rPr>
                        <a:t>Whole tone</a:t>
                      </a:r>
                      <a:r>
                        <a:rPr lang="zh-CN" sz="1600" kern="100">
                          <a:effectLst/>
                        </a:rPr>
                        <a:t>）</a:t>
                      </a:r>
                      <a:r>
                        <a:rPr lang="en-US" sz="1600" kern="100">
                          <a:effectLst/>
                        </a:rPr>
                        <a:t>8:9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C-D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419322"/>
                  </a:ext>
                </a:extLst>
              </a:tr>
              <a:tr h="8813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半音（</a:t>
                      </a:r>
                      <a:r>
                        <a:rPr lang="en-US" sz="1600" kern="100" dirty="0">
                          <a:effectLst/>
                        </a:rPr>
                        <a:t>Semitone</a:t>
                      </a:r>
                      <a:r>
                        <a:rPr lang="zh-CN" sz="1600" kern="100" dirty="0">
                          <a:effectLst/>
                        </a:rPr>
                        <a:t>）</a:t>
                      </a:r>
                      <a:r>
                        <a:rPr lang="en-US" sz="1600" kern="100" dirty="0">
                          <a:effectLst/>
                        </a:rPr>
                        <a:t>15:16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C-D</a:t>
                      </a:r>
                      <a:r>
                        <a:rPr lang="en-US" sz="1600" kern="100" baseline="30000" dirty="0">
                          <a:effectLst/>
                        </a:rPr>
                        <a:t>b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64865"/>
                  </a:ext>
                </a:extLst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401783" y="2551760"/>
            <a:ext cx="3449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/>
              <a:t>音阶</a:t>
            </a:r>
            <a:r>
              <a:rPr lang="zh-CN" altLang="en-US" sz="3200" dirty="0" smtClean="0"/>
              <a:t>组合</a:t>
            </a:r>
            <a:r>
              <a:rPr lang="zh-CN" altLang="zh-CN" sz="3200" dirty="0" smtClean="0"/>
              <a:t>（</a:t>
            </a:r>
            <a:r>
              <a:rPr lang="zh-CN" altLang="zh-CN" sz="3200" dirty="0"/>
              <a:t>二和弦</a:t>
            </a:r>
            <a:r>
              <a:rPr lang="zh-CN" altLang="zh-CN" sz="3200" dirty="0" smtClean="0"/>
              <a:t>）</a:t>
            </a:r>
            <a:r>
              <a:rPr lang="zh-CN" altLang="en-US" sz="3200" dirty="0" smtClean="0"/>
              <a:t>可能得到</a:t>
            </a:r>
            <a:r>
              <a:rPr lang="zh-CN" altLang="zh-CN" sz="3200" dirty="0" smtClean="0"/>
              <a:t>最大和谐</a:t>
            </a:r>
            <a:r>
              <a:rPr lang="zh-CN" altLang="en-US" sz="3200" dirty="0" smtClean="0"/>
              <a:t>或</a:t>
            </a:r>
            <a:r>
              <a:rPr lang="zh-CN" altLang="zh-CN" sz="3200" dirty="0" smtClean="0"/>
              <a:t>最大</a:t>
            </a:r>
            <a:r>
              <a:rPr lang="zh-CN" altLang="zh-CN" sz="3200" dirty="0"/>
              <a:t>不</a:t>
            </a:r>
            <a:r>
              <a:rPr lang="zh-CN" altLang="zh-CN" sz="3200" dirty="0" smtClean="0"/>
              <a:t>和谐</a:t>
            </a:r>
            <a:r>
              <a:rPr lang="zh-CN" altLang="en-US" sz="3200" dirty="0" smtClean="0"/>
              <a:t>，和弦其两音阶</a:t>
            </a:r>
            <a:r>
              <a:rPr lang="zh-CN" altLang="zh-CN" sz="3200" dirty="0" smtClean="0"/>
              <a:t>跨度</a:t>
            </a:r>
            <a:r>
              <a:rPr lang="zh-CN" altLang="en-US" sz="3200" dirty="0" smtClean="0"/>
              <a:t>接近某小整数比，整数越小越和谐！</a:t>
            </a:r>
            <a:endParaRPr lang="zh-CN" altLang="en-US" sz="3200" dirty="0"/>
          </a:p>
        </p:txBody>
      </p:sp>
      <p:sp>
        <p:nvSpPr>
          <p:cNvPr id="18" name="下箭头 17"/>
          <p:cNvSpPr/>
          <p:nvPr/>
        </p:nvSpPr>
        <p:spPr>
          <a:xfrm>
            <a:off x="10307780" y="3769948"/>
            <a:ext cx="304800" cy="1343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3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964" y="203860"/>
            <a:ext cx="11998036" cy="1325563"/>
          </a:xfrm>
        </p:spPr>
        <p:txBody>
          <a:bodyPr/>
          <a:lstStyle/>
          <a:p>
            <a:r>
              <a:rPr lang="zh-CN" altLang="en-US" dirty="0" smtClean="0"/>
              <a:t>乐音基频关系，泛音交叠方式影响和谐与音色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66749" y="1776785"/>
            <a:ext cx="3085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二和弦（五度）形成过程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380" y="1204685"/>
            <a:ext cx="6851557" cy="2724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20941" y="5255802"/>
            <a:ext cx="244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几个三和弦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051" y="3979550"/>
            <a:ext cx="7025886" cy="27859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4612" y="3545991"/>
            <a:ext cx="344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重黑色线表示泛音成分重叠处！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实验内容（以</a:t>
            </a:r>
            <a:r>
              <a:rPr lang="en-US" altLang="zh-CN" dirty="0" err="1"/>
              <a:t>Phyphox</a:t>
            </a:r>
            <a:r>
              <a:rPr lang="zh-CN" altLang="en-US" dirty="0"/>
              <a:t>为例）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07511"/>
            <a:ext cx="10515600" cy="4670709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使用手机</a:t>
            </a:r>
            <a:r>
              <a:rPr lang="en-US" altLang="zh-CN" sz="3200" dirty="0" err="1"/>
              <a:t>Phyphox</a:t>
            </a:r>
            <a:r>
              <a:rPr lang="zh-CN" altLang="en-US" sz="3200" dirty="0"/>
              <a:t>声学功能块</a:t>
            </a:r>
            <a:endParaRPr lang="en-US" altLang="zh-CN" sz="3200" dirty="0"/>
          </a:p>
          <a:p>
            <a:r>
              <a:rPr lang="zh-CN" altLang="en-US" sz="3200" dirty="0" smtClean="0"/>
              <a:t>研究</a:t>
            </a:r>
            <a:r>
              <a:rPr lang="zh-CN" altLang="en-US" sz="3200" dirty="0"/>
              <a:t>二和弦（八度、五度、四度、三度</a:t>
            </a:r>
            <a:r>
              <a:rPr lang="zh-CN" altLang="en-US" sz="3200" dirty="0" smtClean="0"/>
              <a:t>关系的两</a:t>
            </a:r>
            <a:r>
              <a:rPr lang="zh-CN" altLang="en-US" sz="3200" dirty="0"/>
              <a:t>个音），如</a:t>
            </a:r>
            <a:r>
              <a:rPr lang="en-US" altLang="zh-CN" sz="3200" dirty="0"/>
              <a:t>1+1</a:t>
            </a:r>
            <a:r>
              <a:rPr lang="zh-CN" altLang="en-US" sz="3200" dirty="0"/>
              <a:t>’，</a:t>
            </a:r>
            <a:r>
              <a:rPr lang="en-US" altLang="zh-CN" sz="3200" dirty="0"/>
              <a:t>1+5</a:t>
            </a:r>
            <a:r>
              <a:rPr lang="en-US" altLang="zh-CN" sz="3200" dirty="0" smtClean="0"/>
              <a:t>, 1+4, 1+3</a:t>
            </a:r>
            <a:r>
              <a:rPr lang="en-US" altLang="zh-CN" sz="3200" dirty="0"/>
              <a:t>…</a:t>
            </a:r>
            <a:r>
              <a:rPr lang="zh-CN" altLang="en-US" sz="3200" dirty="0"/>
              <a:t>。研究大三和弦（</a:t>
            </a:r>
            <a:r>
              <a:rPr lang="en-US" altLang="zh-CN" sz="3200" dirty="0"/>
              <a:t>major triad</a:t>
            </a:r>
            <a:r>
              <a:rPr lang="zh-CN" altLang="en-US" sz="3200" dirty="0"/>
              <a:t>），</a:t>
            </a:r>
            <a:r>
              <a:rPr lang="en-US" altLang="zh-CN" sz="3200" dirty="0" smtClean="0"/>
              <a:t>1+3+5</a:t>
            </a:r>
            <a:r>
              <a:rPr lang="zh-CN" altLang="en-US" sz="3200" dirty="0"/>
              <a:t>（有条件可做</a:t>
            </a:r>
            <a:r>
              <a:rPr lang="zh-CN" altLang="en-US" sz="3200" dirty="0" smtClean="0"/>
              <a:t>）</a:t>
            </a:r>
            <a:endParaRPr lang="en-US" altLang="zh-CN" sz="3200" dirty="0" smtClean="0"/>
          </a:p>
          <a:p>
            <a:r>
              <a:rPr lang="zh-CN" altLang="en-US" sz="3200" dirty="0"/>
              <a:t>总结出三个以上不同音色</a:t>
            </a:r>
            <a:r>
              <a:rPr lang="zh-CN" altLang="en-US" sz="3200" dirty="0" smtClean="0"/>
              <a:t>乐音和弦</a:t>
            </a:r>
            <a:r>
              <a:rPr lang="zh-CN" altLang="en-US" sz="3200" dirty="0"/>
              <a:t>特点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     分析波形特点：记录方式与图形展示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     </a:t>
            </a:r>
            <a:r>
              <a:rPr lang="zh-CN" altLang="en-US" sz="3200" dirty="0"/>
              <a:t>分析频谱特点：频谱展示，确立各泛音关系，基频关系（整数比）</a:t>
            </a:r>
            <a:r>
              <a:rPr lang="en-US" altLang="zh-CN" sz="3200" dirty="0" smtClean="0"/>
              <a:t>…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99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数据处理与报告要求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总结</a:t>
            </a:r>
            <a:r>
              <a:rPr lang="zh-CN" altLang="en-US" sz="2800" dirty="0" smtClean="0"/>
              <a:t>出</a:t>
            </a:r>
            <a:r>
              <a:rPr lang="zh-CN" altLang="en-US" sz="2800" dirty="0"/>
              <a:t>三个以上不同音色</a:t>
            </a:r>
            <a:r>
              <a:rPr lang="zh-CN" altLang="en-US" sz="2800" dirty="0" smtClean="0"/>
              <a:t>乐音</a:t>
            </a:r>
            <a:r>
              <a:rPr lang="zh-CN" altLang="en-US" sz="2800" dirty="0"/>
              <a:t>二</a:t>
            </a:r>
            <a:r>
              <a:rPr lang="zh-CN" altLang="en-US" sz="2800" dirty="0" smtClean="0"/>
              <a:t>和弦特点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     分析</a:t>
            </a:r>
            <a:r>
              <a:rPr lang="zh-CN" altLang="en-US" sz="2800" dirty="0"/>
              <a:t>波形特点：记录方式与图形展示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    </a:t>
            </a:r>
            <a:r>
              <a:rPr lang="zh-CN" altLang="en-US" sz="2800" dirty="0"/>
              <a:t>分析频谱特点：频谱展示，确立各泛音关系，基频关系（整数比）</a:t>
            </a:r>
            <a:r>
              <a:rPr lang="en-US" altLang="zh-CN" sz="2800" dirty="0"/>
              <a:t>…</a:t>
            </a:r>
            <a:endParaRPr lang="zh-CN" altLang="en-US" sz="2800" dirty="0"/>
          </a:p>
          <a:p>
            <a:r>
              <a:rPr lang="zh-CN" altLang="en-US" sz="2800" dirty="0" smtClean="0"/>
              <a:t>尝试分析</a:t>
            </a:r>
            <a:r>
              <a:rPr lang="en-US" altLang="zh-CN" sz="2800" dirty="0" err="1" smtClean="0"/>
              <a:t>Do+Mi+Sol</a:t>
            </a:r>
            <a:r>
              <a:rPr lang="zh-CN" altLang="en-US" sz="2800" dirty="0" smtClean="0"/>
              <a:t>构成大三和弦（有条件可做）</a:t>
            </a:r>
            <a:endParaRPr lang="en-US" altLang="zh-CN" sz="2800" dirty="0" smtClean="0"/>
          </a:p>
          <a:p>
            <a:endParaRPr lang="en-US" altLang="zh-CN" sz="2800" dirty="0"/>
          </a:p>
          <a:p>
            <a:pPr marL="0" indent="0">
              <a:buNone/>
            </a:pPr>
            <a:r>
              <a:rPr lang="zh-CN" alt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486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835"/>
            <a:ext cx="12025744" cy="1325563"/>
          </a:xfrm>
        </p:spPr>
        <p:txBody>
          <a:bodyPr/>
          <a:lstStyle/>
          <a:p>
            <a:r>
              <a:rPr lang="en-US" altLang="zh-CN" dirty="0" err="1"/>
              <a:t>Phyphox</a:t>
            </a:r>
            <a:r>
              <a:rPr lang="zh-CN" altLang="en-US" dirty="0"/>
              <a:t>实例，</a:t>
            </a:r>
            <a:r>
              <a:rPr lang="zh-CN" altLang="en-US" dirty="0" smtClean="0"/>
              <a:t>小提琴二和弦（</a:t>
            </a:r>
            <a:r>
              <a:rPr lang="en-US" altLang="zh-CN" dirty="0" smtClean="0"/>
              <a:t>D</a:t>
            </a:r>
            <a:r>
              <a:rPr lang="zh-CN" altLang="en-US" dirty="0" smtClean="0"/>
              <a:t>弦</a:t>
            </a:r>
            <a:r>
              <a:rPr lang="en-US" altLang="zh-CN" dirty="0" smtClean="0"/>
              <a:t>+A</a:t>
            </a:r>
            <a:r>
              <a:rPr lang="zh-CN" altLang="en-US" dirty="0" smtClean="0"/>
              <a:t>弦）波形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36370" b="16825"/>
          <a:stretch/>
        </p:blipFill>
        <p:spPr>
          <a:xfrm>
            <a:off x="838200" y="2937164"/>
            <a:ext cx="7737765" cy="1953492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36751" b="16276"/>
          <a:stretch/>
        </p:blipFill>
        <p:spPr>
          <a:xfrm>
            <a:off x="838200" y="4890652"/>
            <a:ext cx="7737765" cy="18565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36284" b="16264"/>
          <a:stretch/>
        </p:blipFill>
        <p:spPr>
          <a:xfrm>
            <a:off x="838201" y="1389272"/>
            <a:ext cx="7737764" cy="18754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2142338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D+A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1617" y="3768253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31617" y="5479873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707584" y="2327004"/>
            <a:ext cx="348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单独弦发音有周期性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和弦发音仍有</a:t>
            </a:r>
            <a:r>
              <a:rPr lang="zh-CN" altLang="en-US" sz="2800" dirty="0"/>
              <a:t>周期性</a:t>
            </a:r>
          </a:p>
        </p:txBody>
      </p:sp>
    </p:spTree>
    <p:extLst>
      <p:ext uri="{BB962C8B-B14F-4D97-AF65-F5344CB8AC3E}">
        <p14:creationId xmlns:p14="http://schemas.microsoft.com/office/powerpoint/2010/main" val="28182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85B9809-A6A8-5A43-B125-00EBAB2F9C46}"/>
              </a:ext>
            </a:extLst>
          </p:cNvPr>
          <p:cNvSpPr txBox="1">
            <a:spLocks/>
          </p:cNvSpPr>
          <p:nvPr/>
        </p:nvSpPr>
        <p:spPr>
          <a:xfrm>
            <a:off x="9033166" y="1667410"/>
            <a:ext cx="3158834" cy="4903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D</a:t>
            </a:r>
            <a:r>
              <a:rPr lang="zh-CN" altLang="en-US" dirty="0" smtClean="0"/>
              <a:t>弦和</a:t>
            </a:r>
            <a:r>
              <a:rPr lang="en-US" altLang="zh-CN" dirty="0" smtClean="0"/>
              <a:t>A</a:t>
            </a:r>
            <a:r>
              <a:rPr lang="zh-CN" altLang="en-US" dirty="0" smtClean="0"/>
              <a:t>弦单独</a:t>
            </a:r>
            <a:r>
              <a:rPr lang="zh-CN" altLang="en-US" dirty="0"/>
              <a:t>具有的成分均可以在二和弦中找到</a:t>
            </a:r>
            <a:endParaRPr lang="en-US" altLang="zh-CN" dirty="0"/>
          </a:p>
          <a:p>
            <a:r>
              <a:rPr lang="en-US" altLang="zh-CN" dirty="0" smtClean="0"/>
              <a:t>D</a:t>
            </a:r>
            <a:r>
              <a:rPr lang="zh-CN" altLang="en-US" dirty="0" smtClean="0"/>
              <a:t>弦基频约</a:t>
            </a:r>
            <a:r>
              <a:rPr lang="en-US" altLang="zh-CN" dirty="0" smtClean="0"/>
              <a:t>294.04 Hz</a:t>
            </a:r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弦基频约</a:t>
            </a:r>
            <a:r>
              <a:rPr lang="en-US" altLang="zh-CN" dirty="0" smtClean="0"/>
              <a:t>440.91 Hz</a:t>
            </a:r>
          </a:p>
          <a:p>
            <a:r>
              <a:rPr lang="zh-CN" altLang="en-US" dirty="0" smtClean="0"/>
              <a:t>两者频率比为</a:t>
            </a:r>
            <a:r>
              <a:rPr lang="en-US" altLang="zh-CN" dirty="0" smtClean="0"/>
              <a:t>1.4997~3/2</a:t>
            </a:r>
          </a:p>
          <a:p>
            <a:r>
              <a:rPr lang="zh-CN" altLang="en-US" dirty="0" smtClean="0"/>
              <a:t>两弦泛音基频公倍数的出处有交叠：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881.82 Hz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1322.73 Hz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1763.64 Hz…</a:t>
            </a:r>
          </a:p>
          <a:p>
            <a:r>
              <a:rPr lang="zh-CN" altLang="en-US" dirty="0"/>
              <a:t>明显</a:t>
            </a:r>
            <a:r>
              <a:rPr lang="zh-CN" altLang="en-US" dirty="0" smtClean="0"/>
              <a:t>无新的多余成分出现即为不噪，即和谐动听的原因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37477" b="16563"/>
          <a:stretch/>
        </p:blipFill>
        <p:spPr>
          <a:xfrm>
            <a:off x="968110" y="4866451"/>
            <a:ext cx="7926489" cy="2133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36283" b="16862"/>
          <a:stretch/>
        </p:blipFill>
        <p:spPr>
          <a:xfrm>
            <a:off x="955960" y="3361570"/>
            <a:ext cx="7924801" cy="21751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35686" b="16265"/>
          <a:stretch/>
        </p:blipFill>
        <p:spPr>
          <a:xfrm>
            <a:off x="954272" y="1488337"/>
            <a:ext cx="7926489" cy="2230582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56309" y="204092"/>
            <a:ext cx="11720945" cy="1325563"/>
          </a:xfrm>
        </p:spPr>
        <p:txBody>
          <a:bodyPr/>
          <a:lstStyle/>
          <a:p>
            <a:r>
              <a:rPr lang="zh-CN" altLang="en-US" dirty="0" smtClean="0"/>
              <a:t>小提琴二和弦</a:t>
            </a:r>
            <a:r>
              <a:rPr lang="zh-CN" altLang="en-US" dirty="0"/>
              <a:t>（</a:t>
            </a:r>
            <a:r>
              <a:rPr lang="en-US" altLang="zh-CN" dirty="0"/>
              <a:t>D</a:t>
            </a:r>
            <a:r>
              <a:rPr lang="zh-CN" altLang="en-US" dirty="0"/>
              <a:t>弦</a:t>
            </a:r>
            <a:r>
              <a:rPr lang="en-US" altLang="zh-CN" dirty="0"/>
              <a:t>+A</a:t>
            </a:r>
            <a:r>
              <a:rPr lang="zh-CN" altLang="en-US" dirty="0"/>
              <a:t>弦）</a:t>
            </a:r>
            <a:r>
              <a:rPr lang="zh-CN" altLang="en-US" dirty="0" smtClean="0"/>
              <a:t>频谱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90941" y="2308598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D+A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22558" y="4313194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22558" y="5646133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8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958</Words>
  <Application>Microsoft Office PowerPoint</Application>
  <PresentationFormat>宽屏</PresentationFormat>
  <Paragraphs>114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等线</vt:lpstr>
      <vt:lpstr>等线 Light</vt:lpstr>
      <vt:lpstr>华文仿宋</vt:lpstr>
      <vt:lpstr>宋体</vt:lpstr>
      <vt:lpstr>Arial</vt:lpstr>
      <vt:lpstr>Cambria Math</vt:lpstr>
      <vt:lpstr>Symbol</vt:lpstr>
      <vt:lpstr>Times New Roman</vt:lpstr>
      <vt:lpstr>Tw Cen MT</vt:lpstr>
      <vt:lpstr>Tw Cen MT Condensed</vt:lpstr>
      <vt:lpstr>Wingdings 3</vt:lpstr>
      <vt:lpstr>Office 主题​​</vt:lpstr>
      <vt:lpstr>积分</vt:lpstr>
      <vt:lpstr>2. 感受乐音组合的和谐之美 Feel the beauty of combined musical tones with consonance</vt:lpstr>
      <vt:lpstr>实验器具</vt:lpstr>
      <vt:lpstr>实验原理与方法</vt:lpstr>
      <vt:lpstr>乐音跨度与和谐——毕达哥拉斯的发现</vt:lpstr>
      <vt:lpstr>乐音基频关系，泛音交叠方式影响和谐与音色</vt:lpstr>
      <vt:lpstr>实验内容（以Phyphox为例）</vt:lpstr>
      <vt:lpstr>数据处理与报告要求</vt:lpstr>
      <vt:lpstr>Phyphox实例，小提琴二和弦（D弦+A弦）波形</vt:lpstr>
      <vt:lpstr>小提琴二和弦（D弦+A弦）频谱</vt:lpstr>
      <vt:lpstr>吉他二和弦频谱（5度关系音阶——Do+Sol） 历史记录方式 </vt:lpstr>
      <vt:lpstr>吉他二和弦频谱（3度关系音阶——Do+Mi）历史记录方式</vt:lpstr>
      <vt:lpstr>吉他二和弦波形（3度关系音阶——Do+Mi）</vt:lpstr>
      <vt:lpstr>Audition实例，分析波形与频谱比较（Do+Sol）</vt:lpstr>
      <vt:lpstr>Audition实例，分析波形与频谱比较（Do+Mi）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看到乐音的音色之美</dc:title>
  <dc:creator>think</dc:creator>
  <cp:lastModifiedBy>think</cp:lastModifiedBy>
  <cp:revision>74</cp:revision>
  <dcterms:created xsi:type="dcterms:W3CDTF">2020-03-13T00:41:16Z</dcterms:created>
  <dcterms:modified xsi:type="dcterms:W3CDTF">2020-04-06T10:55:24Z</dcterms:modified>
</cp:coreProperties>
</file>