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75" r:id="rId6"/>
    <p:sldId id="267" r:id="rId7"/>
    <p:sldId id="271" r:id="rId8"/>
    <p:sldId id="272" r:id="rId9"/>
    <p:sldId id="268" r:id="rId10"/>
    <p:sldId id="278" r:id="rId11"/>
    <p:sldId id="276" r:id="rId12"/>
    <p:sldId id="280" r:id="rId13"/>
    <p:sldId id="269" r:id="rId14"/>
    <p:sldId id="277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image" Target="../media/image27.pn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698100" y="6186545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 梁 燕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6814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杨氏模量测量实验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1269136" y="1746912"/>
            <a:ext cx="9785551" cy="401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手机上绑上一直尺，远离平面镜放置，运用手机相机的放大拍摄功能，拍摄平面镜中尺子的像，从而观察尺子读数的变化（参照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PPT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页原理图）</a:t>
            </a: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3902" y="204716"/>
            <a:ext cx="482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居家设计参考（方法二）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33" y="1000446"/>
            <a:ext cx="8612302" cy="35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1269136" y="395785"/>
            <a:ext cx="9785551" cy="53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参考居家设计“望远镜组装实验”自主组装一台望远镜，用一把固定位置的直尺作为被观察物体，用望远镜观察尺子读数的变化（参考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PPT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页原理）。</a:t>
            </a: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3902" y="204716"/>
            <a:ext cx="482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居家设计参考（方法三）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1269136" y="395785"/>
            <a:ext cx="9785551" cy="53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3902" y="204716"/>
            <a:ext cx="482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居家设计参考（方法四）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24" y="5288340"/>
            <a:ext cx="10522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激光笔的尾端和金属丝连接，激光笔架在一刀口上，随着金属丝的拉长，激光笔转动，打在远方墙上的斑点也随之转动。自行推导杨氏模量的计算公式。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1" y="1050299"/>
            <a:ext cx="6953603" cy="41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380560" y="1201084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特别强调：使用激光笔时，请注意激光不能照射眼睛！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平面镜位置保持在桌子边缘处，以便于小钢尺自由移动；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由于金属丝伸长及系统稳定需要时间，所以每增加一次重物，需要等待一段时间。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信息公布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380560" y="1201084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379429714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杨氏模量实验，</a:t>
            </a: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群文件中附有</a:t>
            </a:r>
            <a:r>
              <a:rPr lang="en-US" altLang="zh-CN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PPT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及实验参考视频。</a:t>
            </a:r>
            <a:endParaRPr lang="zh-CN" altLang="zh-CN" sz="48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5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1896942" y="5575928"/>
            <a:ext cx="5410200" cy="665163"/>
            <a:chOff x="1152" y="2989"/>
            <a:chExt cx="3408" cy="419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4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注意事项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7466" y="1375699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杨氏模量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是表征刚性材料在弹性限度内材料抗压或拉伸性能的物理量。</a:t>
            </a:r>
            <a:r>
              <a:rPr lang="zh-CN" altLang="en-US" sz="3200" dirty="0" smtClean="0"/>
              <a:t>                                                                          </a:t>
            </a:r>
            <a:endParaRPr lang="en-US" altLang="zh-CN" sz="3200" dirty="0" smtClean="0"/>
          </a:p>
          <a:p>
            <a:pPr>
              <a:defRPr/>
            </a:pPr>
            <a:endParaRPr lang="zh-CN" altLang="en-US" sz="3200" dirty="0" smtClean="0"/>
          </a:p>
          <a:p>
            <a:pPr>
              <a:defRPr/>
            </a:pPr>
            <a:r>
              <a:rPr lang="zh-CN" altLang="en-US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实验目的：</a:t>
            </a:r>
            <a:endParaRPr lang="en-US" altLang="zh-CN" sz="32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en-US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用伸长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法测量金属丝杨氏模量的方法</a:t>
            </a:r>
            <a:endParaRPr lang="en-US" altLang="zh-CN" sz="32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理解光杠杆测量长度微小变化的原理</a:t>
            </a:r>
            <a:endParaRPr lang="en-US" altLang="zh-CN" sz="32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zh-CN" sz="1400" dirty="0" smtClean="0">
              <a:ea typeface="楷体_GB2312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095749" y="2690446"/>
          <a:ext cx="3588727" cy="119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49" y="2690446"/>
                        <a:ext cx="3588727" cy="1195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95750" y="1482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482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793631" y="2514600"/>
          <a:ext cx="7526215" cy="96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631" y="2514600"/>
                        <a:ext cx="7526215" cy="967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39198" y="1720897"/>
            <a:ext cx="9847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    多股金属丝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米、小钢尺、质量相同的较重的物体（例如多瓶矿泉水）、平面镜、激光笔、卷尺、胶带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手机，刀口等</a:t>
            </a:r>
            <a:endParaRPr lang="zh-CN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1226014" y="1216212"/>
            <a:ext cx="8229600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en-US" altLang="zh-CN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294" y="683963"/>
            <a:ext cx="9776748" cy="706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材料受力后发生形变，在弹性限度内，材料应力与应变（即相对形变）之比为一常数，称为弹性模量。条形物体（例如金属丝）沿纵向的弹性模量称为杨氏模量。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在胡克定律范围内，杨氏模量定义为：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式中：      是材料所受的应力，是金属丝横截面积上所受的力，即单位面积上所受的力；      是应变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即金属丝受力后伸长   与原来的长度  之比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，杨氏模量  的大小标志了金属丝的刚性。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37667" y="3498857"/>
          <a:ext cx="5880917" cy="54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3" imgW="2005729" imgH="203112" progId="Equation.DSMT4">
                  <p:embed/>
                </p:oleObj>
              </mc:Choice>
              <mc:Fallback>
                <p:oleObj name="Equation" r:id="rId3" imgW="2005729" imgH="20311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667" y="3498857"/>
                        <a:ext cx="5880917" cy="545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392525" y="4432070"/>
          <a:ext cx="1049385" cy="46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525" y="4432070"/>
                        <a:ext cx="1049385" cy="465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954696" y="5069923"/>
          <a:ext cx="1138972" cy="42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696" y="5069923"/>
                        <a:ext cx="1138972" cy="425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768967" y="5718894"/>
          <a:ext cx="379413" cy="37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967" y="5718894"/>
                        <a:ext cx="379413" cy="375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023196" y="5715304"/>
          <a:ext cx="622300" cy="39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11" imgW="228600" imgH="164880" progId="Equation.DSMT4">
                  <p:embed/>
                </p:oleObj>
              </mc:Choice>
              <mc:Fallback>
                <p:oleObj name="Equation" r:id="rId11" imgW="22860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6" y="5715304"/>
                        <a:ext cx="622300" cy="393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 flipH="1" flipV="1">
          <a:off x="7759987" y="5752405"/>
          <a:ext cx="326608" cy="35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 flipV="1">
                        <a:off x="7759987" y="5752405"/>
                        <a:ext cx="326608" cy="35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1226012" y="1216212"/>
            <a:ext cx="10203987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杨氏模量测量方法：</a:t>
            </a:r>
            <a:endParaRPr lang="en-US" altLang="zh-CN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,d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为金属丝的直径，可测量多股金属丝直径从而求得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</a:p>
          <a:p>
            <a:pPr marL="0" indent="0">
              <a:buFontTx/>
              <a:buNone/>
              <a:defRPr/>
            </a:pPr>
            <a:endParaRPr lang="en-US" altLang="zh-CN" sz="105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F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：是施加在金属丝上的拉力，可由重物重量得到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05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L :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是参与伸长的金属丝总长，可由米尺测量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05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l-GR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Δ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L: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是金属丝受力后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的微小变化量，本实验利用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光杠杆     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的光学放大原理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实现对金属丝微小伸长量的间接测量。</a:t>
            </a:r>
            <a:endParaRPr lang="zh-CN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14" y="1546412"/>
            <a:ext cx="1382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26" y="2286187"/>
            <a:ext cx="114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308656" y="1151965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光杠杆的光学放大法原理</a:t>
            </a:r>
            <a:endParaRPr lang="zh-CN" altLang="zh-CN" sz="28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zh-CN" altLang="zh-CN" sz="2400" dirty="0" smtClean="0">
              <a:solidFill>
                <a:srgbClr val="FF0000"/>
              </a:solidFill>
              <a:ea typeface="楷体_GB2312" pitchFamily="49" charset="-122"/>
            </a:endParaRPr>
          </a:p>
        </p:txBody>
      </p:sp>
      <p:grpSp>
        <p:nvGrpSpPr>
          <p:cNvPr id="8" name="组合 3"/>
          <p:cNvGrpSpPr>
            <a:grpSpLocks/>
          </p:cNvGrpSpPr>
          <p:nvPr/>
        </p:nvGrpSpPr>
        <p:grpSpPr bwMode="auto">
          <a:xfrm>
            <a:off x="6892547" y="1500748"/>
            <a:ext cx="3879850" cy="2317750"/>
            <a:chOff x="4741863" y="1906588"/>
            <a:chExt cx="3879850" cy="2317750"/>
          </a:xfrm>
        </p:grpSpPr>
        <p:pic>
          <p:nvPicPr>
            <p:cNvPr id="9" name="图片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5" t="31750" r="2"/>
            <a:stretch>
              <a:fillRect/>
            </a:stretch>
          </p:blipFill>
          <p:spPr bwMode="auto">
            <a:xfrm>
              <a:off x="4741863" y="1906588"/>
              <a:ext cx="3879850" cy="197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5919788" y="3886200"/>
              <a:ext cx="1524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 baseline="-25000" smtClean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光杠杆原理图</a:t>
              </a:r>
            </a:p>
          </p:txBody>
        </p:sp>
      </p:grpSp>
      <p:grpSp>
        <p:nvGrpSpPr>
          <p:cNvPr id="11" name="组合 1"/>
          <p:cNvGrpSpPr>
            <a:grpSpLocks/>
          </p:cNvGrpSpPr>
          <p:nvPr/>
        </p:nvGrpSpPr>
        <p:grpSpPr bwMode="auto">
          <a:xfrm>
            <a:off x="1927354" y="3753134"/>
            <a:ext cx="8153400" cy="2000548"/>
            <a:chOff x="413461" y="3451247"/>
            <a:chExt cx="8153400" cy="2000926"/>
          </a:xfrm>
        </p:grpSpPr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413461" y="3451247"/>
              <a:ext cx="8153400" cy="200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 </a:t>
              </a:r>
              <a:endParaRPr kumimoji="0" lang="en-US" altLang="zh-CN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</a:rPr>
                <a:t>由两式得</a:t>
              </a:r>
              <a:r>
                <a:rPr lang="en-US" altLang="zh-CN" sz="3600" kern="0" baseline="-25000" dirty="0" smtClean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 </a:t>
              </a:r>
              <a:r>
                <a:rPr lang="en-US" altLang="zh-CN" sz="3600" kern="0" dirty="0" smtClean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            </a:t>
              </a:r>
              <a:r>
                <a:rPr kumimoji="0" lang="zh-CN" altLang="en-US" sz="3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</a:rPr>
                <a:t>杨氏模量为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endParaRPr>
            </a:p>
          </p:txBody>
        </p:sp>
        <p:graphicFrame>
          <p:nvGraphicFramePr>
            <p:cNvPr id="13" name="对象 15"/>
            <p:cNvGraphicFramePr>
              <a:graphicFrameLocks noChangeAspect="1"/>
            </p:cNvGraphicFramePr>
            <p:nvPr/>
          </p:nvGraphicFramePr>
          <p:xfrm>
            <a:off x="3451745" y="3492587"/>
            <a:ext cx="2362201" cy="887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r:id="rId4" imgW="1040948" imgH="393529" progId="Equation.DSMT4">
                    <p:embed/>
                  </p:oleObj>
                </mc:Choice>
                <mc:Fallback>
                  <p:oleObj r:id="rId4" imgW="1040948" imgH="393529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745" y="3492587"/>
                          <a:ext cx="2362201" cy="8878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7"/>
            <p:cNvGraphicFramePr>
              <a:graphicFrameLocks noChangeAspect="1"/>
            </p:cNvGraphicFramePr>
            <p:nvPr/>
          </p:nvGraphicFramePr>
          <p:xfrm>
            <a:off x="552696" y="3707535"/>
            <a:ext cx="2353250" cy="396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r:id="rId6" imgW="1079032" imgH="177723" progId="Equation.DSMT4">
                    <p:embed/>
                  </p:oleObj>
                </mc:Choice>
                <mc:Fallback>
                  <p:oleObj r:id="rId6" imgW="1079032" imgH="177723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696" y="3707535"/>
                          <a:ext cx="2353250" cy="396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2"/>
            <p:cNvGraphicFramePr>
              <a:graphicFrameLocks noChangeAspect="1"/>
            </p:cNvGraphicFramePr>
            <p:nvPr/>
          </p:nvGraphicFramePr>
          <p:xfrm>
            <a:off x="2124445" y="4451159"/>
            <a:ext cx="1543050" cy="86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Equation" r:id="rId8" imgW="698400" imgH="393480" progId="Equation.DSMT4">
                    <p:embed/>
                  </p:oleObj>
                </mc:Choice>
                <mc:Fallback>
                  <p:oleObj name="Equation" r:id="rId8" imgW="698400" imgH="393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445" y="4451159"/>
                          <a:ext cx="1543050" cy="862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6689636" y="4556262"/>
            <a:ext cx="1679575" cy="847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Equation" r:id="rId10" imgW="774360" imgH="393480" progId="Equation.DSMT4">
                    <p:embed/>
                  </p:oleObj>
                </mc:Choice>
                <mc:Fallback>
                  <p:oleObj name="Equation" r:id="rId10" imgW="774360" imgH="3934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636" y="4556262"/>
                          <a:ext cx="1679575" cy="8478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818866" y="1627029"/>
            <a:ext cx="5895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光杠杆放大原理如图所示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其中   为镜面到标尺的距离， 为光杠杆的臂长。当长度为    的金属丝受力伸长为     时，从望远镜中观察到的标尺移动的距离为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   ,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当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很小时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根据几何关系：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173" y="5638463"/>
            <a:ext cx="959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  其中，     称作光杠杆的放大倍数。因此，利用光杠杆光学放大法可以对微小形变进行放大。本实验用此方法测量金属丝的微小形变     ，从而求得杨氏模量。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306472" y="5227092"/>
          <a:ext cx="682388" cy="98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12" imgW="266400" imgH="634680" progId="Equation.DSMT4">
                  <p:embed/>
                </p:oleObj>
              </mc:Choice>
              <mc:Fallback>
                <p:oleObj name="Equation" r:id="rId12" imgW="266400" imgH="6346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472" y="5227092"/>
                        <a:ext cx="682388" cy="980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2107347" y="2192101"/>
          <a:ext cx="267363" cy="34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4" imgW="88560" imgH="177480" progId="Equation.DSMT4">
                  <p:embed/>
                </p:oleObj>
              </mc:Choice>
              <mc:Fallback>
                <p:oleObj name="Equation" r:id="rId14" imgW="88560" imgH="1774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347" y="2192101"/>
                        <a:ext cx="267363" cy="346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2707541" y="2646031"/>
          <a:ext cx="590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6" imgW="228600" imgH="164880" progId="Equation.DSMT4">
                  <p:embed/>
                </p:oleObj>
              </mc:Choice>
              <mc:Fallback>
                <p:oleObj name="Equation" r:id="rId16" imgW="228600" imgH="1648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541" y="2646031"/>
                        <a:ext cx="590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2770683" y="3125337"/>
          <a:ext cx="463835" cy="38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683" y="3125337"/>
                        <a:ext cx="463835" cy="382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4880686" y="1787857"/>
          <a:ext cx="223576" cy="27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20" imgW="164880" imgH="164880" progId="Equation.DSMT4">
                  <p:embed/>
                </p:oleObj>
              </mc:Choice>
              <mc:Fallback>
                <p:oleObj name="Equation" r:id="rId20" imgW="164880" imgH="1648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86" y="1787857"/>
                        <a:ext cx="223576" cy="272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7339013" y="6224588"/>
          <a:ext cx="5413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22" imgW="228600" imgH="164880" progId="Equation.DSMT4">
                  <p:embed/>
                </p:oleObj>
              </mc:Choice>
              <mc:Fallback>
                <p:oleObj name="Equation" r:id="rId22" imgW="228600" imgH="16488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6224588"/>
                        <a:ext cx="5413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498563" y="3125337"/>
          <a:ext cx="363751" cy="34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563" y="3125337"/>
                        <a:ext cx="363751" cy="349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/>
          <p:cNvGraphicFramePr>
            <a:graphicFrameLocks noChangeAspect="1"/>
          </p:cNvGraphicFramePr>
          <p:nvPr/>
        </p:nvGraphicFramePr>
        <p:xfrm>
          <a:off x="5431572" y="2183783"/>
          <a:ext cx="361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26" imgW="139680" imgH="164880" progId="Equation.DSMT4">
                  <p:embed/>
                </p:oleObj>
              </mc:Choice>
              <mc:Fallback>
                <p:oleObj name="Equation" r:id="rId26" imgW="139680" imgH="164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572" y="2183783"/>
                        <a:ext cx="361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71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4512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居家设计参考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图（方法一）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837" y="1219200"/>
            <a:ext cx="6114196" cy="443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73457" y="5651269"/>
            <a:ext cx="9635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  此设计中，当金属丝受力拉长时，利用激光笔照射平面镜，观察并记录激光斑点在远处墙上的位置变化，根据上页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PPT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公式，可以计算得到金属丝伸长的微小变化。</a:t>
            </a:r>
          </a:p>
        </p:txBody>
      </p:sp>
    </p:spTree>
    <p:extLst>
      <p:ext uri="{BB962C8B-B14F-4D97-AF65-F5344CB8AC3E}">
        <p14:creationId xmlns:p14="http://schemas.microsoft.com/office/powerpoint/2010/main" val="3668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1269136" y="1564268"/>
            <a:ext cx="97855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利用钢尺，激光笔，金属丝（多股铜丝等），平面镜，重物等搭建实验装置（见居家设计参考图）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系统稳定后在墙上标出激光点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b</a:t>
            </a:r>
            <a:r>
              <a:rPr kumimoji="0" lang="en-US" altLang="zh-C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0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位置，逐次加上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已知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相同重量的重物，并标记激光斑点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b</a:t>
            </a:r>
            <a:r>
              <a:rPr kumimoji="0" lang="en-US" altLang="zh-C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至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b</a:t>
            </a:r>
            <a:r>
              <a:rPr kumimoji="0" lang="en-US" altLang="zh-CN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n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的位置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测出金属丝长度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L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、平面镜与金属丝之间的距离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l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、平面镜与墙之间的距离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D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的大小；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将金属丝密绕在钢尺上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测出金属丝直径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d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；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5.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根据所得数据，利用作图法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计算金属丝的杨氏模量数值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432</TotalTime>
  <Words>818</Words>
  <Application>Microsoft Office PowerPoint</Application>
  <PresentationFormat>宽屏</PresentationFormat>
  <Paragraphs>95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黑体</vt:lpstr>
      <vt:lpstr>楷体</vt:lpstr>
      <vt:lpstr>楷体_GB2312</vt:lpstr>
      <vt:lpstr>宋体</vt:lpstr>
      <vt:lpstr>微软雅黑</vt:lpstr>
      <vt:lpstr>Arial</vt:lpstr>
      <vt:lpstr>Wingdings</vt:lpstr>
      <vt:lpstr>Office 主题​​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PC</cp:lastModifiedBy>
  <cp:revision>75</cp:revision>
  <dcterms:created xsi:type="dcterms:W3CDTF">2020-03-25T02:48:04Z</dcterms:created>
  <dcterms:modified xsi:type="dcterms:W3CDTF">2020-04-01T06:55:24Z</dcterms:modified>
</cp:coreProperties>
</file>