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72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98100" y="6186545"/>
            <a:ext cx="4314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刘应玲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487" y="4614661"/>
            <a:ext cx="992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mtClean="0">
                <a:latin typeface="黑体" panose="02010609060101010101" pitchFamily="49" charset="-122"/>
                <a:ea typeface="黑体" panose="02010609060101010101" pitchFamily="49" charset="-122"/>
              </a:rPr>
              <a:t>驻波实验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/>
          <p:nvPr/>
        </p:nvGrpSpPr>
        <p:grpSpPr bwMode="auto">
          <a:xfrm>
            <a:off x="1908314" y="1547726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/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90204" pitchFamily="34" charset="0"/>
                  <a:ea typeface="宋体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4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6" name="Group 36"/>
          <p:cNvGrpSpPr/>
          <p:nvPr/>
        </p:nvGrpSpPr>
        <p:grpSpPr bwMode="auto">
          <a:xfrm>
            <a:off x="1908314" y="2462128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90204" pitchFamily="34" charset="0"/>
                  <a:ea typeface="宋体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4" name="Group 37"/>
          <p:cNvGrpSpPr/>
          <p:nvPr/>
        </p:nvGrpSpPr>
        <p:grpSpPr bwMode="auto">
          <a:xfrm>
            <a:off x="1908314" y="2473238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/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90204" pitchFamily="34" charset="0"/>
                  <a:ea typeface="宋体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76" y="24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32" name="Group 38"/>
          <p:cNvGrpSpPr/>
          <p:nvPr/>
        </p:nvGrpSpPr>
        <p:grpSpPr bwMode="auto">
          <a:xfrm>
            <a:off x="1908314" y="4268701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>
                  <a:latin typeface="Arial" panose="020B0604020202090204" pitchFamily="34" charset="0"/>
                  <a:ea typeface="宋体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76" y="305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40" name="AutoShape 20"/>
          <p:cNvSpPr>
            <a:spLocks noChangeArrowheads="1"/>
          </p:cNvSpPr>
          <p:nvPr/>
        </p:nvSpPr>
        <p:spPr bwMode="gray">
          <a:xfrm>
            <a:off x="1945493" y="5141475"/>
            <a:ext cx="663614" cy="5745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>
              <a:latin typeface="Arial" panose="020B0604020202090204" pitchFamily="34" charset="0"/>
              <a:ea typeface="宋体" charset="-122"/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510819" y="5711195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gray">
          <a:xfrm>
            <a:off x="2107614" y="5189393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3036580" y="5134930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 smtClean="0">
                <a:solidFill>
                  <a:srgbClr val="000000"/>
                </a:solidFill>
                <a:latin typeface="黑体" panose="02010609060101010101" pitchFamily="49" charset="-122"/>
              </a:rPr>
              <a:t>注意事项</a:t>
            </a:r>
            <a:endParaRPr lang="zh-CN" altLang="en-US" sz="24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6428" y="1369853"/>
            <a:ext cx="7765312" cy="1549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了解驻波形成的原理。</a:t>
            </a:r>
          </a:p>
          <a:p>
            <a:pPr marL="457200" marR="0" lvl="0" indent="-4572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采用较简单的装置产生弦振动，观察驻波的波形变化。</a:t>
            </a:r>
          </a:p>
          <a:p>
            <a:pPr marL="457200" marR="0" lvl="0" indent="-45720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测定恒定振动源的振动频率</a:t>
            </a:r>
            <a:r>
              <a:rPr kumimoji="0" lang="zh-CN" altLang="en-US" sz="20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兰亭黑-简" panose="02000000000000000000" charset="-122"/>
                <a:ea typeface="兰亭黑-简" panose="02000000000000000000" charset="-122"/>
                <a:cs typeface="兰亭黑-简" panose="02000000000000000000" charset="-122"/>
                <a:sym typeface="+mn-ea"/>
              </a:rPr>
              <a:t>。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995916" y="1334677"/>
            <a:ext cx="6096000" cy="31341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电动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剃须刀、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电动牙刷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（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可</a:t>
            </a:r>
            <a:r>
              <a:rPr lang="zh-CN" altLang="en-US" sz="2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用</a:t>
            </a:r>
            <a:r>
              <a:rPr lang="zh-CN" altLang="en-US" sz="20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其它振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动源代替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）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细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线（弹力较小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）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支架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滑轮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已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知重量的重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物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342900" lvl="0" indent="-3429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直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尺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米尺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03556" y="906780"/>
                <a:ext cx="10788222" cy="6043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Wingdings" panose="05000000000000000000" charset="0"/>
                  <a:buChar char=""/>
                </a:pPr>
                <a:r>
                  <a:rPr lang="zh-CN" altLang="en-US" sz="2000" b="1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弦线上横波的传播速度</a:t>
                </a:r>
                <a:endPara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兰亭黑-简" panose="02000000000000000000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Arial" panose="020B0604020202090204" pitchFamily="34" charset="0"/>
                  <a:buChar char="•"/>
                </a:pPr>
                <a:endParaRPr lang="zh-CN" altLang="en-US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兰亭黑-简" panose="02000000000000000000" charset="-122"/>
                </a:endParaRP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在拉紧的弦线上，波沿</a:t>
                </a:r>
                <a:r>
                  <a:rPr lang="en-US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x</a:t>
                </a: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轴方向传播，为求波的传播速度，取弦上一微线元</a:t>
                </a:r>
                <a:r>
                  <a:rPr lang="en-US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ds</a:t>
                </a: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讨论，如图所示，设弦线的线密度为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，在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ds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两端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A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、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B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处受到相邻线元张力分别为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F1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、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F2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，沿切线方向，由牛顿第二定律</a:t>
                </a: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=0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；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      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𝑠𝑖𝑛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𝑑𝑠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>
                  <a:solidFill>
                    <a:srgbClr val="000000"/>
                  </a:solidFill>
                  <a:latin typeface="Arial" panose="020B0604020202090204" pitchFamily="34" charset="0"/>
                  <a:ea typeface="微软雅黑" panose="020B0503020204020204" pitchFamily="34" charset="-122"/>
                  <a:cs typeface="Arial" panose="020B0604020202090204" pitchFamily="34" charset="0"/>
                </a:endParaRP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对于微线元</a:t>
                </a:r>
                <a:r>
                  <a:rPr lang="en-US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ds</a:t>
                </a: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约等于</a:t>
                </a:r>
                <a:r>
                  <a:rPr lang="en-US" altLang="zh-CN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dx</a:t>
                </a:r>
                <a:r>
                  <a:rPr lang="zh-CN" altLang="en-US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，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1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、α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2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趋近于零，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sinα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1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</a:rPr>
                  <a:t>≈ tan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=(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𝑑𝑥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，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sinα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≈ tanα</a:t>
                </a:r>
                <a:r>
                  <a:rPr lang="en-US" altLang="zh-CN" baseline="-25000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2</a:t>
                </a:r>
                <a:r>
                  <a:rPr lang="en-US" altLang="zh-CN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𝑑𝑥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𝑑𝑥</m:t>
                        </m:r>
                      </m:sub>
                    </m:sSub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，</a:t>
                </a:r>
                <a:r>
                  <a:rPr lang="zh-CN" altLang="en-US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则</a:t>
                </a: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=0→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𝐹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；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𝐹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+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𝑑𝑥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𝐹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  <a:sym typeface="+mn-ea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)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𝑑𝑥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zh-CN" altLang="en-US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第一项按泰勒展开并略去二级小量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𝑑𝑥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𝑑𝑥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𝑑𝑥</m:t>
                            </m:r>
                          </m:den>
                        </m:f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  <a:sym typeface="+mn-ea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微软雅黑" panose="020B0503020204020204" pitchFamily="34" charset="-122"/>
                                    <a:cs typeface="Cambria Math" panose="02040503050406030204" pitchFamily="18" charset="0"/>
                                    <a:sym typeface="+mn-ea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)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sub>
                    </m:sSub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𝑑𝑥</m:t>
                    </m:r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，</a:t>
                </a:r>
                <a:r>
                  <a:rPr lang="zh-CN" altLang="en-US">
                    <a:solidFill>
                      <a:srgbClr val="000000"/>
                    </a:solidFill>
                    <a:latin typeface="Arial" panose="020B0604020202090204" pitchFamily="34" charset="0"/>
                    <a:ea typeface="微软雅黑" panose="020B0503020204020204" pitchFamily="34" charset="-122"/>
                    <a:cs typeface="Arial" panose="020B0604020202090204" pitchFamily="34" charset="0"/>
                    <a:sym typeface="+mn-ea"/>
                  </a:rPr>
                  <a:t>即</a:t>
                </a:r>
              </a:p>
              <a:p>
                <a:pPr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i="1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:r>
                  <a:rPr lang="zh-CN" altLang="en-US" smtClea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</a:rPr>
                  <a:t>由简谐波的波动方程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，可得</a:t>
                </a:r>
                <a:r>
                  <a:rPr lang="zh-CN" altLang="en-US" b="1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横波传播速度为</a:t>
                </a:r>
                <a:endParaRPr lang="zh-CN" altLang="en-US" b="1" i="1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lvl="1" indent="0">
                  <a:lnSpc>
                    <a:spcPct val="12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cs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，</m:t>
                      </m:r>
                      <m:r>
                        <a:rPr lang="zh-CN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charset="0"/>
                          <a:cs typeface="Cambria Math" panose="02040503050406030204" pitchFamily="18" charset="0"/>
                        </a:rPr>
                        <m:t>即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charset="0"/>
                          <a:cs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charset="0"/>
                          <a:cs typeface="Cambria Math" panose="02040503050406030204" pitchFamily="18" charset="0"/>
                        </a:rPr>
                        <m:t>𝑣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宋体" charset="0"/>
                          <a:cs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charset="0"/>
                              <a:cs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charset="0"/>
                              <a:cs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altLang="zh-C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宋体" charset="0"/>
                              <a:cs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zh-CN" altLang="en-US">
                  <a:solidFill>
                    <a:srgbClr val="000000"/>
                  </a:solidFill>
                  <a:latin typeface="兰亭黑-简" panose="02000000000000000000" charset="-122"/>
                  <a:ea typeface="兰亭黑-简" panose="02000000000000000000" charset="-122"/>
                  <a:cs typeface="兰亭黑-简" panose="02000000000000000000" charset="-122"/>
                </a:endParaRP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endParaRPr lang="zh-CN" altLang="en-US">
                  <a:solidFill>
                    <a:srgbClr val="000000"/>
                  </a:solidFill>
                  <a:latin typeface="兰亭黑-简" panose="02000000000000000000" charset="-122"/>
                  <a:ea typeface="兰亭黑-简" panose="02000000000000000000" charset="-122"/>
                  <a:cs typeface="兰亭黑-简" panose="02000000000000000000" charset="-122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56" y="906780"/>
                <a:ext cx="10788222" cy="6043930"/>
              </a:xfrm>
              <a:prstGeom prst="rect">
                <a:avLst/>
              </a:prstGeom>
              <a:blipFill>
                <a:blip r:embed="rId2"/>
                <a:stretch>
                  <a:fillRect l="-509" t="-1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48203" y="3928745"/>
            <a:ext cx="2748280" cy="2756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94339" y="183538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实验原理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USTC</a:t>
              </a:r>
              <a:endParaRPr kumimoji="0" lang="zh-CN" alt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2"/>
              <p:cNvSpPr txBox="1"/>
              <p:nvPr/>
            </p:nvSpPr>
            <p:spPr>
              <a:xfrm>
                <a:off x="205072" y="906813"/>
                <a:ext cx="11489971" cy="5790565"/>
              </a:xfrm>
              <a:prstGeom prst="rect">
                <a:avLst/>
              </a:prstGeom>
            </p:spPr>
            <p:txBody>
              <a:bodyPr vert="horz" lIns="90000" tIns="46800" rIns="90000" bIns="46800" rtlCol="0"/>
              <a:lstStyle>
                <a:lvl1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1pPr>
                <a:lvl2pPr marL="685800" marR="0" lvl="1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tabLst>
                    <a:tab pos="1609725" algn="l"/>
                  </a:tabLst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2pPr>
                <a:lvl3pPr marL="1143000" marR="0" lvl="2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3pPr>
                <a:lvl4pPr marL="1600200" marR="0" lvl="3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4pPr>
                <a:lvl5pPr marL="2057400" marR="0" lvl="4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charset="0"/>
                  <a:buChar char=""/>
                  <a:defRPr/>
                </a:pPr>
                <a:r>
                  <a:rPr kumimoji="0" lang="zh-CN" altLang="en-US" sz="1800" b="1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振动频率与横波波长、弦线张力及线密度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ar-AE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𝝆</m:t>
                        </m:r>
                      </m:e>
                      <m:sub>
                        <m:r>
                          <a:rPr lang="zh-CN" altLang="ar-AE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zh-CN" altLang="en-US" sz="1800" b="1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的关系</a:t>
                </a:r>
                <a:endParaRPr kumimoji="0" lang="zh-CN" altLang="en-US" sz="1800" b="0" i="0" u="none" strike="noStrike" kern="1200" cap="none" spc="150" normalizeH="0" baseline="0" noProof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兰亭黑-简" panose="02000000000000000000" charset="-122"/>
                  <a:sym typeface="+mn-ea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将弦线一段固定在振动源上，另一端绕过滑轮悬挂重物。当振动源振动时，弦线也在其带动下振动，弦线振动频率和振动源频率</a:t>
                </a:r>
                <a14:m>
                  <m:oMath xmlns:m="http://schemas.openxmlformats.org/officeDocument/2006/math">
                    <m:r>
                      <a:rPr kumimoji="0" lang="en-US" altLang="zh-CN" sz="1800" b="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𝑓</m:t>
                    </m:r>
                  </m:oMath>
                </a14:m>
                <a:r>
                  <a:rPr kumimoji="0" lang="zh-CN" altLang="en-US" sz="180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相等。选择适当的重物，可在弦线上形成稳定的驻波。驻波波长为</a:t>
                </a:r>
                <a:r>
                  <a:rPr kumimoji="0" lang="el-GR" sz="180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anose="02020503050405090304" charset="0"/>
                    <a:ea typeface="微软雅黑" panose="020B0503020204020204" pitchFamily="34" charset="-122"/>
                    <a:cs typeface="Times New Roman" panose="02020503050405090304" charset="0"/>
                    <a:sym typeface="+mn-ea"/>
                  </a:rPr>
                  <a:t>λ，</a:t>
                </a:r>
                <a:r>
                  <a:rPr kumimoji="0" lang="zh-CN" altLang="en-US" sz="180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anose="02020503050405090304" charset="0"/>
                    <a:ea typeface="微软雅黑" panose="020B0503020204020204" pitchFamily="34" charset="-122"/>
                    <a:cs typeface="Times New Roman" panose="02020503050405090304" charset="0"/>
                    <a:sym typeface="+mn-ea"/>
                  </a:rPr>
                  <a:t>则弦线上横波传播的速度为</a:t>
                </a:r>
                <a:r>
                  <a:rPr lang="zh-CN" altLang="en-US" sz="180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latin typeface="Times New Roman" panose="02020503050405090304" charset="0"/>
                    <a:cs typeface="Times New Roman" panose="020205030504050903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zh-CN" altLang="en-US" sz="180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𝑣</m:t>
                    </m:r>
                    <m:r>
                      <a:rPr kumimoji="0" lang="en-US" altLang="zh-CN" sz="180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kumimoji="0" lang="en-US" altLang="zh-CN" sz="180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𝑓</m:t>
                    </m:r>
                    <m:r>
                      <a:rPr lang="zh-CN" altLang="en-US" sz="180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latin typeface="Cambria Math" panose="02040503050406030204" pitchFamily="18" charset="0"/>
                        <a:cs typeface="Times New Roman" panose="02020503050405090304" charset="0"/>
                        <a:sym typeface="+mn-ea"/>
                      </a:rPr>
                      <m:t>𝜆</m:t>
                    </m:r>
                    <m:r>
                      <a:rPr lang="zh-CN" altLang="en-US" sz="180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latin typeface="Cambria Math" panose="02040503050406030204" pitchFamily="18" charset="0"/>
                        <a:cs typeface="Times New Roman" panose="02020503050405090304" charset="0"/>
                        <a:sym typeface="+mn-ea"/>
                      </a:rPr>
                      <m:t>，</m:t>
                    </m:r>
                  </m:oMath>
                </a14:m>
                <a:r>
                  <a:rPr lang="zh-CN" altLang="en-US" sz="180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即</a:t>
                </a:r>
                <a:r>
                  <a:rPr lang="zh-CN" altLang="en-US" sz="1800" b="1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振源频率</a:t>
                </a:r>
                <a:r>
                  <a:rPr lang="zh-CN" altLang="en-US" sz="1800">
                    <a:solidFill>
                      <a:srgbClr val="000000"/>
                    </a:solidFill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</a:rPr>
                  <a:t>为   </a:t>
                </a:r>
                <a14:m>
                  <m:oMath xmlns:m="http://schemas.openxmlformats.org/officeDocument/2006/math">
                    <m:r>
                      <a:rPr kumimoji="0" lang="zh-CN" altLang="en-US" sz="1800" b="0" i="0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 </m:t>
                    </m:r>
                    <m:r>
                      <a:rPr kumimoji="0" lang="en-US" altLang="zh-CN" sz="1800" b="0" i="0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0"/>
                        <a:cs typeface="Cambria Math" panose="02040503050406030204" pitchFamily="18" charset="0"/>
                        <a:sym typeface="+mn-ea"/>
                      </a:rPr>
                      <m:t>      </m:t>
                    </m:r>
                    <m:r>
                      <a:rPr kumimoji="0" lang="en-US" altLang="zh-CN" sz="180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𝑓</m:t>
                    </m:r>
                    <m:r>
                      <a:rPr kumimoji="0" lang="en-US" altLang="zh-CN" sz="1800" b="0" i="0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宋体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ar-AE" altLang="zh-CN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ar-AE" altLang="zh-CN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zh-CN" altLang="ar-AE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den>
                    </m:f>
                    <m:rad>
                      <m:radPr>
                        <m:degHide m:val="on"/>
                        <m:ctrlPr>
                          <a:rPr lang="ar-AE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zh-CN" altLang="ar-AE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𝐹</m:t>
                        </m:r>
                        <m:r>
                          <a:rPr lang="ar-AE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ar-AE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ar-A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zh-CN" altLang="ar-A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rad>
                  </m:oMath>
                </a14:m>
                <a:endParaRPr lang="en-US" altLang="zh-CN" sz="180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endParaRPr lang="ar-AE" altLang="zh-CN" sz="180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charset="0"/>
                  <a:buChar char=""/>
                  <a:defRPr/>
                </a:pPr>
                <a:r>
                  <a:rPr lang="zh-CN" altLang="en-US" sz="1800" b="1" smtClean="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驻波的形成和特点</a:t>
                </a:r>
                <a:endParaRPr lang="zh-CN" altLang="en-US" sz="1800" smtClean="0">
                  <a:solidFill>
                    <a:srgbClr val="000000"/>
                  </a:solidFill>
                  <a:latin typeface="微软雅黑" panose="020B0503020204020204" pitchFamily="34" charset="-122"/>
                  <a:cs typeface="兰亭黑-简" panose="02000000000000000000" charset="-122"/>
                  <a:sym typeface="+mn-ea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zh-CN" altLang="en-US" sz="1800" smtClean="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振动沿弦线传播形成了行波，在传播方向上遇到障碍后，波被反射并沿相反方向传播，反射波与入射波振动频率相同，振幅相同，当相位差为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𝜋</m:t>
                    </m:r>
                  </m:oMath>
                </a14:m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时，产生了稳定驻波，并在反射处形成波节。设向右和向左传播的波在原点相位相同，周期为</a:t>
                </a:r>
                <a:r>
                  <a:rPr lang="en-US" altLang="zh-CN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T</a:t>
                </a:r>
                <a:r>
                  <a:rPr 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，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则波动方程分别为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𝑦</m:t>
                      </m:r>
                      <m: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1</m:t>
                      </m:r>
                      <m: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A</m:t>
                      </m:r>
                      <m:r>
                        <a:rPr lang="zh-CN" altLang="en-US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𝑐𝑜𝑠</m:t>
                      </m:r>
                      <m: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π</m:t>
                      </m:r>
                      <m:r>
                        <a:rPr lang="el-GR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(</m:t>
                      </m:r>
                      <m:f>
                        <m:fPr>
                          <m:ctrlPr>
                            <a:rPr lang="ar-AE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</m:num>
                        <m:den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𝑇</m:t>
                          </m:r>
                        </m:den>
                      </m:f>
                      <m:r>
                        <a:rPr lang="ar-AE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−</m:t>
                      </m:r>
                      <m:f>
                        <m:fPr>
                          <m:ctrlPr>
                            <a:rPr lang="ar-AE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num>
                        <m:den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𝜆</m:t>
                          </m:r>
                        </m:den>
                      </m:f>
                      <m:r>
                        <a:rPr lang="ar-AE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)</m:t>
                      </m:r>
                      <m:r>
                        <a:rPr lang="zh-CN" altLang="ar-A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，</m:t>
                      </m:r>
                      <m:r>
                        <a:rPr lang="zh-CN" altLang="ar-AE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𝑦</m:t>
                      </m:r>
                      <m:r>
                        <a:rPr lang="ar-AE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2</m:t>
                      </m:r>
                      <m:r>
                        <a:rPr lang="ar-AE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A</m:t>
                      </m:r>
                      <m:r>
                        <a:rPr lang="zh-CN" altLang="en-US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𝑐𝑜𝑠</m:t>
                      </m:r>
                      <m:r>
                        <a:rPr lang="en-US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π</m:t>
                      </m:r>
                      <m:r>
                        <a:rPr lang="el-GR" altLang="zh-CN" sz="18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(</m:t>
                      </m:r>
                      <m:f>
                        <m:fPr>
                          <m:ctrlPr>
                            <a:rPr lang="ar-AE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𝑡</m:t>
                          </m:r>
                        </m:num>
                        <m:den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𝑇</m:t>
                          </m:r>
                        </m:den>
                      </m:f>
                      <m:r>
                        <a:rPr lang="ar-AE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+</m:t>
                      </m:r>
                      <m:f>
                        <m:fPr>
                          <m:ctrlPr>
                            <a:rPr lang="ar-AE" altLang="zh-CN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</m:ctrlPr>
                        </m:fPr>
                        <m:num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𝑥</m:t>
                          </m:r>
                        </m:num>
                        <m:den>
                          <m:r>
                            <a:rPr lang="zh-CN" altLang="ar-AE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+mn-ea"/>
                            </a:rPr>
                            <m:t>𝜆</m:t>
                          </m:r>
                        </m:den>
                      </m:f>
                      <m:r>
                        <a:rPr lang="ar-AE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+mn-ea"/>
                        </a:rPr>
                        <m:t>)</m:t>
                      </m:r>
                    </m:oMath>
                  </m:oMathPara>
                </a14:m>
                <a:endParaRPr lang="ar-AE" altLang="zh-CN" sz="1800" i="1" smtClean="0">
                  <a:solidFill>
                    <a:srgbClr val="000000"/>
                  </a:solidFill>
                  <a:latin typeface="Cambria Math" panose="02040503050406030204" pitchFamily="18" charset="0"/>
                  <a:cs typeface="Cambria Math" panose="02040503050406030204" pitchFamily="18" charset="0"/>
                  <a:sym typeface="+mn-ea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两列波合成后    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𝑦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𝑦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y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=(</m:t>
                    </m:r>
                    <m: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A</m:t>
                    </m:r>
                    <m:r>
                      <a:rPr lang="zh-CN" altLang="en-US" sz="180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𝑐𝑜𝑠</m:t>
                    </m:r>
                    <m:f>
                      <m:fPr>
                        <m:ctrlP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𝜋</m:t>
                        </m:r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𝑥</m:t>
                        </m:r>
                      </m:num>
                      <m:den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den>
                    </m:f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r>
                      <a:rPr lang="zh-CN" altLang="ar-AE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𝑐𝑜𝑠</m:t>
                    </m:r>
                    <m:f>
                      <m:fPr>
                        <m:ctrlP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𝜋</m:t>
                        </m:r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𝑡</m:t>
                        </m:r>
                      </m:num>
                      <m:den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𝑇</m:t>
                        </m:r>
                      </m:den>
                    </m:f>
                  </m:oMath>
                </a14:m>
                <a:r>
                  <a:rPr lang="ar-AE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    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则当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=(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𝑘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+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)</m:t>
                    </m:r>
                    <m:f>
                      <m:fPr>
                        <m:ctrlP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num>
                      <m:den>
                        <m: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4</m:t>
                        </m:r>
                      </m:den>
                    </m:f>
                    <m:r>
                      <a:rPr lang="zh-CN" altLang="ar-AE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，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zh-CN" altLang="ar-AE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𝑘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,±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,±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…)</m:t>
                    </m:r>
                  </m:oMath>
                </a14:m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时，</a:t>
                </a:r>
                <a:r>
                  <a:rPr lang="en-US" altLang="zh-CN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y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振幅为</a:t>
                </a:r>
                <a:r>
                  <a:rPr lang="en-US" altLang="zh-CN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0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，</a:t>
                </a:r>
                <a:r>
                  <a:rPr lang="zh-CN" altLang="en-US" sz="180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称为</a:t>
                </a:r>
                <a:r>
                  <a:rPr lang="zh-CN" altLang="en-US" sz="1800" b="1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波节</a:t>
                </a:r>
                <a:r>
                  <a:rPr lang="zh-CN" altLang="en-US" sz="180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；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当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𝑥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zh-CN" alt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𝑘</m:t>
                    </m:r>
                    <m:f>
                      <m:fPr>
                        <m:ctrlP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num>
                      <m:den>
                        <m: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  <m:r>
                      <a:rPr lang="zh-CN" altLang="ar-AE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，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(</m:t>
                    </m:r>
                    <m:r>
                      <a:rPr lang="zh-CN" altLang="ar-AE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𝑘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=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0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,±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1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,±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2</m:t>
                    </m:r>
                    <m:r>
                      <a:rPr lang="ar-AE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  <a:sym typeface="+mn-ea"/>
                      </a:rPr>
                      <m:t>…)</m:t>
                    </m:r>
                  </m:oMath>
                </a14:m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时，</a:t>
                </a:r>
                <a:r>
                  <a:rPr lang="en-US" altLang="zh-CN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y</a:t>
                </a:r>
                <a:r>
                  <a:rPr lang="zh-CN" alt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振幅达到最大值</a:t>
                </a:r>
                <a:r>
                  <a:rPr lang="en-US" altLang="zh-CN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2A</a:t>
                </a:r>
                <a:r>
                  <a:rPr lang="en-US" sz="1800" smtClean="0">
                    <a:solidFill>
                      <a:srgbClr val="000000"/>
                    </a:solidFill>
                    <a:latin typeface="Cambria Math" panose="02040503050406030204" pitchFamily="18" charset="0"/>
                    <a:cs typeface="Cambria Math" panose="02040503050406030204" pitchFamily="18" charset="0"/>
                    <a:sym typeface="+mn-ea"/>
                  </a:rPr>
                  <a:t>，</a:t>
                </a:r>
                <a:r>
                  <a:rPr lang="zh-CN" altLang="en-US" sz="180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称为</a:t>
                </a:r>
                <a:r>
                  <a:rPr lang="zh-CN" altLang="en-US" sz="1800" b="1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波腹</a:t>
                </a:r>
                <a:r>
                  <a:rPr lang="zh-CN" altLang="en-US" sz="180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，相邻两个波节（波腹）之间的距离为</a:t>
                </a:r>
                <a:r>
                  <a:rPr lang="zh-CN" altLang="en-US" sz="1800" b="1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半个波长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zh-CN" altLang="ar-AE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num>
                      <m:den>
                        <m:r>
                          <a:rPr lang="ar-AE" altLang="zh-CN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1800">
                    <a:solidFill>
                      <a:srgbClr val="000000"/>
                    </a:solidFill>
                    <a:latin typeface="微软雅黑" panose="020B0503020204020204" pitchFamily="34" charset="-122"/>
                    <a:cs typeface="兰亭黑-简" panose="02000000000000000000" charset="-122"/>
                    <a:sym typeface="+mn-ea"/>
                  </a:rPr>
                  <a:t>。</a:t>
                </a:r>
                <a:endParaRPr kumimoji="0" lang="zh-CN" altLang="en-US" sz="1800" b="0" i="0" u="none" strike="noStrike" kern="1200" cap="none" spc="150" normalizeH="0" baseline="0" noProof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兰亭黑-简" panose="02000000000000000000" charset="-122"/>
                  <a:sym typeface="+mn-ea"/>
                </a:endParaRPr>
              </a:p>
            </p:txBody>
          </p:sp>
        </mc:Choice>
        <mc:Fallback xmlns="">
          <p:sp>
            <p:nvSpPr>
              <p:cNvPr id="10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72" y="906813"/>
                <a:ext cx="11489971" cy="5790565"/>
              </a:xfrm>
              <a:prstGeom prst="rect">
                <a:avLst/>
              </a:prstGeom>
              <a:blipFill>
                <a:blip r:embed="rId2"/>
                <a:stretch>
                  <a:fillRect l="-372" t="-526" r="-9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503583" y="261971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 txBox="1"/>
              <p:nvPr/>
            </p:nvSpPr>
            <p:spPr>
              <a:xfrm>
                <a:off x="673194" y="1000757"/>
                <a:ext cx="10852237" cy="5084115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rmAutofit lnSpcReduction="10000"/>
              </a:bodyPr>
              <a:lstStyle>
                <a:lvl1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1pPr>
                <a:lvl2pPr marL="685800" marR="0" lvl="1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tabLst>
                    <a:tab pos="1609725" algn="l"/>
                  </a:tabLst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2pPr>
                <a:lvl3pPr marL="1143000" marR="0" lvl="2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3pPr>
                <a:lvl4pPr marL="1600200" marR="0" lvl="3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4pPr>
                <a:lvl5pPr marL="2057400" marR="0" lvl="4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zh-CN" altLang="en-US" sz="1800" b="1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基础</a:t>
                </a:r>
              </a:p>
              <a:p>
                <a:pPr lvl="0"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找到一支电动牙</a:t>
                </a:r>
                <a:r>
                  <a:rPr lang="zh-CN" altLang="en-US" sz="1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刷（或其</a:t>
                </a:r>
                <a:r>
                  <a:rPr lang="zh-CN" altLang="en-US" sz="1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它</a:t>
                </a:r>
                <a:r>
                  <a:rPr lang="zh-CN" altLang="en-US" sz="1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振</a:t>
                </a:r>
                <a:r>
                  <a:rPr lang="zh-CN" altLang="en-US" sz="1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动源），</a:t>
                </a: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一根弹性不大的线。</a:t>
                </a:r>
              </a:p>
              <a:p>
                <a:pPr lvl="0"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将电动牙</a:t>
                </a:r>
                <a:r>
                  <a:rPr lang="zh-CN" altLang="en-US" sz="1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刷连上</a:t>
                </a:r>
                <a:r>
                  <a:rPr lang="zh-CN" altLang="en-US" sz="1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线，固</a:t>
                </a: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定在桌子一端。线的另一端连上质量已知小物件（比如手机或标有质量的食品），参考弦振动的实验装置将线架起。打开电动牙刷，通过改变振源和支架的距离使线上产生明显、稳定的驻波。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90204" pitchFamily="34" charset="0"/>
                  <a:buChar char="•"/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观察现象，拍摄形成驻波的照片。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zh-CN" altLang="en-US" sz="1800" b="1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提升</a:t>
                </a:r>
              </a:p>
              <a:p>
                <a:pPr lvl="0"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 用直尺或米尺测量驻波的波长，线密度可用</a:t>
                </a:r>
                <a:r>
                  <a:rPr kumimoji="0" lang="el-GR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ρ</a:t>
                </a:r>
                <a14:m>
                  <m:oMath xmlns:m="http://schemas.openxmlformats.org/officeDocument/2006/math">
                    <m:r>
                      <a:rPr lang="zh-CN" altLang="ar-AE" sz="1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kumimoji="0" lang="el-GR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=10</a:t>
                </a:r>
                <a:r>
                  <a:rPr kumimoji="0" lang="el-GR" altLang="zh-CN" sz="1800" b="0" i="0" u="none" strike="noStrike" kern="1200" cap="none" spc="150" normalizeH="0" baseline="3000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-4</a:t>
                </a:r>
                <a:r>
                  <a:rPr kumimoji="0" lang="en-US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kg/m</a:t>
                </a: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估算，根据重物的质量计算线上的张力</a:t>
                </a:r>
                <a:r>
                  <a:rPr kumimoji="0" lang="en-US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F=mg</a:t>
                </a: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，计算振源的振动频率</a:t>
                </a:r>
                <a14:m>
                  <m:oMath xmlns:m="http://schemas.openxmlformats.org/officeDocument/2006/math">
                    <m:r>
                      <a:rPr kumimoji="0" lang="en-US" altLang="zh-CN" sz="1800" i="1" u="none" strike="noStrike" kern="1200" cap="none" spc="150" normalizeH="0" baseline="0" noProof="1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𝑓</m:t>
                    </m:r>
                    <m:r>
                      <a:rPr lang="en-US" altLang="zh-CN" sz="1800" smtClean="0">
                        <a:ln>
                          <a:noFill/>
                        </a:ln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effectLst/>
                        <a:uLnTx/>
                        <a:latin typeface="Cambria Math" panose="02040503050406030204" pitchFamily="18" charset="0"/>
                        <a:cs typeface="Times New Roman" panose="02020503050405090304" charset="0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zh-CN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fPr>
                      <m:num>
                        <m:r>
                          <a:rPr lang="en-US" altLang="zh-CN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a:rPr lang="en-US" altLang="zh-CN" sz="1800" i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  <m:t>𝜆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𝐹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Cambria Math" panose="02040503050406030204" pitchFamily="18" charset="0"/>
                          </a:rPr>
                          <m:t>𝜌</m:t>
                        </m:r>
                      </m:e>
                    </m:rad>
                  </m:oMath>
                </a14:m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。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zh-CN" altLang="en-US" sz="1800" b="1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高阶（选做）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90204" pitchFamily="34" charset="0"/>
                  <a:buChar char="•"/>
                  <a:defRPr/>
                </a:pP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运用多组已知质量的重物，通过改变质量验证波长</a:t>
                </a:r>
                <a:r>
                  <a:rPr kumimoji="0" lang="el-GR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λ</a:t>
                </a:r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altLang="zh-CN" sz="1800" b="0" i="1" u="none" strike="noStrike" kern="1200" cap="none" spc="150" normalizeH="0" baseline="0" noProof="1" smtClean="0">
                            <a:ln>
                              <a:noFill/>
                            </a:ln>
                            <a:solidFill>
                              <a:srgbClr val="000000">
                                <a:lumMod val="85000"/>
                                <a:lumOff val="1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pitchFamily="18" charset="0"/>
                            <a:sym typeface="+mn-ea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𝐹</m:t>
                        </m:r>
                      </m:e>
                    </m:rad>
                  </m:oMath>
                </a14:m>
                <a:r>
                  <a:rPr kumimoji="0" lang="zh-CN" altLang="en-US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微软雅黑" panose="020B0503020204020204" pitchFamily="34" charset="-122"/>
                    <a:sym typeface="+mn-ea"/>
                  </a:rPr>
                  <a:t>的线性关系。</a:t>
                </a: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90204" pitchFamily="34" charset="0"/>
                  <a:buChar char="•"/>
                  <a:defRPr/>
                </a:pPr>
                <a:endParaRPr kumimoji="0" lang="zh-CN" altLang="en-US" sz="1600" b="0" i="0" u="none" strike="noStrike" kern="1200" cap="none" spc="150" normalizeH="0" baseline="0" noProof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+mn-ea"/>
                </a:endParaRPr>
              </a:p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90204" pitchFamily="34" charset="0"/>
                  <a:buChar char="•"/>
                  <a:defRPr/>
                </a:pPr>
                <a:endParaRPr kumimoji="0" lang="zh-CN" altLang="en-US" sz="1600" b="0" i="0" u="none" strike="noStrike" kern="1200" cap="none" spc="150" normalizeH="0" baseline="0" noProof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90204" pitchFamily="34" charset="0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mc:Choice>
        <mc:Fallback xmlns="">
          <p:sp>
            <p:nvSpPr>
              <p:cNvPr id="6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94" y="1000757"/>
                <a:ext cx="10852237" cy="5084115"/>
              </a:xfrm>
              <a:prstGeom prst="rect">
                <a:avLst/>
              </a:prstGeom>
              <a:blipFill>
                <a:blip r:embed="rId2"/>
                <a:stretch>
                  <a:fillRect l="-337" r="-2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7061" y="1199273"/>
            <a:ext cx="10572306" cy="3254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没有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动牙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刷，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其它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电动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按摩器、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电动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剃须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刀等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振动装置可考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虑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代替。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果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电动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剃须刀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，注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意刀片，避免受伤，剪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刀小心放好。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线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的材质和线密度需考虑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，尽量选择较细的弹性较小的弦线，越粗受重力阻力的影响越大，影响驻波的形成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详细实验资料可参阅弦振动实验讲义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50" noProof="1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附驻波实验的参考视频</a:t>
            </a: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2094" y="3614284"/>
            <a:ext cx="4565015" cy="1604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313</TotalTime>
  <Words>589</Words>
  <Application>Microsoft Office PowerPoint</Application>
  <PresentationFormat>宽屏</PresentationFormat>
  <Paragraphs>67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等线 Light</vt:lpstr>
      <vt:lpstr>黑体</vt:lpstr>
      <vt:lpstr>楷体</vt:lpstr>
      <vt:lpstr>兰亭黑-简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Administrator</cp:lastModifiedBy>
  <cp:revision>53</cp:revision>
  <dcterms:created xsi:type="dcterms:W3CDTF">2020-03-29T14:56:10Z</dcterms:created>
  <dcterms:modified xsi:type="dcterms:W3CDTF">2020-04-02T09:02:34Z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