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4" r:id="rId3"/>
    <p:sldId id="265" r:id="rId4"/>
    <p:sldId id="266" r:id="rId5"/>
    <p:sldId id="267" r:id="rId6"/>
    <p:sldId id="272" r:id="rId7"/>
    <p:sldId id="268" r:id="rId8"/>
    <p:sldId id="276" r:id="rId9"/>
    <p:sldId id="269" r:id="rId10"/>
    <p:sldId id="270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821095"/>
            <a:ext cx="12192000" cy="3647698"/>
          </a:xfrm>
          <a:prstGeom prst="rect">
            <a:avLst/>
          </a:prstGeom>
          <a:solidFill>
            <a:schemeClr val="bg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234269" y="5038725"/>
            <a:ext cx="1847850" cy="181927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0262549" y="5038725"/>
            <a:ext cx="1847850" cy="1819275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3072C-E68E-4804-BF1F-E1A76F416273}" type="datetimeFigureOut">
              <a:rPr lang="zh-CN" altLang="en-US" smtClean="0"/>
              <a:pPr/>
              <a:t>2020/04/02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5094D-B596-488F-B18C-855DE604531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.baidu.com/ala/c/s/m.cr173.com/mipx/1008222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05441" y="612499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居家物理实验教学方案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98100" y="6186545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物理实验教学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中心  刘应玲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0" y="821095"/>
            <a:ext cx="12192000" cy="3657600"/>
            <a:chOff x="0" y="821095"/>
            <a:chExt cx="12192000" cy="365760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21095"/>
              <a:ext cx="12192000" cy="36576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0" y="821095"/>
              <a:ext cx="12192000" cy="3647698"/>
            </a:xfrm>
            <a:prstGeom prst="rect">
              <a:avLst/>
            </a:prstGeom>
            <a:solidFill>
              <a:schemeClr val="bg1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81487" y="4614661"/>
            <a:ext cx="9926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800" smtClean="0">
                <a:latin typeface="黑体" panose="02010609060101010101" pitchFamily="49" charset="-122"/>
                <a:ea typeface="黑体" panose="02010609060101010101" pitchFamily="49" charset="-122"/>
              </a:rPr>
              <a:t>声速测量</a:t>
            </a:r>
            <a:r>
              <a:rPr lang="en-US" altLang="zh-CN" sz="480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480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</a:rPr>
            </a:br>
            <a:endParaRPr lang="zh-CN" altLang="en-US" sz="4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" y="940722"/>
            <a:ext cx="12191998" cy="2597608"/>
            <a:chOff x="1" y="940722"/>
            <a:chExt cx="12191998" cy="25976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0209" y="940723"/>
              <a:ext cx="2802835" cy="2597607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044" y="940723"/>
              <a:ext cx="3071191" cy="259760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4234" y="940723"/>
              <a:ext cx="3267765" cy="2597606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940722"/>
              <a:ext cx="3050208" cy="2597607"/>
            </a:xfrm>
            <a:prstGeom prst="rect">
              <a:avLst/>
            </a:prstGeom>
          </p:spPr>
        </p:pic>
      </p:grpSp>
      <p:pic>
        <p:nvPicPr>
          <p:cNvPr id="7" name="图形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054" y="0"/>
            <a:ext cx="4476750" cy="8572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63887" y="3896140"/>
            <a:ext cx="35702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dirty="0">
                <a:latin typeface="楷体" panose="02010609060101010101" pitchFamily="49" charset="-122"/>
                <a:ea typeface="楷体" panose="02010609060101010101" pitchFamily="49" charset="-122"/>
              </a:rPr>
              <a:t>感谢观看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61228" y="29583"/>
            <a:ext cx="237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4000" b="1" dirty="0">
                <a:latin typeface="黑体" panose="02010609060101010101" pitchFamily="49" charset="-122"/>
              </a:rPr>
              <a:t>内容大纲</a:t>
            </a:r>
          </a:p>
        </p:txBody>
      </p:sp>
      <p:grpSp>
        <p:nvGrpSpPr>
          <p:cNvPr id="8" name="Group 35"/>
          <p:cNvGrpSpPr/>
          <p:nvPr/>
        </p:nvGrpSpPr>
        <p:grpSpPr bwMode="auto">
          <a:xfrm>
            <a:off x="1748819" y="1654046"/>
            <a:ext cx="5410200" cy="665163"/>
            <a:chOff x="1152" y="1275"/>
            <a:chExt cx="3408" cy="419"/>
          </a:xfrm>
        </p:grpSpPr>
        <p:grpSp>
          <p:nvGrpSpPr>
            <p:cNvPr id="9" name="Group 3"/>
            <p:cNvGrpSpPr/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13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 sz="2400">
                  <a:latin typeface="黑体" panose="02010609060101010101" pitchFamily="49" charset="-122"/>
                </a:endParaRPr>
              </a:p>
            </p:txBody>
          </p:sp>
          <p:sp>
            <p:nvSpPr>
              <p:cNvPr id="14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 sz="2400">
                  <a:latin typeface="黑体" panose="02010609060101010101" pitchFamily="49" charset="-122"/>
                </a:endParaRPr>
              </a:p>
            </p:txBody>
          </p:sp>
          <p:sp>
            <p:nvSpPr>
              <p:cNvPr id="15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1827" y="1305"/>
              <a:ext cx="99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kumimoji="1" lang="zh-CN" altLang="en-US" sz="2400" b="1" dirty="0">
                  <a:solidFill>
                    <a:srgbClr val="000000"/>
                  </a:solidFill>
                  <a:latin typeface="黑体" panose="02010609060101010101" pitchFamily="49" charset="-122"/>
                </a:rPr>
                <a:t>实验</a:t>
              </a:r>
              <a:r>
                <a:rPr kumimoji="1"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目的 </a:t>
              </a:r>
              <a:endParaRPr kumimoji="1"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gray">
            <a:xfrm>
              <a:off x="1280" y="1337"/>
              <a:ext cx="21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latin typeface="黑体" panose="02010609060101010101" pitchFamily="49" charset="-122"/>
                </a:rPr>
                <a:t>1</a:t>
              </a:r>
            </a:p>
          </p:txBody>
        </p:sp>
      </p:grpSp>
      <p:grpSp>
        <p:nvGrpSpPr>
          <p:cNvPr id="16" name="Group 36"/>
          <p:cNvGrpSpPr/>
          <p:nvPr/>
        </p:nvGrpSpPr>
        <p:grpSpPr bwMode="auto">
          <a:xfrm>
            <a:off x="1748819" y="2568448"/>
            <a:ext cx="5410200" cy="1306514"/>
            <a:chOff x="1152" y="1851"/>
            <a:chExt cx="3408" cy="823"/>
          </a:xfrm>
        </p:grpSpPr>
        <p:grpSp>
          <p:nvGrpSpPr>
            <p:cNvPr id="17" name="Group 7"/>
            <p:cNvGrpSpPr/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21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 sz="2400">
                  <a:latin typeface="黑体" panose="02010609060101010101" pitchFamily="49" charset="-122"/>
                </a:endParaRPr>
              </a:p>
            </p:txBody>
          </p:sp>
          <p:sp>
            <p:nvSpPr>
              <p:cNvPr id="22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 sz="2400">
                  <a:latin typeface="黑体" panose="02010609060101010101" pitchFamily="49" charset="-122"/>
                </a:endParaRPr>
              </a:p>
            </p:txBody>
          </p:sp>
          <p:sp>
            <p:nvSpPr>
              <p:cNvPr id="23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1827" y="2383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>
                  <a:solidFill>
                    <a:srgbClr val="000000"/>
                  </a:solidFill>
                  <a:latin typeface="黑体" panose="02010609060101010101" pitchFamily="49" charset="-122"/>
                </a:rPr>
                <a:t>实验原理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0" name="Text Box 16"/>
            <p:cNvSpPr txBox="1">
              <a:spLocks noChangeArrowheads="1"/>
            </p:cNvSpPr>
            <p:nvPr/>
          </p:nvSpPr>
          <p:spPr bwMode="gray">
            <a:xfrm>
              <a:off x="1280" y="1913"/>
              <a:ext cx="21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黑体" panose="02010609060101010101" pitchFamily="49" charset="-122"/>
                </a:rPr>
                <a:t>2</a:t>
              </a:r>
            </a:p>
          </p:txBody>
        </p:sp>
      </p:grpSp>
      <p:grpSp>
        <p:nvGrpSpPr>
          <p:cNvPr id="24" name="Group 37"/>
          <p:cNvGrpSpPr/>
          <p:nvPr/>
        </p:nvGrpSpPr>
        <p:grpSpPr bwMode="auto">
          <a:xfrm>
            <a:off x="1748819" y="2579558"/>
            <a:ext cx="5410200" cy="1546226"/>
            <a:chOff x="1152" y="1858"/>
            <a:chExt cx="3408" cy="974"/>
          </a:xfrm>
        </p:grpSpPr>
        <p:grpSp>
          <p:nvGrpSpPr>
            <p:cNvPr id="25" name="Group 17"/>
            <p:cNvGrpSpPr/>
            <p:nvPr/>
          </p:nvGrpSpPr>
          <p:grpSpPr bwMode="auto">
            <a:xfrm>
              <a:off x="1152" y="2413"/>
              <a:ext cx="480" cy="419"/>
              <a:chOff x="1110" y="2656"/>
              <a:chExt cx="1549" cy="1351"/>
            </a:xfrm>
          </p:grpSpPr>
          <p:sp>
            <p:nvSpPr>
              <p:cNvPr id="29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 sz="2400">
                  <a:latin typeface="黑体" panose="02010609060101010101" pitchFamily="49" charset="-122"/>
                </a:endParaRPr>
              </a:p>
            </p:txBody>
          </p:sp>
          <p:sp>
            <p:nvSpPr>
              <p:cNvPr id="30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 sz="2400">
                  <a:latin typeface="黑体" panose="02010609060101010101" pitchFamily="49" charset="-122"/>
                </a:endParaRPr>
              </a:p>
            </p:txBody>
          </p:sp>
          <p:sp>
            <p:nvSpPr>
              <p:cNvPr id="31" name="AutoShape 20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1536" y="2797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813" y="1858"/>
              <a:ext cx="89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实验仪器</a:t>
              </a:r>
              <a:endParaRPr lang="en-US" altLang="zh-CN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gray">
            <a:xfrm>
              <a:off x="1280" y="2475"/>
              <a:ext cx="21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黑体" panose="02010609060101010101" pitchFamily="49" charset="-122"/>
                </a:rPr>
                <a:t>3</a:t>
              </a:r>
            </a:p>
          </p:txBody>
        </p:sp>
      </p:grpSp>
      <p:grpSp>
        <p:nvGrpSpPr>
          <p:cNvPr id="32" name="Group 38"/>
          <p:cNvGrpSpPr/>
          <p:nvPr/>
        </p:nvGrpSpPr>
        <p:grpSpPr bwMode="auto">
          <a:xfrm>
            <a:off x="1748819" y="4375021"/>
            <a:ext cx="5410200" cy="665163"/>
            <a:chOff x="1152" y="2989"/>
            <a:chExt cx="3408" cy="419"/>
          </a:xfrm>
        </p:grpSpPr>
        <p:grpSp>
          <p:nvGrpSpPr>
            <p:cNvPr id="33" name="Group 21"/>
            <p:cNvGrpSpPr/>
            <p:nvPr/>
          </p:nvGrpSpPr>
          <p:grpSpPr bwMode="auto">
            <a:xfrm>
              <a:off x="1152" y="2989"/>
              <a:ext cx="480" cy="419"/>
              <a:chOff x="3174" y="2656"/>
              <a:chExt cx="1549" cy="1351"/>
            </a:xfrm>
          </p:grpSpPr>
          <p:sp>
            <p:nvSpPr>
              <p:cNvPr id="37" name="AutoShape 22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 sz="2400">
                  <a:latin typeface="黑体" panose="02010609060101010101" pitchFamily="49" charset="-122"/>
                </a:endParaRPr>
              </a:p>
            </p:txBody>
          </p:sp>
          <p:sp>
            <p:nvSpPr>
              <p:cNvPr id="38" name="AutoShape 23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9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 sz="2400">
                  <a:latin typeface="黑体" panose="02010609060101010101" pitchFamily="49" charset="-122"/>
                </a:endParaRPr>
              </a:p>
            </p:txBody>
          </p:sp>
          <p:sp>
            <p:nvSpPr>
              <p:cNvPr id="39" name="AutoShape 24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zh-CN" altLang="en-US" sz="240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p:grp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>
              <a:off x="1536" y="3373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240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1827" y="3010"/>
              <a:ext cx="10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9pPr>
            </a:lstStyle>
            <a:p>
              <a:pPr eaLnBrk="1" hangingPunct="1"/>
              <a:r>
                <a:rPr lang="zh-CN" altLang="en-US" sz="2400" b="1" dirty="0" smtClean="0">
                  <a:solidFill>
                    <a:srgbClr val="000000"/>
                  </a:solidFill>
                  <a:latin typeface="黑体" panose="02010609060101010101" pitchFamily="49" charset="-122"/>
                </a:rPr>
                <a:t>待研究问题</a:t>
              </a:r>
              <a:endParaRPr lang="zh-CN" altLang="en-US" sz="2400" b="1" dirty="0">
                <a:solidFill>
                  <a:srgbClr val="000000"/>
                </a:solidFill>
                <a:latin typeface="黑体" panose="02010609060101010101" pitchFamily="49" charset="-122"/>
              </a:endParaRPr>
            </a:p>
          </p:txBody>
        </p:sp>
        <p:sp>
          <p:nvSpPr>
            <p:cNvPr id="36" name="Text Box 30"/>
            <p:cNvSpPr txBox="1">
              <a:spLocks noChangeArrowheads="1"/>
            </p:cNvSpPr>
            <p:nvPr/>
          </p:nvSpPr>
          <p:spPr bwMode="gray">
            <a:xfrm>
              <a:off x="1280" y="3051"/>
              <a:ext cx="21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90204" pitchFamily="34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黑体" panose="02010609060101010101" pitchFamily="49" charset="-122"/>
                </a:rPr>
                <a:t>4</a:t>
              </a:r>
            </a:p>
          </p:txBody>
        </p:sp>
      </p:grpSp>
      <p:sp>
        <p:nvSpPr>
          <p:cNvPr id="40" name="AutoShape 20"/>
          <p:cNvSpPr>
            <a:spLocks noChangeArrowheads="1"/>
          </p:cNvSpPr>
          <p:nvPr/>
        </p:nvSpPr>
        <p:spPr bwMode="gray">
          <a:xfrm>
            <a:off x="1807264" y="5194626"/>
            <a:ext cx="663614" cy="574571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2372590" y="5764346"/>
            <a:ext cx="4800600" cy="0"/>
          </a:xfrm>
          <a:prstGeom prst="line">
            <a:avLst/>
          </a:prstGeom>
          <a:noFill/>
          <a:ln w="25400">
            <a:solidFill>
              <a:schemeClr val="tx2"/>
            </a:solidFill>
            <a:prstDash val="sysDot"/>
            <a:rou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 sz="240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2" name="Text Box 27"/>
          <p:cNvSpPr txBox="1">
            <a:spLocks noChangeArrowheads="1"/>
          </p:cNvSpPr>
          <p:nvPr/>
        </p:nvSpPr>
        <p:spPr bwMode="gray">
          <a:xfrm>
            <a:off x="1966767" y="5253171"/>
            <a:ext cx="340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en-US" altLang="zh-CN" sz="2400" b="1">
                <a:solidFill>
                  <a:schemeClr val="bg1"/>
                </a:solidFill>
                <a:latin typeface="黑体" panose="02010609060101010101" pitchFamily="49" charset="-122"/>
              </a:rPr>
              <a:t>5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876633" y="5189941"/>
            <a:ext cx="1422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000000"/>
                </a:solidFill>
                <a:latin typeface="黑体" panose="02010609060101010101" pitchFamily="49" charset="-122"/>
              </a:rPr>
              <a:t>注</a:t>
            </a:r>
            <a:r>
              <a:rPr lang="zh-CN" altLang="en-US" sz="2400" b="1" smtClean="0">
                <a:solidFill>
                  <a:srgbClr val="000000"/>
                </a:solidFill>
                <a:latin typeface="黑体" panose="02010609060101010101" pitchFamily="49" charset="-122"/>
              </a:rPr>
              <a:t>意事项</a:t>
            </a:r>
            <a:endParaRPr lang="en-US" altLang="zh-CN" sz="24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3" name="矩形 2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5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</a:rPr>
              <a:t>实验目的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28123" y="1544864"/>
            <a:ext cx="6716685" cy="1429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  <a:spcAft>
                <a:spcPts val="1000"/>
              </a:spcAft>
            </a:pPr>
            <a:r>
              <a:rPr lang="en-US" altLang="zh-CN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zh-CN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了解声波传输及</a:t>
            </a:r>
            <a:r>
              <a:rPr lang="zh-CN" altLang="zh-CN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共振</a:t>
            </a:r>
            <a:r>
              <a:rPr lang="zh-CN" altLang="en-US" spc="150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（</a:t>
            </a:r>
            <a:r>
              <a:rPr lang="zh-CN" altLang="zh-CN" spc="150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zh-CN" altLang="en-US" spc="150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性质）有关的知识和规律；</a:t>
            </a:r>
            <a:endParaRPr lang="zh-CN" altLang="zh-CN" spc="150" noProof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>
              <a:lnSpc>
                <a:spcPct val="130000"/>
              </a:lnSpc>
              <a:spcAft>
                <a:spcPts val="1000"/>
              </a:spcAft>
            </a:pPr>
            <a:r>
              <a:rPr lang="en-US" altLang="zh-CN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zh-CN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学习如何利用手机</a:t>
            </a:r>
            <a:r>
              <a:rPr lang="en-US" altLang="zh-CN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APP</a:t>
            </a:r>
            <a:r>
              <a:rPr lang="zh-CN" altLang="zh-CN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对物理量进行定量</a:t>
            </a:r>
            <a:r>
              <a:rPr lang="zh-CN" altLang="zh-CN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测量</a:t>
            </a:r>
            <a:r>
              <a:rPr lang="zh-CN" altLang="en-US" spc="150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；</a:t>
            </a:r>
            <a:endParaRPr lang="zh-CN" altLang="zh-CN" spc="150" noProof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>
              <a:lnSpc>
                <a:spcPct val="130000"/>
              </a:lnSpc>
              <a:spcAft>
                <a:spcPts val="1000"/>
              </a:spcAft>
            </a:pPr>
            <a:r>
              <a:rPr lang="en-US" altLang="zh-CN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zh-CN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学习使用</a:t>
            </a:r>
            <a:r>
              <a:rPr lang="en-US" altLang="zh-CN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origin</a:t>
            </a:r>
            <a:r>
              <a:rPr lang="zh-CN" altLang="en-US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等</a:t>
            </a:r>
            <a:r>
              <a:rPr lang="zh-CN" altLang="en-US" spc="150" noProof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软件</a:t>
            </a:r>
            <a:r>
              <a:rPr lang="zh-CN" altLang="zh-CN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</a:t>
            </a:r>
            <a:r>
              <a:rPr lang="zh-CN" altLang="zh-CN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实验</a:t>
            </a:r>
            <a:r>
              <a:rPr lang="zh-CN" altLang="zh-CN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数据</a:t>
            </a:r>
            <a:r>
              <a:rPr lang="zh-CN" altLang="en-US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pc="150" noProof="1">
              <a:solidFill>
                <a:srgbClr val="000000">
                  <a:lumMod val="85000"/>
                  <a:lumOff val="1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840618" y="130382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实验仪器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73157" y="361363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017182" y="153221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kumimoji="0" lang="zh-CN" altLang="zh-CN" sz="1800" b="0" i="0" u="none" strike="noStrike" kern="0" cap="none" spc="150" normalizeH="0" baseline="0" noProof="1" smtClean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均匀</a:t>
            </a:r>
            <a:r>
              <a:rPr kumimoji="0" lang="zh-CN" altLang="zh-CN" sz="1800" b="0" i="0" u="none" strike="noStrike" kern="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柱形容器（水杯，瓶子）</a:t>
            </a:r>
            <a:endParaRPr kumimoji="0" lang="en-US" altLang="zh-CN" sz="1800" b="0" i="0" u="none" strike="noStrike" kern="0" cap="none" spc="150" normalizeH="0" baseline="0" noProof="1" smtClean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altLang="zh-CN" sz="1800" b="0" i="0" u="none" strike="noStrike" kern="0" cap="none" spc="150" normalizeH="0" baseline="0" noProof="1" smtClean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kumimoji="0" lang="zh-CN" altLang="zh-CN" sz="1800" b="0" i="0" u="none" strike="noStrike" kern="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稳定水</a:t>
            </a:r>
            <a:r>
              <a:rPr kumimoji="0" lang="zh-CN" altLang="en-US" sz="1800" b="0" i="0" u="none" strike="noStrike" kern="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流</a:t>
            </a:r>
            <a:r>
              <a:rPr kumimoji="0" lang="zh-CN" altLang="zh-CN" sz="1800" b="0" i="0" u="none" strike="noStrike" kern="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源（自来水等）</a:t>
            </a:r>
            <a:endParaRPr kumimoji="0" lang="en-US" altLang="zh-CN" sz="1800" b="0" i="0" u="none" strike="noStrike" kern="0" cap="none" spc="150" normalizeH="0" baseline="0" noProof="1" smtClean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altLang="zh-CN" sz="1800" b="0" i="0" u="none" strike="noStrike" kern="0" cap="none" spc="150" normalizeH="0" baseline="0" noProof="1" smtClean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kumimoji="0" lang="zh-CN" altLang="en-US" sz="1800" b="0" i="0" u="none" strike="noStrike" kern="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装有</a:t>
            </a:r>
            <a:r>
              <a:rPr kumimoji="0" lang="en-US" altLang="zh-CN" sz="1800" b="0" i="0" u="none" strike="noStrike" kern="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App“Phyphox”</a:t>
            </a:r>
            <a:r>
              <a:rPr kumimoji="0" lang="zh-CN" altLang="en-US" sz="1800" b="0" i="0" u="none" strike="noStrike" kern="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的手机</a:t>
            </a:r>
            <a:endParaRPr kumimoji="0" lang="en-US" altLang="zh-CN" sz="1800" b="0" i="0" u="none" strike="noStrike" kern="0" cap="none" spc="150" normalizeH="0" baseline="0" noProof="1" smtClean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兰亭黑-简" panose="02000000000000000000" charset="-122"/>
              <a:sym typeface="+mn-ea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endParaRPr kumimoji="0" lang="en-US" altLang="zh-CN" sz="1800" b="0" i="0" u="none" strike="noStrike" kern="0" cap="none" spc="150" normalizeH="0" baseline="0" noProof="1" smtClean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兰亭黑-简" panose="02000000000000000000" charset="-122"/>
              <a:sym typeface="+mn-ea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90204" pitchFamily="34" charset="0"/>
              <a:buChar char="•"/>
              <a:defRPr/>
            </a:pPr>
            <a:r>
              <a:rPr kumimoji="0" lang="zh-CN" altLang="en-US" sz="1800" b="0" i="0" u="none" strike="noStrike" kern="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秒表（或者手机）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992051" y="118996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</a:rPr>
              <a:t>实验原理</a:t>
            </a:r>
            <a:endParaRPr lang="en-US" altLang="zh-CN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847060" y="1295815"/>
            <a:ext cx="9902455" cy="2225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</a:rPr>
              <a:t>把声源放在一只顶端开口、底端封闭、长度为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</a:rPr>
              <a:t>L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</a:rPr>
              <a:t>的均匀圆柱形容器上方，发出的声音在底部会被反射。容器中的声场实际上是入射波和反射波的叠加。当声源频率合适的时候，将形成稳定的驻波。如果瓶口处正好是波节，则该处空气的振动对外发出的声音没有贡献，听到声音较小，如果瓶口是波腹，则会增强对外发出的声音，出现共鸣。</a:t>
            </a:r>
          </a:p>
          <a:p>
            <a:pPr lvl="0">
              <a:lnSpc>
                <a:spcPct val="110000"/>
              </a:lnSpc>
              <a:buFont typeface="Wingdings" panose="05000000000000000000" charset="0"/>
              <a:buChar char=""/>
            </a:pPr>
            <a:endParaRPr lang="en-US" altLang="zh-CN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兰亭黑-简" panose="02000000000000000000" charset="-122"/>
            </a:endParaRPr>
          </a:p>
          <a:p>
            <a:pPr lvl="0">
              <a:lnSpc>
                <a:spcPct val="110000"/>
              </a:lnSpc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</a:rPr>
              <a:t>相邻波节和</a:t>
            </a:r>
            <a:r>
              <a:rPr lang="zh-CN" altLang="en-US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</a:rPr>
              <a:t>波腹的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</a:rPr>
              <a:t>间距是 </a:t>
            </a: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503050405090304" charset="0"/>
              </a:rPr>
              <a:t>λ</a:t>
            </a:r>
            <a:r>
              <a:rPr lang="en-US" altLang="zh-CN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503050405090304" charset="0"/>
              </a:rPr>
              <a:t>/4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503050405090304" charset="0"/>
              </a:rPr>
              <a:t>，所以能产生共振的最长波长是</a:t>
            </a:r>
            <a:r>
              <a:rPr lang="en-US" altLang="zh-CN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503050405090304" charset="0"/>
              </a:rPr>
              <a:t>4L</a:t>
            </a:r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503050405090304" charset="0"/>
              </a:rPr>
              <a:t>。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以瓶口处为零点，向内深度为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x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，声速为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v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，角速度ω，振幅为</a:t>
            </a:r>
            <a:r>
              <a:rPr lang="en-US" altLang="zh-CN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A</a:t>
            </a:r>
            <a:r>
              <a:rPr lang="zh-CN" altLang="en-US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兰亭黑-简" panose="02000000000000000000" charset="-122"/>
                <a:sym typeface="+mn-ea"/>
              </a:rPr>
              <a:t>，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6479" y="3604020"/>
            <a:ext cx="5663930" cy="2548860"/>
          </a:xfrm>
          <a:prstGeom prst="rect">
            <a:avLst/>
          </a:prstGeom>
        </p:spPr>
      </p:pic>
      <p:pic>
        <p:nvPicPr>
          <p:cNvPr id="8" name="内容占位符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260315" y="3604019"/>
            <a:ext cx="24892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"/>
          <p:cNvSpPr txBox="1">
            <a:spLocks noChangeArrowheads="1"/>
          </p:cNvSpPr>
          <p:nvPr/>
        </p:nvSpPr>
        <p:spPr bwMode="auto">
          <a:xfrm>
            <a:off x="992051" y="118996"/>
            <a:ext cx="16273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实验原理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 smtClea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USTC</a:t>
              </a:r>
              <a:endParaRPr kumimoji="0" lang="zh-CN" alt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98663" y="1246856"/>
            <a:ext cx="95267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000000"/>
                </a:solidFill>
                <a:latin typeface="兰亭黑-简" panose="02000000000000000000" charset="-122"/>
                <a:ea typeface="兰亭黑-简" panose="02000000000000000000" charset="-122"/>
              </a:rPr>
              <a:t>由于产生共振时，瓶口处为波腹，则</a:t>
            </a:r>
            <a:r>
              <a:rPr lang="zh-CN" altLang="en-US">
                <a:solidFill>
                  <a:srgbClr val="000000"/>
                </a:solidFill>
                <a:latin typeface="兰亭黑-简" panose="02000000000000000000" charset="-122"/>
                <a:ea typeface="兰亭黑-简" panose="02000000000000000000" charset="-122"/>
                <a:sym typeface="+mn-ea"/>
              </a:rPr>
              <a:t>当波长满足以下条件时，会产生共振</a:t>
            </a:r>
            <a:r>
              <a:rPr lang="zh-CN" altLang="en-US" smtClean="0">
                <a:solidFill>
                  <a:srgbClr val="000000"/>
                </a:solidFill>
                <a:latin typeface="兰亭黑-简" panose="02000000000000000000" charset="-122"/>
                <a:ea typeface="兰亭黑-简" panose="02000000000000000000" charset="-122"/>
                <a:sym typeface="+mn-ea"/>
              </a:rPr>
              <a:t>。（</a:t>
            </a:r>
            <a:r>
              <a:rPr lang="en-US" altLang="zh-CN" smtClean="0">
                <a:solidFill>
                  <a:srgbClr val="000000"/>
                </a:solidFill>
                <a:latin typeface="兰亭黑-简" panose="02000000000000000000" charset="-122"/>
                <a:ea typeface="兰亭黑-简" panose="02000000000000000000" charset="-122"/>
                <a:sym typeface="+mn-ea"/>
              </a:rPr>
              <a:t>n=0,1,2……</a:t>
            </a:r>
            <a:r>
              <a:rPr lang="zh-CN" altLang="en-US" smtClean="0">
                <a:solidFill>
                  <a:srgbClr val="000000"/>
                </a:solidFill>
                <a:latin typeface="兰亭黑-简" panose="02000000000000000000" charset="-122"/>
                <a:ea typeface="兰亭黑-简" panose="02000000000000000000" charset="-122"/>
                <a:sym typeface="+mn-ea"/>
              </a:rPr>
              <a:t>）</a:t>
            </a:r>
            <a:endParaRPr lang="zh-CN" altLang="en-US">
              <a:solidFill>
                <a:srgbClr val="000000"/>
              </a:solidFill>
              <a:latin typeface="兰亭黑-简" panose="02000000000000000000" charset="-122"/>
              <a:ea typeface="兰亭黑-简" panose="02000000000000000000" charset="-122"/>
            </a:endParaRPr>
          </a:p>
          <a:p>
            <a:endParaRPr lang="zh-CN" altLang="en-US">
              <a:solidFill>
                <a:srgbClr val="000000"/>
              </a:solidFill>
              <a:latin typeface="兰亭黑-简" panose="02000000000000000000" charset="-122"/>
              <a:ea typeface="兰亭黑-简" panose="02000000000000000000" charset="-122"/>
            </a:endParaRPr>
          </a:p>
          <a:p>
            <a:pPr>
              <a:buFont typeface="Wingdings" panose="05000000000000000000" charset="0"/>
              <a:buNone/>
            </a:pPr>
            <a:endParaRPr lang="zh-CN" altLang="en-US">
              <a:solidFill>
                <a:srgbClr val="000000"/>
              </a:solidFill>
              <a:latin typeface="兰亭黑-简" panose="02000000000000000000" charset="-122"/>
              <a:ea typeface="兰亭黑-简" panose="02000000000000000000" charset="-122"/>
            </a:endParaRPr>
          </a:p>
          <a:p>
            <a:pPr>
              <a:buFont typeface="Wingdings" panose="05000000000000000000" charset="0"/>
              <a:buNone/>
            </a:pPr>
            <a:endParaRPr lang="en-US" altLang="zh-CN" smtClean="0">
              <a:solidFill>
                <a:srgbClr val="000000"/>
              </a:solidFill>
              <a:latin typeface="兰亭黑-简" panose="02000000000000000000" charset="-122"/>
              <a:ea typeface="兰亭黑-简" panose="02000000000000000000" charset="-122"/>
            </a:endParaRPr>
          </a:p>
          <a:p>
            <a:pPr>
              <a:buFont typeface="Wingdings" panose="05000000000000000000" charset="0"/>
              <a:buNone/>
            </a:pPr>
            <a:endParaRPr lang="zh-CN" altLang="en-US">
              <a:solidFill>
                <a:srgbClr val="000000"/>
              </a:solidFill>
              <a:latin typeface="兰亭黑-简" panose="02000000000000000000" charset="-122"/>
              <a:ea typeface="兰亭黑-简" panose="02000000000000000000" charset="-122"/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>
                <a:solidFill>
                  <a:srgbClr val="000000"/>
                </a:solidFill>
                <a:latin typeface="兰亭黑-简" panose="02000000000000000000" charset="-122"/>
                <a:ea typeface="兰亭黑-简" panose="02000000000000000000" charset="-122"/>
              </a:rPr>
              <a:t>当我们向容器中注水，声源实际上是水滴撞击水面发出的声音，该声音包含多种频率。而我们听到的声音基本上只有符合共振条件的音频</a:t>
            </a:r>
            <a:r>
              <a:rPr lang="zh-CN" altLang="en-US" smtClean="0">
                <a:solidFill>
                  <a:srgbClr val="000000"/>
                </a:solidFill>
                <a:latin typeface="兰亭黑-简" panose="02000000000000000000" charset="-122"/>
                <a:ea typeface="兰亭黑-简" panose="02000000000000000000" charset="-122"/>
              </a:rPr>
              <a:t>。基</a:t>
            </a:r>
            <a:r>
              <a:rPr lang="zh-CN" altLang="en-US">
                <a:solidFill>
                  <a:srgbClr val="000000"/>
                </a:solidFill>
                <a:latin typeface="兰亭黑-简" panose="02000000000000000000" charset="-122"/>
                <a:ea typeface="兰亭黑-简" panose="02000000000000000000" charset="-122"/>
              </a:rPr>
              <a:t>频 </a:t>
            </a:r>
            <a:r>
              <a:rPr lang="en-US" altLang="zh-CN">
                <a:solidFill>
                  <a:srgbClr val="000000"/>
                </a:solidFill>
                <a:latin typeface="兰亭黑-简" panose="02000000000000000000" charset="-122"/>
                <a:ea typeface="兰亭黑-简" panose="02000000000000000000" charset="-122"/>
              </a:rPr>
              <a:t>f</a:t>
            </a:r>
            <a:r>
              <a:rPr lang="en-US" altLang="zh-CN" baseline="-25000">
                <a:solidFill>
                  <a:srgbClr val="000000"/>
                </a:solidFill>
                <a:latin typeface="兰亭黑-简" panose="02000000000000000000" charset="-122"/>
                <a:ea typeface="兰亭黑-简" panose="02000000000000000000" charset="-122"/>
              </a:rPr>
              <a:t>0 </a:t>
            </a:r>
            <a:r>
              <a:rPr lang="zh-CN" altLang="en-US">
                <a:solidFill>
                  <a:srgbClr val="000000"/>
                </a:solidFill>
                <a:latin typeface="兰亭黑-简" panose="02000000000000000000" charset="-122"/>
                <a:ea typeface="兰亭黑-简" panose="02000000000000000000" charset="-122"/>
              </a:rPr>
              <a:t>决定了我们听到声音的音调</a:t>
            </a:r>
          </a:p>
          <a:p>
            <a:pPr>
              <a:buFont typeface="Wingdings" panose="05000000000000000000" charset="0"/>
              <a:buChar char=""/>
            </a:pPr>
            <a:endParaRPr lang="en-US" altLang="zh-CN" smtClean="0">
              <a:solidFill>
                <a:srgbClr val="000000"/>
              </a:solidFill>
              <a:latin typeface="兰亭黑-简" panose="02000000000000000000" charset="-122"/>
              <a:ea typeface="兰亭黑-简" panose="02000000000000000000" charset="-122"/>
              <a:sym typeface="+mn-ea"/>
            </a:endParaRPr>
          </a:p>
          <a:p>
            <a:pPr>
              <a:buFont typeface="Wingdings" panose="05000000000000000000" charset="0"/>
              <a:buChar char=""/>
            </a:pPr>
            <a:endParaRPr lang="en-US" altLang="zh-CN" smtClean="0">
              <a:solidFill>
                <a:srgbClr val="000000"/>
              </a:solidFill>
              <a:latin typeface="兰亭黑-简" panose="02000000000000000000" charset="-122"/>
              <a:ea typeface="兰亭黑-简" panose="02000000000000000000" charset="-122"/>
              <a:sym typeface="+mn-ea"/>
            </a:endParaRPr>
          </a:p>
          <a:p>
            <a:pPr>
              <a:buFont typeface="Wingdings" panose="05000000000000000000" charset="0"/>
              <a:buChar char=""/>
            </a:pPr>
            <a:endParaRPr lang="en-US" altLang="zh-CN" smtClean="0">
              <a:solidFill>
                <a:srgbClr val="000000"/>
              </a:solidFill>
              <a:latin typeface="兰亭黑-简" panose="02000000000000000000" charset="-122"/>
              <a:ea typeface="兰亭黑-简" panose="02000000000000000000" charset="-122"/>
              <a:sym typeface="+mn-ea"/>
            </a:endParaRPr>
          </a:p>
          <a:p>
            <a:pPr>
              <a:buFont typeface="Wingdings" panose="05000000000000000000" charset="0"/>
              <a:buChar char=""/>
            </a:pPr>
            <a:endParaRPr lang="en-US" altLang="zh-CN">
              <a:solidFill>
                <a:srgbClr val="000000"/>
              </a:solidFill>
              <a:latin typeface="兰亭黑-简" panose="02000000000000000000" charset="-122"/>
              <a:ea typeface="兰亭黑-简" panose="02000000000000000000" charset="-122"/>
              <a:sym typeface="+mn-ea"/>
            </a:endParaRPr>
          </a:p>
          <a:p>
            <a:pPr>
              <a:buFont typeface="Wingdings" panose="05000000000000000000" charset="0"/>
              <a:buChar char=""/>
            </a:pPr>
            <a:r>
              <a:rPr lang="zh-CN" altLang="en-US" smtClean="0">
                <a:solidFill>
                  <a:srgbClr val="000000"/>
                </a:solidFill>
                <a:latin typeface="兰亭黑-简" panose="02000000000000000000" charset="-122"/>
                <a:ea typeface="兰亭黑-简" panose="02000000000000000000" charset="-122"/>
                <a:sym typeface="+mn-ea"/>
              </a:rPr>
              <a:t>设</a:t>
            </a:r>
            <a:r>
              <a:rPr lang="zh-CN" altLang="en-US">
                <a:solidFill>
                  <a:srgbClr val="000000"/>
                </a:solidFill>
                <a:latin typeface="兰亭黑-简" panose="02000000000000000000" charset="-122"/>
                <a:ea typeface="兰亭黑-简" panose="02000000000000000000" charset="-122"/>
                <a:sym typeface="+mn-ea"/>
              </a:rPr>
              <a:t>空气柱的长度为 </a:t>
            </a:r>
            <a:r>
              <a:rPr lang="en-US" altLang="zh-CN" b="1">
                <a:solidFill>
                  <a:srgbClr val="000000"/>
                </a:solidFill>
                <a:latin typeface="Times New Roman" panose="02020503050405090304" charset="0"/>
                <a:ea typeface="兰亭黑-简" panose="02000000000000000000" charset="-122"/>
                <a:cs typeface="Times New Roman" panose="02020503050405090304" charset="0"/>
                <a:sym typeface="+mn-ea"/>
              </a:rPr>
              <a:t>L = L</a:t>
            </a:r>
            <a:r>
              <a:rPr lang="en-US" altLang="zh-CN" b="1" baseline="-25000">
                <a:solidFill>
                  <a:srgbClr val="000000"/>
                </a:solidFill>
                <a:latin typeface="Times New Roman" panose="02020503050405090304" charset="0"/>
                <a:ea typeface="兰亭黑-简" panose="02000000000000000000" charset="-122"/>
                <a:cs typeface="Times New Roman" panose="02020503050405090304" charset="0"/>
                <a:sym typeface="+mn-ea"/>
              </a:rPr>
              <a:t>0 </a:t>
            </a:r>
            <a:r>
              <a:rPr lang="en-US" altLang="zh-CN" b="1">
                <a:solidFill>
                  <a:srgbClr val="000000"/>
                </a:solidFill>
                <a:latin typeface="Times New Roman" panose="02020503050405090304" charset="0"/>
                <a:ea typeface="兰亭黑-简" panose="02000000000000000000" charset="-122"/>
                <a:cs typeface="Times New Roman" panose="02020503050405090304" charset="0"/>
                <a:sym typeface="+mn-ea"/>
              </a:rPr>
              <a:t>-</a:t>
            </a:r>
            <a:r>
              <a:rPr lang="zh-CN" altLang="en-US" b="1">
                <a:solidFill>
                  <a:srgbClr val="000000"/>
                </a:solidFill>
                <a:latin typeface="Times New Roman" panose="02020503050405090304" charset="0"/>
                <a:ea typeface="兰亭黑-简" panose="02000000000000000000" charset="-122"/>
                <a:cs typeface="Times New Roman" panose="02020503050405090304" charset="0"/>
                <a:sym typeface="+mn-ea"/>
              </a:rPr>
              <a:t> β</a:t>
            </a:r>
            <a:r>
              <a:rPr lang="en-US" altLang="zh-CN" b="1">
                <a:solidFill>
                  <a:srgbClr val="000000"/>
                </a:solidFill>
                <a:latin typeface="Times New Roman" panose="02020503050405090304" charset="0"/>
                <a:ea typeface="兰亭黑-简" panose="02000000000000000000" charset="-122"/>
                <a:cs typeface="Times New Roman" panose="02020503050405090304" charset="0"/>
                <a:sym typeface="+mn-ea"/>
              </a:rPr>
              <a:t>t</a:t>
            </a:r>
            <a:r>
              <a:rPr lang="en-US" altLang="zh-CN" b="1" smtClean="0">
                <a:solidFill>
                  <a:srgbClr val="000000"/>
                </a:solidFill>
                <a:latin typeface="Times New Roman" panose="02020503050405090304" charset="0"/>
                <a:ea typeface="兰亭黑-简" panose="02000000000000000000" charset="-122"/>
                <a:cs typeface="Times New Roman" panose="02020503050405090304" charset="0"/>
                <a:sym typeface="+mn-ea"/>
              </a:rPr>
              <a:t>,       </a:t>
            </a:r>
            <a:r>
              <a:rPr lang="zh-CN" altLang="en-US" smtClean="0">
                <a:solidFill>
                  <a:srgbClr val="000000"/>
                </a:solidFill>
                <a:latin typeface="Times New Roman" panose="02020503050405090304" charset="0"/>
                <a:ea typeface="兰亭黑-简" panose="02000000000000000000" charset="-122"/>
                <a:cs typeface="Times New Roman" panose="02020503050405090304" charset="0"/>
                <a:sym typeface="+mn-ea"/>
              </a:rPr>
              <a:t>为</a:t>
            </a:r>
            <a:r>
              <a:rPr lang="zh-CN" altLang="en-US">
                <a:solidFill>
                  <a:srgbClr val="000000"/>
                </a:solidFill>
                <a:latin typeface="Times New Roman" panose="02020503050405090304" charset="0"/>
                <a:ea typeface="兰亭黑-简" panose="02000000000000000000" charset="-122"/>
                <a:cs typeface="Times New Roman" panose="02020503050405090304" charset="0"/>
                <a:sym typeface="+mn-ea"/>
              </a:rPr>
              <a:t>瓶子初始高</a:t>
            </a:r>
            <a:r>
              <a:rPr lang="zh-CN" altLang="en-US" smtClean="0">
                <a:solidFill>
                  <a:srgbClr val="000000"/>
                </a:solidFill>
                <a:latin typeface="Times New Roman" panose="02020503050405090304" charset="0"/>
                <a:ea typeface="兰亭黑-简" panose="02000000000000000000" charset="-122"/>
                <a:cs typeface="Times New Roman" panose="02020503050405090304" charset="0"/>
                <a:sym typeface="+mn-ea"/>
              </a:rPr>
              <a:t>度，</a:t>
            </a:r>
            <a:r>
              <a:rPr lang="zh-CN" altLang="en-US" b="1" smtClean="0">
                <a:solidFill>
                  <a:srgbClr val="000000"/>
                </a:solidFill>
                <a:latin typeface="Times New Roman" panose="02020503050405090304" charset="0"/>
                <a:ea typeface="兰亭黑-简" panose="02000000000000000000" charset="-122"/>
                <a:cs typeface="Times New Roman" panose="02020503050405090304" charset="0"/>
                <a:sym typeface="+mn-ea"/>
              </a:rPr>
              <a:t>β</a:t>
            </a:r>
            <a:r>
              <a:rPr lang="zh-CN" altLang="en-US">
                <a:solidFill>
                  <a:srgbClr val="000000"/>
                </a:solidFill>
                <a:latin typeface="兰亭黑-简" panose="02000000000000000000" charset="-122"/>
                <a:ea typeface="兰亭黑-简" panose="02000000000000000000" charset="-122"/>
                <a:cs typeface="Arial" panose="020B0604020202090204" pitchFamily="34" charset="0"/>
                <a:sym typeface="+mn-ea"/>
              </a:rPr>
              <a:t>与注水速度有关，即均匀注水时每秒钟空气柱缩短的长度</a:t>
            </a:r>
            <a:r>
              <a:rPr lang="zh-CN" altLang="en-US" smtClean="0">
                <a:solidFill>
                  <a:srgbClr val="000000"/>
                </a:solidFill>
                <a:latin typeface="兰亭黑-简" panose="02000000000000000000" charset="-122"/>
                <a:ea typeface="兰亭黑-简" panose="02000000000000000000" charset="-122"/>
                <a:cs typeface="Arial" panose="020B0604020202090204" pitchFamily="34" charset="0"/>
                <a:sym typeface="+mn-ea"/>
              </a:rPr>
              <a:t>。 因</a:t>
            </a:r>
            <a:r>
              <a:rPr lang="zh-CN" altLang="en-US">
                <a:solidFill>
                  <a:srgbClr val="000000"/>
                </a:solidFill>
                <a:latin typeface="兰亭黑-简" panose="02000000000000000000" charset="-122"/>
                <a:ea typeface="兰亭黑-简" panose="02000000000000000000" charset="-122"/>
                <a:cs typeface="Arial" panose="020B0604020202090204" pitchFamily="34" charset="0"/>
                <a:sym typeface="+mn-ea"/>
              </a:rPr>
              <a:t>而我们听到的声音频率会是</a:t>
            </a:r>
          </a:p>
          <a:p>
            <a:endParaRPr lang="en-US" altLang="zh-CN" smtClean="0">
              <a:solidFill>
                <a:srgbClr val="000000"/>
              </a:solidFill>
              <a:latin typeface="兰亭黑-简" panose="02000000000000000000" charset="-122"/>
              <a:ea typeface="兰亭黑-简" panose="02000000000000000000" charset="-122"/>
              <a:cs typeface="Arial" panose="020B0604020202090204" pitchFamily="34" charset="0"/>
              <a:sym typeface="+mn-ea"/>
            </a:endParaRPr>
          </a:p>
          <a:p>
            <a:endParaRPr lang="en-US" altLang="zh-CN">
              <a:solidFill>
                <a:srgbClr val="000000"/>
              </a:solidFill>
              <a:latin typeface="兰亭黑-简" panose="02000000000000000000" charset="-122"/>
              <a:ea typeface="兰亭黑-简" panose="02000000000000000000" charset="-122"/>
              <a:cs typeface="Arial" panose="020B0604020202090204" pitchFamily="34" charset="0"/>
              <a:sym typeface="+mn-ea"/>
            </a:endParaRPr>
          </a:p>
          <a:p>
            <a:endParaRPr lang="en-US" altLang="zh-CN" smtClean="0">
              <a:solidFill>
                <a:srgbClr val="000000"/>
              </a:solidFill>
              <a:latin typeface="兰亭黑-简" panose="02000000000000000000" charset="-122"/>
              <a:ea typeface="兰亭黑-简" panose="02000000000000000000" charset="-122"/>
              <a:cs typeface="Arial" panose="020B0604020202090204" pitchFamily="34" charset="0"/>
              <a:sym typeface="+mn-ea"/>
            </a:endParaRPr>
          </a:p>
          <a:p>
            <a:endParaRPr lang="en-US" altLang="zh-CN">
              <a:solidFill>
                <a:srgbClr val="000000"/>
              </a:solidFill>
              <a:latin typeface="兰亭黑-简" panose="02000000000000000000" charset="-122"/>
              <a:ea typeface="兰亭黑-简" panose="02000000000000000000" charset="-122"/>
              <a:cs typeface="Arial" panose="020B0604020202090204" pitchFamily="34" charset="0"/>
              <a:sym typeface="+mn-ea"/>
            </a:endParaRPr>
          </a:p>
          <a:p>
            <a:endParaRPr lang="zh-CN" altLang="en-US">
              <a:solidFill>
                <a:srgbClr val="000000"/>
              </a:solidFill>
              <a:latin typeface="兰亭黑-简" panose="02000000000000000000" charset="-122"/>
              <a:ea typeface="兰亭黑-简" panose="02000000000000000000" charset="-122"/>
              <a:cs typeface="Arial" panose="020B0604020202090204" pitchFamily="34" charset="0"/>
              <a:sym typeface="+mn-ea"/>
            </a:endParaRPr>
          </a:p>
        </p:txBody>
      </p:sp>
      <p:pic>
        <p:nvPicPr>
          <p:cNvPr id="10" name="334E55B0-647D-440b-865C-3EC943EB4CBC-1" descr="wpsoffic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2668" y="1774654"/>
            <a:ext cx="3145790" cy="586105"/>
          </a:xfrm>
          <a:prstGeom prst="rect">
            <a:avLst/>
          </a:prstGeom>
        </p:spPr>
      </p:pic>
      <p:pic>
        <p:nvPicPr>
          <p:cNvPr id="11" name="334E55B0-647D-440b-865C-3EC943EB4CBC-2" descr="/private/var/folders/p9/n_lb_t856czbhm3wfr1rgcdr0000gn/T/com.kingsoft.wpsoffice.mac/wpsoffice.SNAQmDwpsoffic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6289" y="1745127"/>
            <a:ext cx="1946275" cy="645160"/>
          </a:xfrm>
          <a:prstGeom prst="rect">
            <a:avLst/>
          </a:prstGeom>
        </p:spPr>
      </p:pic>
      <p:pic>
        <p:nvPicPr>
          <p:cNvPr id="12" name="334E55B0-647D-440b-865C-3EC943EB4CBC-3" descr="/private/var/folders/p9/n_lb_t856czbhm3wfr1rgcdr0000gn/T/com.kingsoft.wpsoffice.mac/wpsoffice.gZIexMwpsoffic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64293" y="3364740"/>
            <a:ext cx="1795780" cy="507764"/>
          </a:xfrm>
          <a:prstGeom prst="rect">
            <a:avLst/>
          </a:prstGeom>
        </p:spPr>
      </p:pic>
      <p:pic>
        <p:nvPicPr>
          <p:cNvPr id="13" name="334E55B0-647D-440b-865C-3EC943EB4CBC-4" descr="/private/var/folders/p9/n_lb_t856czbhm3wfr1rgcdr0000gn/T/com.kingsoft.wpsoffice.mac/wpsoffice.iIumAzwpsoffice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63813" y="5083283"/>
            <a:ext cx="5165090" cy="654080"/>
          </a:xfrm>
          <a:prstGeom prst="rect">
            <a:avLst/>
          </a:prstGeom>
        </p:spPr>
      </p:pic>
      <p:graphicFrame>
        <p:nvGraphicFramePr>
          <p:cNvPr id="15" name="对象 14">
            <a:hlinkClick r:id="" action="ppaction://ole?verb=0"/>
          </p:cNvPr>
          <p:cNvGraphicFramePr>
            <a:graphicFrameLocks/>
          </p:cNvGraphicFramePr>
          <p:nvPr/>
        </p:nvGraphicFramePr>
        <p:xfrm>
          <a:off x="4094480" y="4291651"/>
          <a:ext cx="32131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Equation" r:id="rId7" imgW="164880" imgH="190440" progId="">
                  <p:embed/>
                </p:oleObj>
              </mc:Choice>
              <mc:Fallback>
                <p:oleObj name="Equation" r:id="rId7" imgW="164880" imgH="190440" progId="">
                  <p:embed/>
                  <p:pic>
                    <p:nvPicPr>
                      <p:cNvPr id="0" name="对象 6" descr="image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4480" y="4291651"/>
                        <a:ext cx="321310" cy="37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solidFill>
                  <a:srgbClr val="000000"/>
                </a:solidFill>
                <a:latin typeface="黑体" panose="02010609060101010101" pitchFamily="49" charset="-122"/>
              </a:rPr>
              <a:t>待研究问题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4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743573" y="1048340"/>
                <a:ext cx="10675542" cy="5045075"/>
              </a:xfrm>
              <a:prstGeom prst="rect">
                <a:avLst/>
              </a:prstGeom>
            </p:spPr>
            <p:txBody>
              <a:bodyPr vert="horz" lIns="90000" tIns="46800" rIns="90000" bIns="46800" rtlCol="0">
                <a:normAutofit fontScale="25000" lnSpcReduction="20000"/>
              </a:bodyPr>
              <a:lstStyle>
                <a:lvl1pPr marL="228600" marR="0" lvl="0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90204" pitchFamily="34" charset="0"/>
                  <a:buChar char="•"/>
                  <a:defRPr kumimoji="0" lang="zh-CN" altLang="en-US" sz="1600" b="0" i="0" u="none" strike="noStrike" kern="1200" cap="none" spc="150" normalizeH="0" baseline="0" noProof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Arial" panose="020B060402020209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1pPr>
                <a:lvl2pPr marL="685800" marR="0" lvl="1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90204" pitchFamily="34" charset="0"/>
                  <a:buChar char="•"/>
                  <a:tabLst>
                    <a:tab pos="1609725" algn="l"/>
                  </a:tabLst>
                  <a:defRPr kumimoji="0" lang="zh-CN" altLang="en-US" sz="1600" b="0" i="0" u="none" strike="noStrike" kern="1200" cap="none" spc="150" normalizeH="0" baseline="0" noProof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Arial" panose="020B060402020209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2pPr>
                <a:lvl3pPr marL="1143000" marR="0" lvl="2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90204" pitchFamily="34" charset="0"/>
                  <a:buChar char="•"/>
                  <a:defRPr kumimoji="0" lang="zh-CN" altLang="en-US" sz="1600" b="0" i="0" u="none" strike="noStrike" kern="1200" cap="none" spc="150" normalizeH="0" baseline="0" noProof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Arial" panose="020B060402020209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3pPr>
                <a:lvl4pPr marL="1600200" marR="0" lvl="3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90204" pitchFamily="34" charset="0"/>
                  <a:buChar char="•"/>
                  <a:defRPr kumimoji="0" lang="zh-CN" altLang="en-US" sz="1600" b="0" i="0" u="none" strike="noStrike" kern="1200" cap="none" spc="150" normalizeH="0" baseline="0" noProof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Arial" panose="020B060402020209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4pPr>
                <a:lvl5pPr marL="2057400" marR="0" lvl="4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90204" pitchFamily="34" charset="0"/>
                  <a:buChar char="•"/>
                  <a:defRPr kumimoji="0" lang="zh-CN" altLang="en-US" sz="1600" b="0" i="0" u="none" strike="noStrike" kern="1200" cap="none" spc="150" normalizeH="0" baseline="0" noProof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uFillTx/>
                    <a:latin typeface="Arial" panose="020B0604020202090204" pitchFamily="34" charset="0"/>
                    <a:ea typeface="微软雅黑" panose="020B0503020204020204" pitchFamily="34" charset="-122"/>
                    <a:cs typeface="+mn-cs"/>
                    <a:sym typeface="+mn-ea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9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marR="0" lvl="0" indent="-22860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Wingdings" panose="05000000000000000000" pitchFamily="2" charset="2"/>
                  <a:buChar char="Ø"/>
                  <a:defRPr/>
                </a:pPr>
                <a:r>
                  <a:rPr kumimoji="0" lang="zh-CN" altLang="en-US" sz="7200" b="1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兰亭黑-简" panose="02000000000000000000" charset="-122"/>
                    <a:sym typeface="+mn-ea"/>
                  </a:rPr>
                  <a:t>基础</a:t>
                </a:r>
              </a:p>
              <a:p>
                <a:pPr lvl="0">
                  <a:defRPr/>
                </a:pPr>
                <a:r>
                  <a:rPr lang="zh-CN" altLang="en-US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准备一个细长均匀的圆柱形容器</a:t>
                </a:r>
                <a:r>
                  <a:rPr lang="en-US" altLang="zh-CN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(</a:t>
                </a:r>
                <a:r>
                  <a:rPr lang="zh-CN" altLang="en-US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瓶子或底部封口的水管</a:t>
                </a:r>
                <a:r>
                  <a:rPr lang="en-US" altLang="zh-CN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)</a:t>
                </a:r>
                <a:r>
                  <a:rPr lang="zh-CN" altLang="en-US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。在容</a:t>
                </a:r>
                <a:r>
                  <a:rPr lang="zh-CN" altLang="en-US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器底部（</a:t>
                </a:r>
                <a:r>
                  <a:rPr lang="zh-CN" altLang="en-US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离瓶底约</a:t>
                </a:r>
                <a:r>
                  <a:rPr lang="en-US" altLang="zh-CN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2cm</a:t>
                </a:r>
                <a:r>
                  <a:rPr lang="zh-CN" altLang="en-US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处</a:t>
                </a:r>
                <a:r>
                  <a:rPr lang="zh-CN" altLang="en-US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）做水</a:t>
                </a:r>
                <a:r>
                  <a:rPr lang="zh-CN" altLang="en-US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平标</a:t>
                </a:r>
                <a:r>
                  <a:rPr lang="zh-CN" altLang="en-US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志</a:t>
                </a:r>
                <a:r>
                  <a:rPr lang="en-US" altLang="zh-CN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A</a:t>
                </a:r>
                <a:r>
                  <a:rPr lang="zh-CN" altLang="en-US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，靠近瓶口的位</a:t>
                </a:r>
                <a:r>
                  <a:rPr lang="zh-CN" altLang="en-US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置做水</a:t>
                </a:r>
                <a:r>
                  <a:rPr lang="zh-CN" altLang="en-US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平标志</a:t>
                </a:r>
                <a:r>
                  <a:rPr lang="en-US" altLang="zh-CN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B</a:t>
                </a:r>
                <a:r>
                  <a:rPr lang="zh-CN" altLang="en-US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。测出</a:t>
                </a:r>
                <a:r>
                  <a:rPr lang="en-US" altLang="zh-CN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A</a:t>
                </a:r>
                <a:r>
                  <a:rPr lang="zh-CN" altLang="en-US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离</a:t>
                </a:r>
                <a:r>
                  <a:rPr lang="zh-CN" altLang="en-US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瓶</a:t>
                </a:r>
                <a:r>
                  <a:rPr lang="zh-CN" altLang="en-US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口</a:t>
                </a:r>
                <a:r>
                  <a:rPr lang="zh-CN" altLang="en-US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的距离</a:t>
                </a:r>
                <a:r>
                  <a:rPr lang="en-US" altLang="zh-CN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L</a:t>
                </a:r>
                <a:r>
                  <a:rPr lang="en-US" altLang="zh-CN" sz="48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0</a:t>
                </a:r>
                <a:r>
                  <a:rPr lang="en-US" altLang="zh-CN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,</a:t>
                </a:r>
                <a:r>
                  <a:rPr lang="zh-CN" altLang="en-US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以及</a:t>
                </a:r>
                <a:r>
                  <a:rPr lang="en-US" altLang="zh-CN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A</a:t>
                </a:r>
                <a:r>
                  <a:rPr lang="zh-CN" altLang="en-US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和</a:t>
                </a:r>
                <a:r>
                  <a:rPr lang="en-US" altLang="zh-CN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B</a:t>
                </a:r>
                <a:r>
                  <a:rPr lang="zh-CN" altLang="en-US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之</a:t>
                </a:r>
                <a:r>
                  <a:rPr lang="zh-CN" altLang="en-US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间的距离</a:t>
                </a:r>
                <a:r>
                  <a:rPr lang="en-US" altLang="zh-CN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L</a:t>
                </a:r>
                <a:r>
                  <a:rPr lang="en-US" altLang="zh-CN" sz="48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1</a:t>
                </a:r>
                <a:r>
                  <a:rPr lang="zh-CN" altLang="en-US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。把</a:t>
                </a:r>
                <a:r>
                  <a:rPr lang="zh-CN" altLang="en-US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瓶子放在水龙</a:t>
                </a:r>
                <a:r>
                  <a:rPr lang="zh-CN" altLang="en-US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头下，匀速放</a:t>
                </a:r>
                <a:r>
                  <a:rPr lang="zh-CN" altLang="en-US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水</a:t>
                </a:r>
                <a:r>
                  <a:rPr lang="zh-CN" altLang="en-US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，控</a:t>
                </a:r>
                <a:r>
                  <a:rPr lang="zh-CN" altLang="en-US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制出水</a:t>
                </a:r>
                <a:r>
                  <a:rPr lang="zh-CN" altLang="en-US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量使得注</a:t>
                </a:r>
                <a:r>
                  <a:rPr lang="zh-CN" altLang="en-US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满瓶子的时间大</a:t>
                </a:r>
                <a:r>
                  <a:rPr lang="zh-CN" altLang="en-US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约在</a:t>
                </a:r>
                <a:r>
                  <a:rPr lang="en-US" altLang="zh-CN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30</a:t>
                </a:r>
                <a:r>
                  <a:rPr lang="zh-CN" altLang="en-US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秒到</a:t>
                </a:r>
                <a:r>
                  <a:rPr lang="en-US" altLang="zh-CN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1</a:t>
                </a:r>
                <a:r>
                  <a:rPr lang="zh-CN" altLang="en-US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分钟。在测量注</a:t>
                </a:r>
                <a:r>
                  <a:rPr lang="zh-CN" altLang="en-US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水从</a:t>
                </a:r>
                <a:r>
                  <a:rPr lang="en-US" altLang="zh-CN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A</a:t>
                </a:r>
                <a:r>
                  <a:rPr lang="zh-CN" altLang="en-US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到</a:t>
                </a:r>
                <a:r>
                  <a:rPr lang="en-US" altLang="zh-CN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B</a:t>
                </a:r>
                <a:r>
                  <a:rPr lang="zh-CN" altLang="en-US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所</a:t>
                </a:r>
                <a:r>
                  <a:rPr lang="zh-CN" altLang="en-US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需要的时</a:t>
                </a:r>
                <a:r>
                  <a:rPr lang="zh-CN" altLang="en-US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间</a:t>
                </a:r>
                <a:r>
                  <a:rPr lang="en-US" altLang="zh-CN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t</a:t>
                </a:r>
                <a:r>
                  <a:rPr lang="en-US" altLang="zh-CN" sz="48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1</a:t>
                </a:r>
                <a:r>
                  <a:rPr lang="en-US" altLang="zh-CN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 </a:t>
                </a:r>
                <a:r>
                  <a:rPr lang="zh-CN" altLang="en-US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，即</a:t>
                </a:r>
                <a:r>
                  <a:rPr lang="zh-CN" altLang="en-US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可测的参数</a:t>
                </a:r>
                <a:r>
                  <a:rPr lang="el-GR" altLang="zh-CN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β</a:t>
                </a:r>
                <a:r>
                  <a:rPr lang="el-GR" altLang="zh-CN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=</a:t>
                </a:r>
                <a:r>
                  <a:rPr lang="en-US" altLang="zh-CN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 L</a:t>
                </a:r>
                <a:r>
                  <a:rPr lang="en-US" altLang="zh-CN" sz="48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1 </a:t>
                </a:r>
                <a:r>
                  <a:rPr lang="en-US" altLang="zh-CN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/</a:t>
                </a:r>
                <a:r>
                  <a:rPr lang="en-US" altLang="zh-CN" sz="72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 t</a:t>
                </a:r>
                <a:r>
                  <a:rPr lang="en-US" altLang="zh-CN" sz="480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1 </a:t>
                </a:r>
                <a:r>
                  <a:rPr lang="zh-CN" altLang="en-US" sz="720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微软雅黑" panose="020B0503020204020204" pitchFamily="34" charset="-122"/>
                  </a:rPr>
                  <a:t>。</a:t>
                </a:r>
                <a:endParaRPr lang="en-US" altLang="zh-CN" sz="720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微软雅黑" panose="020B0503020204020204" pitchFamily="34" charset="-122"/>
                </a:endParaRPr>
              </a:p>
              <a:p>
                <a:pPr lvl="0">
                  <a:defRPr/>
                </a:pPr>
                <a:r>
                  <a:rPr lang="zh-CN" altLang="zh-CN" sz="7200">
                    <a:latin typeface="微软雅黑" panose="020B0503020204020204" pitchFamily="34" charset="-122"/>
                  </a:rPr>
                  <a:t>保持出水量不变</a:t>
                </a:r>
                <a:r>
                  <a:rPr lang="zh-CN" altLang="zh-CN" sz="7200" smtClean="0">
                    <a:latin typeface="微软雅黑" panose="020B0503020204020204" pitchFamily="34" charset="-122"/>
                  </a:rPr>
                  <a:t>，清</a:t>
                </a:r>
                <a:r>
                  <a:rPr lang="zh-CN" altLang="zh-CN" sz="7200">
                    <a:latin typeface="微软雅黑" panose="020B0503020204020204" pitchFamily="34" charset="-122"/>
                  </a:rPr>
                  <a:t>空瓶子准备实验</a:t>
                </a:r>
                <a:r>
                  <a:rPr lang="zh-CN" altLang="zh-CN" sz="7200" smtClean="0">
                    <a:latin typeface="微软雅黑" panose="020B0503020204020204" pitchFamily="34" charset="-122"/>
                  </a:rPr>
                  <a:t>。</a:t>
                </a:r>
                <a:endParaRPr lang="en-US" altLang="zh-CN" sz="7200" smtClean="0">
                  <a:latin typeface="微软雅黑" panose="020B0503020204020204" pitchFamily="34" charset="-122"/>
                </a:endParaRPr>
              </a:p>
              <a:p>
                <a:pPr>
                  <a:buFont typeface="Arial" panose="020B0604020202090204" pitchFamily="34" charset="0"/>
                  <a:buChar char="•"/>
                  <a:defRPr/>
                </a:pPr>
                <a:r>
                  <a:rPr lang="zh-CN" altLang="zh-CN" sz="7200">
                    <a:latin typeface="微软雅黑" panose="020B0503020204020204" pitchFamily="34" charset="-122"/>
                  </a:rPr>
                  <a:t>打开手机</a:t>
                </a:r>
                <a:r>
                  <a:rPr lang="en-US" altLang="zh-CN" sz="7200">
                    <a:latin typeface="微软雅黑" panose="020B0503020204020204" pitchFamily="34" charset="-122"/>
                  </a:rPr>
                  <a:t>APP</a:t>
                </a:r>
                <a:r>
                  <a:rPr lang="zh-CN" altLang="zh-CN" sz="7200">
                    <a:latin typeface="微软雅黑" panose="020B0503020204020204" pitchFamily="34" charset="-122"/>
                  </a:rPr>
                  <a:t>软</a:t>
                </a:r>
                <a:r>
                  <a:rPr lang="zh-CN" altLang="zh-CN" sz="7200" smtClean="0">
                    <a:latin typeface="微软雅黑" panose="020B0503020204020204" pitchFamily="34" charset="-122"/>
                  </a:rPr>
                  <a:t>件</a:t>
                </a:r>
                <a:r>
                  <a:rPr lang="zh-CN" altLang="en-US" sz="7200">
                    <a:latin typeface="微软雅黑" panose="020B0503020204020204" pitchFamily="34" charset="-122"/>
                  </a:rPr>
                  <a:t> </a:t>
                </a:r>
                <a:r>
                  <a:rPr lang="zh-CN" altLang="en-US" sz="7200" smtClean="0">
                    <a:latin typeface="微软雅黑" panose="020B0503020204020204" pitchFamily="34" charset="-122"/>
                  </a:rPr>
                  <a:t>“</a:t>
                </a:r>
                <a:r>
                  <a:rPr lang="en-US" altLang="zh-CN" sz="7200" b="1">
                    <a:latin typeface="微软雅黑" panose="020B0503020204020204" pitchFamily="34" charset="-122"/>
                  </a:rPr>
                  <a:t>Phyphox</a:t>
                </a:r>
                <a:r>
                  <a:rPr lang="zh-CN" altLang="en-US" sz="7200" smtClean="0">
                    <a:latin typeface="微软雅黑" panose="020B0503020204020204" pitchFamily="34" charset="-122"/>
                  </a:rPr>
                  <a:t>”</a:t>
                </a:r>
                <a:r>
                  <a:rPr lang="zh-CN" altLang="zh-CN" sz="7200" smtClean="0">
                    <a:latin typeface="微软雅黑" panose="020B0503020204020204" pitchFamily="34" charset="-122"/>
                  </a:rPr>
                  <a:t>，</a:t>
                </a:r>
                <a:r>
                  <a:rPr lang="zh-CN" altLang="zh-CN" sz="7200">
                    <a:latin typeface="微软雅黑" panose="020B0503020204020204" pitchFamily="34" charset="-122"/>
                  </a:rPr>
                  <a:t>选择其中的应用</a:t>
                </a:r>
                <a:r>
                  <a:rPr lang="en-US" altLang="zh-CN" sz="7200">
                    <a:latin typeface="微软雅黑" panose="020B0503020204020204" pitchFamily="34" charset="-122"/>
                  </a:rPr>
                  <a:t>”</a:t>
                </a:r>
                <a:r>
                  <a:rPr lang="en-US" altLang="zh-CN" sz="7200" b="1">
                    <a:latin typeface="微软雅黑" panose="020B0503020204020204" pitchFamily="34" charset="-122"/>
                  </a:rPr>
                  <a:t>Frequency history</a:t>
                </a:r>
                <a:r>
                  <a:rPr lang="en-US" altLang="zh-CN" sz="7200">
                    <a:latin typeface="微软雅黑" panose="020B0503020204020204" pitchFamily="34" charset="-122"/>
                  </a:rPr>
                  <a:t>”</a:t>
                </a:r>
                <a:r>
                  <a:rPr sz="7200">
                    <a:latin typeface="微软雅黑" panose="020B0503020204020204" pitchFamily="34" charset="-122"/>
                  </a:rPr>
                  <a:t>，</a:t>
                </a:r>
                <a:r>
                  <a:rPr lang="zh-CN" altLang="zh-CN" sz="7200">
                    <a:latin typeface="微软雅黑" panose="020B0503020204020204" pitchFamily="34" charset="-122"/>
                  </a:rPr>
                  <a:t>点击“</a:t>
                </a:r>
                <a:r>
                  <a:rPr lang="zh-CN" altLang="zh-CN" sz="7200"/>
                  <a:t>►</a:t>
                </a:r>
                <a:r>
                  <a:rPr lang="zh-CN" altLang="zh-CN" sz="7200">
                    <a:latin typeface="微软雅黑" panose="020B0503020204020204" pitchFamily="34" charset="-122"/>
                  </a:rPr>
                  <a:t>”即可进行测量（刚开始时需要点击两次），此时</a:t>
                </a:r>
                <a:r>
                  <a:rPr lang="en-US" altLang="zh-CN" sz="7200">
                    <a:latin typeface="微软雅黑" panose="020B0503020204020204" pitchFamily="34" charset="-122"/>
                  </a:rPr>
                  <a:t>App</a:t>
                </a:r>
                <a:r>
                  <a:rPr lang="zh-CN" altLang="zh-CN" sz="7200">
                    <a:latin typeface="微软雅黑" panose="020B0503020204020204" pitchFamily="34" charset="-122"/>
                  </a:rPr>
                  <a:t>将会记录它接收的声音的频率，并在屏幕上显示出来（大约每</a:t>
                </a:r>
                <a:r>
                  <a:rPr lang="en-US" altLang="zh-CN" sz="7200">
                    <a:latin typeface="微软雅黑" panose="020B0503020204020204" pitchFamily="34" charset="-122"/>
                  </a:rPr>
                  <a:t>0.04</a:t>
                </a:r>
                <a:r>
                  <a:rPr lang="zh-CN" altLang="zh-CN" sz="7200">
                    <a:latin typeface="微软雅黑" panose="020B0503020204020204" pitchFamily="34" charset="-122"/>
                  </a:rPr>
                  <a:t>秒记录一个点）</a:t>
                </a:r>
                <a:r>
                  <a:rPr lang="zh-CN" altLang="zh-CN" sz="7200" smtClean="0">
                    <a:latin typeface="微软雅黑" panose="020B0503020204020204" pitchFamily="34" charset="-122"/>
                  </a:rPr>
                  <a:t>。</a:t>
                </a:r>
                <a:endParaRPr lang="en-US" altLang="zh-CN" sz="7200" smtClean="0">
                  <a:latin typeface="微软雅黑" panose="020B0503020204020204" pitchFamily="34" charset="-122"/>
                </a:endParaRPr>
              </a:p>
              <a:p>
                <a:pPr>
                  <a:buFont typeface="Arial" panose="020B0604020202090204" pitchFamily="34" charset="0"/>
                  <a:buChar char="•"/>
                  <a:defRPr/>
                </a:pPr>
                <a:r>
                  <a:rPr lang="zh-CN" altLang="zh-CN" sz="7200">
                    <a:latin typeface="微软雅黑" panose="020B0503020204020204" pitchFamily="34" charset="-122"/>
                  </a:rPr>
                  <a:t>注水开始</a:t>
                </a:r>
                <a:r>
                  <a:rPr lang="zh-CN" altLang="zh-CN" sz="7200" smtClean="0">
                    <a:latin typeface="微软雅黑" panose="020B0503020204020204" pitchFamily="34" charset="-122"/>
                  </a:rPr>
                  <a:t>，</a:t>
                </a:r>
                <a:r>
                  <a:rPr lang="zh-CN" altLang="en-US" sz="7200" smtClean="0">
                    <a:latin typeface="微软雅黑" panose="020B0503020204020204" pitchFamily="34" charset="-122"/>
                  </a:rPr>
                  <a:t>从</a:t>
                </a:r>
                <a:r>
                  <a:rPr lang="zh-CN" altLang="zh-CN" sz="7200" smtClean="0">
                    <a:latin typeface="微软雅黑" panose="020B0503020204020204" pitchFamily="34" charset="-122"/>
                  </a:rPr>
                  <a:t>水</a:t>
                </a:r>
                <a:r>
                  <a:rPr lang="zh-CN" altLang="zh-CN" sz="7200">
                    <a:latin typeface="微软雅黑" panose="020B0503020204020204" pitchFamily="34" charset="-122"/>
                  </a:rPr>
                  <a:t>面达</a:t>
                </a:r>
                <a:r>
                  <a:rPr lang="zh-CN" altLang="zh-CN" sz="7200" smtClean="0">
                    <a:latin typeface="微软雅黑" panose="020B0503020204020204" pitchFamily="34" charset="-122"/>
                  </a:rPr>
                  <a:t>到</a:t>
                </a:r>
                <a:r>
                  <a:rPr lang="en-US" altLang="zh-CN" sz="7200" smtClean="0">
                    <a:latin typeface="微软雅黑" panose="020B0503020204020204" pitchFamily="34" charset="-122"/>
                  </a:rPr>
                  <a:t>A</a:t>
                </a:r>
                <a:r>
                  <a:rPr lang="zh-CN" altLang="en-US" sz="7200" smtClean="0">
                    <a:latin typeface="微软雅黑" panose="020B0503020204020204" pitchFamily="34" charset="-122"/>
                  </a:rPr>
                  <a:t>处</a:t>
                </a:r>
                <a:r>
                  <a:rPr lang="zh-CN" altLang="zh-CN" sz="7200" smtClean="0">
                    <a:latin typeface="微软雅黑" panose="020B0503020204020204" pitchFamily="34" charset="-122"/>
                  </a:rPr>
                  <a:t>开</a:t>
                </a:r>
                <a:r>
                  <a:rPr lang="zh-CN" altLang="zh-CN" sz="7200">
                    <a:latin typeface="微软雅黑" panose="020B0503020204020204" pitchFamily="34" charset="-122"/>
                  </a:rPr>
                  <a:t>始记</a:t>
                </a:r>
                <a:r>
                  <a:rPr lang="zh-CN" altLang="zh-CN" sz="7200" smtClean="0">
                    <a:latin typeface="微软雅黑" panose="020B0503020204020204" pitchFamily="34" charset="-122"/>
                  </a:rPr>
                  <a:t>录数据</a:t>
                </a:r>
                <a:r>
                  <a:rPr lang="zh-CN" altLang="en-US" sz="7200">
                    <a:latin typeface="微软雅黑" panose="020B0503020204020204" pitchFamily="34" charset="-122"/>
                  </a:rPr>
                  <a:t>。</a:t>
                </a:r>
                <a:r>
                  <a:rPr lang="zh-CN" altLang="zh-CN" sz="7200" smtClean="0">
                    <a:latin typeface="微软雅黑" panose="020B0503020204020204" pitchFamily="34" charset="-122"/>
                  </a:rPr>
                  <a:t>应</a:t>
                </a:r>
                <a:r>
                  <a:rPr lang="zh-CN" altLang="zh-CN" sz="7200">
                    <a:latin typeface="微软雅黑" panose="020B0503020204020204" pitchFamily="34" charset="-122"/>
                  </a:rPr>
                  <a:t>尽量保持周围环境的安静</a:t>
                </a:r>
                <a:r>
                  <a:rPr lang="zh-CN" altLang="zh-CN" sz="7200" smtClean="0">
                    <a:latin typeface="微软雅黑" panose="020B0503020204020204" pitchFamily="34" charset="-122"/>
                  </a:rPr>
                  <a:t>，瓶子注</a:t>
                </a:r>
                <a:r>
                  <a:rPr lang="zh-CN" altLang="zh-CN" sz="7200">
                    <a:latin typeface="微软雅黑" panose="020B0503020204020204" pitchFamily="34" charset="-122"/>
                  </a:rPr>
                  <a:t>满，可按下停止键</a:t>
                </a:r>
                <a:r>
                  <a:rPr lang="zh-CN" altLang="zh-CN" sz="7200" smtClean="0">
                    <a:latin typeface="微软雅黑" panose="020B0503020204020204" pitchFamily="34" charset="-122"/>
                  </a:rPr>
                  <a:t>。</a:t>
                </a:r>
                <a:endParaRPr lang="en-US" altLang="zh-CN" sz="7200" smtClean="0">
                  <a:latin typeface="微软雅黑" panose="020B0503020204020204" pitchFamily="34" charset="-122"/>
                </a:endParaRPr>
              </a:p>
              <a:p>
                <a:pPr>
                  <a:buFont typeface="Arial" panose="020B0604020202090204" pitchFamily="34" charset="0"/>
                  <a:buChar char="•"/>
                  <a:defRPr/>
                </a:pPr>
                <a:r>
                  <a:rPr lang="zh-CN" altLang="zh-CN" sz="7200">
                    <a:latin typeface="微软雅黑" panose="020B0503020204020204" pitchFamily="34" charset="-122"/>
                  </a:rPr>
                  <a:t>导出数据，点击右上方的“</a:t>
                </a:r>
                <a14:m>
                  <m:oMath xmlns:m="http://schemas.openxmlformats.org/officeDocument/2006/math">
                    <m:r>
                      <a:rPr lang="en-US" altLang="zh-CN" sz="7200" b="1" i="1">
                        <a:latin typeface="Cambria Math" panose="02040503050406030204" charset="0"/>
                        <a:cs typeface="Cambria Math" panose="02040503050406030204" charset="0"/>
                      </a:rPr>
                      <m:t>⋮</m:t>
                    </m:r>
                  </m:oMath>
                </a14:m>
                <a:r>
                  <a:rPr lang="zh-CN" altLang="zh-CN" sz="7200">
                    <a:latin typeface="微软雅黑" panose="020B0503020204020204" pitchFamily="34" charset="-122"/>
                  </a:rPr>
                  <a:t>”，在菜单栏中选择“</a:t>
                </a:r>
                <a:r>
                  <a:rPr lang="en-US" altLang="zh-CN" sz="7200" b="1">
                    <a:latin typeface="微软雅黑" panose="020B0503020204020204" pitchFamily="34" charset="-122"/>
                  </a:rPr>
                  <a:t>Export Data</a:t>
                </a:r>
                <a:r>
                  <a:rPr lang="zh-CN" altLang="zh-CN" sz="7200">
                    <a:latin typeface="微软雅黑" panose="020B0503020204020204" pitchFamily="34" charset="-122"/>
                  </a:rPr>
                  <a:t>”，然后将数据以</a:t>
                </a:r>
                <a:r>
                  <a:rPr lang="en-US" altLang="zh-CN" sz="7200" b="1">
                    <a:latin typeface="微软雅黑" panose="020B0503020204020204" pitchFamily="34" charset="-122"/>
                  </a:rPr>
                  <a:t>Excel</a:t>
                </a:r>
                <a:r>
                  <a:rPr lang="zh-CN" altLang="zh-CN" sz="7200">
                    <a:latin typeface="微软雅黑" panose="020B0503020204020204" pitchFamily="34" charset="-122"/>
                  </a:rPr>
                  <a:t>或</a:t>
                </a:r>
                <a:r>
                  <a:rPr lang="zh-CN" altLang="zh-CN" sz="7200" smtClean="0">
                    <a:latin typeface="微软雅黑" panose="020B0503020204020204" pitchFamily="34" charset="-122"/>
                  </a:rPr>
                  <a:t>其</a:t>
                </a:r>
                <a:r>
                  <a:rPr lang="zh-CN" altLang="en-US" sz="7200" smtClean="0">
                    <a:latin typeface="微软雅黑" panose="020B0503020204020204" pitchFamily="34" charset="-122"/>
                  </a:rPr>
                  <a:t>它</a:t>
                </a:r>
                <a:r>
                  <a:rPr lang="zh-CN" altLang="zh-CN" sz="7200" smtClean="0">
                    <a:latin typeface="微软雅黑" panose="020B0503020204020204" pitchFamily="34" charset="-122"/>
                  </a:rPr>
                  <a:t>格</a:t>
                </a:r>
                <a:r>
                  <a:rPr lang="zh-CN" altLang="zh-CN" sz="7200">
                    <a:latin typeface="微软雅黑" panose="020B0503020204020204" pitchFamily="34" charset="-122"/>
                  </a:rPr>
                  <a:t>式传输出去，然后在电</a:t>
                </a:r>
                <a:r>
                  <a:rPr lang="zh-CN" altLang="zh-CN" sz="7200" smtClean="0">
                    <a:latin typeface="微软雅黑" panose="020B0503020204020204" pitchFamily="34" charset="-122"/>
                  </a:rPr>
                  <a:t>脑</a:t>
                </a:r>
                <a:r>
                  <a:rPr lang="en-US" altLang="zh-CN" sz="7200" smtClean="0">
                    <a:latin typeface="微软雅黑" panose="020B0503020204020204" pitchFamily="34" charset="-122"/>
                  </a:rPr>
                  <a:t>origin</a:t>
                </a:r>
                <a:r>
                  <a:rPr lang="zh-CN" altLang="en-US" sz="7200" smtClean="0">
                    <a:latin typeface="微软雅黑" panose="020B0503020204020204" pitchFamily="34" charset="-122"/>
                  </a:rPr>
                  <a:t>软件</a:t>
                </a:r>
                <a:r>
                  <a:rPr lang="zh-CN" altLang="zh-CN" sz="7200" smtClean="0">
                    <a:latin typeface="微软雅黑" panose="020B0503020204020204" pitchFamily="34" charset="-122"/>
                  </a:rPr>
                  <a:t>上</a:t>
                </a:r>
                <a:r>
                  <a:rPr lang="zh-CN" altLang="zh-CN" sz="7200">
                    <a:latin typeface="微软雅黑" panose="020B0503020204020204" pitchFamily="34" charset="-122"/>
                  </a:rPr>
                  <a:t>处理数</a:t>
                </a:r>
                <a:r>
                  <a:rPr lang="zh-CN" altLang="zh-CN" sz="7200" smtClean="0">
                    <a:latin typeface="微软雅黑" panose="020B0503020204020204" pitchFamily="34" charset="-122"/>
                  </a:rPr>
                  <a:t>据</a:t>
                </a:r>
                <a:r>
                  <a:rPr lang="zh-CN" altLang="en-US" sz="7200" smtClean="0">
                    <a:latin typeface="微软雅黑" panose="020B0503020204020204" pitchFamily="34" charset="-122"/>
                  </a:rPr>
                  <a:t>，</a:t>
                </a:r>
                <a:r>
                  <a:rPr lang="zh-CN" altLang="zh-CN" sz="7200" smtClean="0">
                    <a:latin typeface="微软雅黑" panose="020B0503020204020204" pitchFamily="34" charset="-122"/>
                  </a:rPr>
                  <a:t>计</a:t>
                </a:r>
                <a:r>
                  <a:rPr lang="zh-CN" altLang="zh-CN" sz="7200">
                    <a:latin typeface="微软雅黑" panose="020B0503020204020204" pitchFamily="34" charset="-122"/>
                  </a:rPr>
                  <a:t>算声速数值。</a:t>
                </a:r>
              </a:p>
              <a:p>
                <a:pPr>
                  <a:buFont typeface="Arial" panose="020B0604020202090204" pitchFamily="34" charset="0"/>
                  <a:buChar char="•"/>
                  <a:defRPr/>
                </a:pPr>
                <a:endParaRPr lang="zh-CN" altLang="zh-CN" sz="6400">
                  <a:latin typeface="微软雅黑" panose="020B0503020204020204" pitchFamily="34" charset="-122"/>
                </a:endParaRPr>
              </a:p>
              <a:p>
                <a:pPr lvl="0">
                  <a:buFont typeface="Arial" panose="020B0604020202090204" pitchFamily="34" charset="0"/>
                  <a:buChar char="•"/>
                  <a:defRPr/>
                </a:pPr>
                <a:endParaRPr kumimoji="0" lang="zh-CN" altLang="el-GR" sz="1800" b="0" i="0" u="none" strike="noStrike" kern="1200" cap="none" spc="150" normalizeH="0" baseline="0" noProof="1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兰亭黑-简" panose="02000000000000000000" charset="-122"/>
                  <a:sym typeface="+mn-ea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 typeface="Arial" panose="020B0604020202090204" pitchFamily="34" charset="0"/>
                  <a:buNone/>
                  <a:defRPr/>
                </a:pPr>
                <a:r>
                  <a:rPr kumimoji="0" lang="en-US" altLang="zh-CN" sz="1800" b="0" i="0" u="none" strike="noStrike" kern="1200" cap="none" spc="150" normalizeH="0" baseline="0" noProof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Arial" panose="020B0604020202090204" pitchFamily="34" charset="0"/>
                    <a:ea typeface="黑体" panose="02010609060101010101" pitchFamily="49" charset="-122"/>
                    <a:cs typeface="Arial" panose="020B0604020202090204" pitchFamily="34" charset="0"/>
                    <a:sym typeface="+mn-ea"/>
                  </a:rPr>
                  <a:t> </a:t>
                </a:r>
                <a:endParaRPr kumimoji="0" lang="zh-CN" altLang="en-US" sz="1800" b="0" i="0" u="none" strike="noStrike" kern="1200" cap="none" spc="150" normalizeH="0" baseline="0" noProof="1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Arial" panose="020B0604020202090204" pitchFamily="34" charset="0"/>
                  <a:ea typeface="黑体" panose="02010609060101010101" pitchFamily="49" charset="-122"/>
                  <a:cs typeface="Arial" panose="020B0604020202090204" pitchFamily="34" charset="0"/>
                  <a:sym typeface="+mn-ea"/>
                </a:endParaRPr>
              </a:p>
            </p:txBody>
          </p:sp>
        </mc:Choice>
        <mc:Fallback xmlns="">
          <p:sp>
            <p:nvSpPr>
              <p:cNvPr id="6" name="内容占位符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3"/>
                </p:custDataLst>
              </p:nvPr>
            </p:nvSpPr>
            <p:spPr>
              <a:xfrm>
                <a:off x="743573" y="1048340"/>
                <a:ext cx="10675542" cy="5045075"/>
              </a:xfrm>
              <a:prstGeom prst="rect">
                <a:avLst/>
              </a:prstGeom>
              <a:blipFill>
                <a:blip r:embed="rId4"/>
                <a:stretch>
                  <a:fillRect l="-400" t="-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743573" y="120444"/>
            <a:ext cx="19880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待研究问题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 smtClean="0">
                  <a:ln w="9525">
                    <a:solidFill>
                      <a:prstClr val="white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USTC</a:t>
              </a:r>
              <a:endParaRPr kumimoji="0" lang="zh-CN" alt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6" name="内容占位符 4"/>
          <p:cNvSpPr txBox="1"/>
          <p:nvPr>
            <p:custDataLst>
              <p:tags r:id="rId1"/>
            </p:custDataLst>
          </p:nvPr>
        </p:nvSpPr>
        <p:spPr>
          <a:xfrm>
            <a:off x="743572" y="1119077"/>
            <a:ext cx="7856141" cy="5045075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1800" b="1" i="0" u="none" strike="noStrike" kern="120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sym typeface="+mn-ea"/>
              </a:rPr>
              <a:t>提升</a:t>
            </a:r>
          </a:p>
          <a:p>
            <a:pPr marL="0" indent="0">
              <a:buNone/>
            </a:pPr>
            <a:r>
              <a:rPr lang="en-US" altLang="zh-CN" sz="1800" smtClean="0">
                <a:latin typeface="微软雅黑" panose="020B0503020204020204" pitchFamily="34" charset="-122"/>
              </a:rPr>
              <a:t>   </a:t>
            </a:r>
            <a:r>
              <a:rPr lang="zh-CN" altLang="zh-CN" sz="1800" smtClean="0">
                <a:latin typeface="微软雅黑" panose="020B0503020204020204" pitchFamily="34" charset="-122"/>
              </a:rPr>
              <a:t>非</a:t>
            </a:r>
            <a:r>
              <a:rPr lang="zh-CN" altLang="zh-CN" sz="1800">
                <a:latin typeface="微软雅黑" panose="020B0503020204020204" pitchFamily="34" charset="-122"/>
              </a:rPr>
              <a:t>实验室环境下，我们可以利用手机</a:t>
            </a:r>
            <a:r>
              <a:rPr lang="en-US" altLang="zh-CN" sz="1800">
                <a:latin typeface="微软雅黑" panose="020B0503020204020204" pitchFamily="34" charset="-122"/>
              </a:rPr>
              <a:t>APP</a:t>
            </a:r>
            <a:r>
              <a:rPr lang="zh-CN" altLang="zh-CN" sz="1800">
                <a:latin typeface="微软雅黑" panose="020B0503020204020204" pitchFamily="34" charset="-122"/>
              </a:rPr>
              <a:t>进行相关的定量测量实验，实验数据离散性会大一些，需要适当的数据处理才能得到有效的结果，请思考提出适当的数据处理方案</a:t>
            </a:r>
            <a:r>
              <a:rPr lang="zh-CN" altLang="zh-CN" sz="1800" smtClean="0">
                <a:latin typeface="微软雅黑" panose="020B0503020204020204" pitchFamily="34" charset="-122"/>
              </a:rPr>
              <a:t>。</a:t>
            </a:r>
            <a:endParaRPr lang="en-US" altLang="zh-CN" sz="1800" smtClean="0">
              <a:latin typeface="微软雅黑" panose="020B0503020204020204" pitchFamily="34" charset="-122"/>
            </a:endParaRPr>
          </a:p>
          <a:p>
            <a:pPr marL="0" indent="0">
              <a:buNone/>
            </a:pPr>
            <a:endParaRPr lang="zh-CN" altLang="zh-CN" sz="1800">
              <a:latin typeface="微软雅黑" panose="020B0503020204020204" pitchFamily="34" charset="-122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altLang="zh-CN" sz="1800" b="0" i="0" u="none" strike="noStrike" kern="120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sym typeface="+mn-ea"/>
              </a:rPr>
              <a:t> </a:t>
            </a:r>
            <a:r>
              <a:rPr kumimoji="0" lang="zh-CN" altLang="en-US" sz="1800" b="1" i="0" u="none" strike="noStrike" kern="120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sym typeface="+mn-ea"/>
              </a:rPr>
              <a:t>高阶（选做）</a:t>
            </a:r>
          </a:p>
          <a:p>
            <a:pPr marL="0" indent="0">
              <a:buNone/>
              <a:defRPr/>
            </a:pPr>
            <a:r>
              <a:rPr lang="en-US" altLang="zh-CN" sz="1800" smtClean="0">
                <a:latin typeface="微软雅黑" panose="020B0503020204020204" pitchFamily="34" charset="-122"/>
              </a:rPr>
              <a:t>   </a:t>
            </a:r>
            <a:r>
              <a:rPr lang="zh-CN" altLang="zh-CN" sz="1800" smtClean="0">
                <a:latin typeface="微软雅黑" panose="020B0503020204020204" pitchFamily="34" charset="-122"/>
              </a:rPr>
              <a:t>学</a:t>
            </a:r>
            <a:r>
              <a:rPr lang="zh-CN" altLang="zh-CN" sz="1800">
                <a:latin typeface="微软雅黑" panose="020B0503020204020204" pitchFamily="34" charset="-122"/>
              </a:rPr>
              <a:t>习用</a:t>
            </a:r>
            <a:r>
              <a:rPr lang="en-US" altLang="zh-CN" sz="1800">
                <a:latin typeface="微软雅黑" panose="020B0503020204020204" pitchFamily="34" charset="-122"/>
              </a:rPr>
              <a:t>matlab</a:t>
            </a:r>
            <a:r>
              <a:rPr lang="zh-CN" altLang="zh-CN" sz="1800">
                <a:latin typeface="微软雅黑" panose="020B0503020204020204" pitchFamily="34" charset="-122"/>
              </a:rPr>
              <a:t>等工具实现多参数非线性拟合，思</a:t>
            </a:r>
            <a:r>
              <a:rPr lang="zh-CN" altLang="zh-CN" sz="1800" smtClean="0">
                <a:latin typeface="微软雅黑" panose="020B0503020204020204" pitchFamily="34" charset="-122"/>
              </a:rPr>
              <a:t>考</a:t>
            </a:r>
            <a:r>
              <a:rPr lang="zh-CN" altLang="en-US" sz="1800" smtClean="0">
                <a:latin typeface="微软雅黑" panose="020B0503020204020204" pitchFamily="34" charset="-122"/>
              </a:rPr>
              <a:t>如何</a:t>
            </a:r>
            <a:r>
              <a:rPr lang="zh-CN" altLang="zh-CN" sz="1800" smtClean="0">
                <a:latin typeface="微软雅黑" panose="020B0503020204020204" pitchFamily="34" charset="-122"/>
              </a:rPr>
              <a:t>对</a:t>
            </a:r>
            <a:r>
              <a:rPr lang="zh-CN" altLang="zh-CN" sz="1800">
                <a:latin typeface="微软雅黑" panose="020B0503020204020204" pitchFamily="34" charset="-122"/>
              </a:rPr>
              <a:t>测量时间分段处</a:t>
            </a:r>
            <a:r>
              <a:rPr lang="zh-CN" altLang="zh-CN" sz="1800" smtClean="0">
                <a:latin typeface="微软雅黑" panose="020B0503020204020204" pitchFamily="34" charset="-122"/>
              </a:rPr>
              <a:t>理</a:t>
            </a:r>
            <a:r>
              <a:rPr lang="zh-CN" altLang="en-US" sz="1800">
                <a:latin typeface="微软雅黑" panose="020B0503020204020204" pitchFamily="34" charset="-122"/>
              </a:rPr>
              <a:t>，</a:t>
            </a:r>
            <a:r>
              <a:rPr lang="zh-CN" altLang="zh-CN" sz="1800" smtClean="0">
                <a:latin typeface="微软雅黑" panose="020B0503020204020204" pitchFamily="34" charset="-122"/>
              </a:rPr>
              <a:t>来</a:t>
            </a:r>
            <a:r>
              <a:rPr lang="zh-CN" altLang="zh-CN" sz="1800">
                <a:latin typeface="微软雅黑" panose="020B0503020204020204" pitchFamily="34" charset="-122"/>
              </a:rPr>
              <a:t>改进实验结果精确度。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90204" pitchFamily="34" charset="0"/>
              <a:buNone/>
              <a:defRPr/>
            </a:pPr>
            <a:endParaRPr kumimoji="0" lang="zh-CN" altLang="en-US" sz="1800" b="0" i="0" u="none" strike="noStrike" kern="1200" cap="none" spc="150" normalizeH="0" baseline="0" noProof="1" smtClean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兰亭黑-简" panose="02000000000000000000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zh-CN" altLang="en-US" sz="1600" b="0" i="0" u="none" strike="noStrike" kern="120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90204" pitchFamily="34" charset="0"/>
                <a:ea typeface="微软雅黑" panose="020B0503020204020204" pitchFamily="34" charset="-122"/>
                <a:cs typeface="+mn-cs"/>
                <a:sym typeface="+mn-ea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90204" pitchFamily="34" charset="0"/>
              <a:buNone/>
              <a:defRPr/>
            </a:pPr>
            <a:r>
              <a:rPr kumimoji="0" lang="en-US" altLang="zh-CN" sz="1800" b="0" i="0" u="none" strike="noStrike" kern="1200" cap="none" spc="150" normalizeH="0" baseline="0" noProof="1" smtClean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 panose="020B0604020202090204" pitchFamily="34" charset="0"/>
                <a:ea typeface="黑体" panose="02010609060101010101" pitchFamily="49" charset="-122"/>
                <a:cs typeface="Arial" panose="020B0604020202090204" pitchFamily="34" charset="0"/>
                <a:sym typeface="+mn-ea"/>
              </a:rPr>
              <a:t> </a:t>
            </a:r>
            <a:endParaRPr kumimoji="0" lang="zh-CN" altLang="en-US" sz="1800" b="0" i="0" u="none" strike="noStrike" kern="1200" cap="none" spc="150" normalizeH="0" baseline="0" noProof="1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90204" pitchFamily="34" charset="0"/>
              <a:ea typeface="黑体" panose="02010609060101010101" pitchFamily="49" charset="-122"/>
              <a:cs typeface="Arial" panose="020B0604020202090204" pitchFamily="34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7615" y="822210"/>
            <a:ext cx="2078916" cy="28653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7615" y="3724597"/>
            <a:ext cx="2078916" cy="2787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03583" y="445148"/>
            <a:ext cx="11688417" cy="461665"/>
            <a:chOff x="427383" y="763200"/>
            <a:chExt cx="11688417" cy="461665"/>
          </a:xfrm>
        </p:grpSpPr>
        <p:sp>
          <p:nvSpPr>
            <p:cNvPr id="4" name="矩形 3"/>
            <p:cNvSpPr/>
            <p:nvPr/>
          </p:nvSpPr>
          <p:spPr>
            <a:xfrm>
              <a:off x="10249235" y="763200"/>
              <a:ext cx="1866565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altLang="zh-CN" sz="2400" b="1" cap="none" spc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USTC</a:t>
              </a:r>
              <a:endParaRPr lang="zh-CN" alt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27383" y="1103243"/>
              <a:ext cx="11191460" cy="740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 Box 88"/>
          <p:cNvSpPr txBox="1">
            <a:spLocks noChangeArrowheads="1"/>
          </p:cNvSpPr>
          <p:nvPr/>
        </p:nvSpPr>
        <p:spPr bwMode="gray">
          <a:xfrm>
            <a:off x="736738" y="237546"/>
            <a:ext cx="53625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ea typeface="黑体" panose="02010609060101010101" pitchFamily="49" charset="-122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</a:rPr>
              <a:t>注意事项</a:t>
            </a:r>
            <a:endParaRPr lang="en-US" altLang="zh-CN" sz="2800" b="1" dirty="0">
              <a:latin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36738" y="1369394"/>
            <a:ext cx="8758136" cy="338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•"/>
            </a:pPr>
            <a:r>
              <a:rPr lang="zh-CN" altLang="en-US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兰亭黑-简" panose="02000000000000000000" charset="-122"/>
                <a:ea typeface="微软雅黑" panose="020B0503020204020204" pitchFamily="34" charset="-122"/>
                <a:sym typeface="+mn-ea"/>
              </a:rPr>
              <a:t>尽量在安静的地方测，减小噪音。</a:t>
            </a:r>
            <a:endParaRPr lang="en-US" altLang="zh-CN" spc="150" noProof="1">
              <a:solidFill>
                <a:srgbClr val="000000">
                  <a:lumMod val="85000"/>
                  <a:lumOff val="15000"/>
                </a:srgbClr>
              </a:solidFill>
              <a:latin typeface="兰亭黑-简" panose="02000000000000000000" charset="-122"/>
              <a:ea typeface="微软雅黑" panose="020B0503020204020204" pitchFamily="34" charset="-122"/>
              <a:sym typeface="+mn-ea"/>
            </a:endParaRPr>
          </a:p>
          <a:p>
            <a:pPr marL="228600" lvl="0" indent="-228600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•"/>
            </a:pPr>
            <a:r>
              <a:rPr lang="zh-CN" altLang="en-US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兰亭黑-简" panose="02000000000000000000" charset="-122"/>
                <a:ea typeface="微软雅黑" panose="020B0503020204020204" pitchFamily="34" charset="-122"/>
                <a:sym typeface="+mn-ea"/>
              </a:rPr>
              <a:t>控制水流流速，提前测试好</a:t>
            </a:r>
            <a:r>
              <a:rPr lang="zh-CN" altLang="en-US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兰亭黑-简" panose="02000000000000000000" charset="-122"/>
                <a:ea typeface="微软雅黑" panose="020B0503020204020204" pitchFamily="34" charset="-122"/>
                <a:sym typeface="+mn-ea"/>
              </a:rPr>
              <a:t>从</a:t>
            </a:r>
            <a:r>
              <a:rPr lang="en-US" altLang="zh-CN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兰亭黑-简" panose="02000000000000000000" charset="-122"/>
                <a:ea typeface="微软雅黑" panose="020B0503020204020204" pitchFamily="34" charset="-122"/>
                <a:sym typeface="+mn-ea"/>
              </a:rPr>
              <a:t>A</a:t>
            </a:r>
            <a:r>
              <a:rPr lang="zh-CN" altLang="en-US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兰亭黑-简" panose="02000000000000000000" charset="-122"/>
                <a:ea typeface="微软雅黑" panose="020B0503020204020204" pitchFamily="34" charset="-122"/>
                <a:sym typeface="+mn-ea"/>
              </a:rPr>
              <a:t>到</a:t>
            </a:r>
            <a:r>
              <a:rPr lang="en-US" altLang="zh-CN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兰亭黑-简" panose="02000000000000000000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zh-CN" altLang="en-US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兰亭黑-简" panose="02000000000000000000" charset="-122"/>
                <a:ea typeface="微软雅黑" panose="020B0503020204020204" pitchFamily="34" charset="-122"/>
                <a:sym typeface="+mn-ea"/>
              </a:rPr>
              <a:t>的</a:t>
            </a:r>
            <a:r>
              <a:rPr lang="zh-CN" altLang="en-US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兰亭黑-简" panose="02000000000000000000" charset="-122"/>
                <a:ea typeface="微软雅黑" panose="020B0503020204020204" pitchFamily="34" charset="-122"/>
                <a:sym typeface="+mn-ea"/>
              </a:rPr>
              <a:t>时间大约在</a:t>
            </a:r>
            <a:r>
              <a:rPr lang="en-US" altLang="zh-CN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兰亭黑-简" panose="02000000000000000000" charset="-122"/>
                <a:ea typeface="微软雅黑" panose="020B0503020204020204" pitchFamily="34" charset="-122"/>
                <a:sym typeface="+mn-ea"/>
              </a:rPr>
              <a:t>30s~60s</a:t>
            </a:r>
            <a:r>
              <a:rPr lang="zh-CN" altLang="en-US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兰亭黑-简" panose="02000000000000000000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pc="150" noProof="1">
              <a:solidFill>
                <a:srgbClr val="000000">
                  <a:lumMod val="85000"/>
                  <a:lumOff val="15000"/>
                </a:srgbClr>
              </a:solidFill>
              <a:latin typeface="兰亭黑-简" panose="02000000000000000000" charset="-122"/>
              <a:ea typeface="微软雅黑" panose="020B0503020204020204" pitchFamily="34" charset="-122"/>
              <a:sym typeface="+mn-ea"/>
            </a:endParaRPr>
          </a:p>
          <a:p>
            <a:pPr marL="228600" lvl="0" indent="-228600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•"/>
            </a:pPr>
            <a:r>
              <a:rPr lang="zh-CN" altLang="en-US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兰亭黑-简" panose="02000000000000000000" charset="-122"/>
                <a:ea typeface="微软雅黑" panose="020B0503020204020204" pitchFamily="34" charset="-122"/>
                <a:sym typeface="+mn-ea"/>
              </a:rPr>
              <a:t>华为，苹果手机可下载测量软件</a:t>
            </a:r>
            <a:r>
              <a:rPr lang="en-US" altLang="zh-CN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兰亭黑-简" panose="02000000000000000000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en-US" altLang="zh-CN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503050405090304" charset="0"/>
                <a:ea typeface="微软雅黑" panose="020B0503020204020204" pitchFamily="34" charset="-122"/>
                <a:cs typeface="Times New Roman" panose="02020503050405090304" charset="0"/>
                <a:sym typeface="+mn-ea"/>
              </a:rPr>
              <a:t>Phyphox</a:t>
            </a:r>
            <a:r>
              <a:rPr lang="en-US" altLang="zh-CN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兰亭黑-简" panose="02000000000000000000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兰亭黑-简" panose="02000000000000000000" charset="-122"/>
                <a:ea typeface="微软雅黑" panose="020B0503020204020204" pitchFamily="34" charset="-122"/>
                <a:sym typeface="+mn-ea"/>
              </a:rPr>
              <a:t>。</a:t>
            </a:r>
            <a:endParaRPr lang="en-US" altLang="zh-CN" spc="150" noProof="1">
              <a:solidFill>
                <a:srgbClr val="000000">
                  <a:lumMod val="85000"/>
                  <a:lumOff val="15000"/>
                </a:srgbClr>
              </a:solidFill>
              <a:latin typeface="兰亭黑-简" panose="02000000000000000000" charset="-122"/>
              <a:ea typeface="微软雅黑" panose="020B0503020204020204" pitchFamily="34" charset="-122"/>
              <a:sym typeface="+mn-ea"/>
            </a:endParaRPr>
          </a:p>
          <a:p>
            <a:pPr marL="228600" lvl="0" indent="-228600">
              <a:lnSpc>
                <a:spcPct val="130000"/>
              </a:lnSpc>
              <a:spcAft>
                <a:spcPts val="1000"/>
              </a:spcAft>
              <a:buFont typeface="Arial" panose="020B0604020202090204" pitchFamily="34" charset="0"/>
              <a:buChar char="•"/>
            </a:pPr>
            <a:r>
              <a:rPr lang="zh-CN" altLang="en-US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兰亭黑-简" panose="02000000000000000000" charset="-122"/>
                <a:ea typeface="微软雅黑" panose="020B0503020204020204" pitchFamily="34" charset="-122"/>
                <a:sym typeface="+mn-ea"/>
              </a:rPr>
              <a:t>安卓操作系统测量软件可尝</a:t>
            </a:r>
            <a:r>
              <a:rPr lang="zh-CN" altLang="en-US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兰亭黑-简" panose="02000000000000000000" charset="-122"/>
                <a:ea typeface="微软雅黑" panose="020B0503020204020204" pitchFamily="34" charset="-122"/>
                <a:sym typeface="+mn-ea"/>
              </a:rPr>
              <a:t>试：</a:t>
            </a:r>
            <a:endParaRPr lang="en-US" altLang="zh-CN" spc="150" noProof="1">
              <a:solidFill>
                <a:srgbClr val="000000">
                  <a:lumMod val="85000"/>
                  <a:lumOff val="15000"/>
                </a:srgbClr>
              </a:solidFill>
              <a:latin typeface="兰亭黑-简" panose="02000000000000000000" charset="-122"/>
              <a:ea typeface="微软雅黑" panose="020B0503020204020204" pitchFamily="34" charset="-122"/>
              <a:sym typeface="+mn-ea"/>
            </a:endParaRPr>
          </a:p>
          <a:p>
            <a:pPr lvl="0">
              <a:lnSpc>
                <a:spcPct val="130000"/>
              </a:lnSpc>
              <a:spcAft>
                <a:spcPts val="1000"/>
              </a:spcAft>
            </a:pPr>
            <a:r>
              <a:rPr lang="en-US" altLang="zh-CN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兰亭黑-简" panose="02000000000000000000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en-US" altLang="zh-CN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503050405090304" charset="0"/>
                <a:ea typeface="微软雅黑" panose="020B0503020204020204" pitchFamily="34" charset="-122"/>
                <a:cs typeface="Times New Roman" panose="02020503050405090304" charset="0"/>
                <a:sym typeface="+mn-ea"/>
                <a:hlinkClick r:id="rId2"/>
              </a:rPr>
              <a:t>https://</a:t>
            </a:r>
            <a:r>
              <a:rPr lang="en-US" altLang="zh-CN" spc="150" noProof="1" smtClean="0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503050405090304" charset="0"/>
                <a:ea typeface="微软雅黑" panose="020B0503020204020204" pitchFamily="34" charset="-122"/>
                <a:cs typeface="Times New Roman" panose="02020503050405090304" charset="0"/>
                <a:sym typeface="+mn-ea"/>
                <a:hlinkClick r:id="rId2"/>
              </a:rPr>
              <a:t>m.baidu.com/ala/c/s/m.cr173.com/mipx/1008222.html</a:t>
            </a:r>
            <a:endParaRPr lang="en-US" altLang="zh-CN" spc="150" noProof="1" smtClean="0">
              <a:solidFill>
                <a:srgbClr val="000000">
                  <a:lumMod val="85000"/>
                  <a:lumOff val="15000"/>
                </a:srgbClr>
              </a:solidFill>
              <a:latin typeface="Times New Roman" panose="02020503050405090304" charset="0"/>
              <a:ea typeface="微软雅黑" panose="020B0503020204020204" pitchFamily="34" charset="-122"/>
              <a:cs typeface="Times New Roman" panose="02020503050405090304" charset="0"/>
              <a:sym typeface="+mn-ea"/>
            </a:endParaRPr>
          </a:p>
          <a:p>
            <a:pPr marL="285750" lvl="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zh-CN" altLang="en-US" spc="150" noProof="1">
                <a:solidFill>
                  <a:srgbClr val="000000">
                    <a:lumMod val="85000"/>
                    <a:lumOff val="15000"/>
                  </a:srgbClr>
                </a:solidFill>
                <a:latin typeface="Times New Roman" panose="02020503050405090304" charset="0"/>
                <a:ea typeface="微软雅黑" panose="020B0503020204020204" pitchFamily="34" charset="-122"/>
                <a:cs typeface="Times New Roman" panose="02020503050405090304" charset="0"/>
                <a:sym typeface="+mn-ea"/>
              </a:rPr>
              <a:t>附声速实验参考视频</a:t>
            </a:r>
          </a:p>
          <a:p>
            <a:pPr marL="285750" lvl="0" indent="-28575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altLang="zh-CN" spc="150" noProof="1">
              <a:solidFill>
                <a:srgbClr val="000000">
                  <a:lumMod val="85000"/>
                  <a:lumOff val="15000"/>
                </a:srgbClr>
              </a:solidFill>
              <a:latin typeface="Times New Roman" panose="02020503050405090304" charset="0"/>
              <a:ea typeface="微软雅黑" panose="020B0503020204020204" pitchFamily="34" charset="-122"/>
              <a:cs typeface="Times New Roman" panose="0202050305040509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689106836"/>
  <p:tag name="KSO_WM_UNIT_PLACING_PICTURE_USER_VIEWPORT" val="{&quot;height&quot;:3880,&quot;width&quot;:392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TYPE" val="f"/>
  <p:tag name="KSO_WM_UNIT_INDEX" val="1"/>
  <p:tag name="KSO_WM_UNIT_ID" val="custom20186689_4*f*1"/>
  <p:tag name="KSO_WM_TEMPLATE_CATEGORY" val="custom"/>
  <p:tag name="KSO_WM_TEMPLATE_INDEX" val="20186689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"/>
  <p:tag name="KSO_WM_UNIT_VALUE" val="396"/>
  <p:tag name="KSO_WM_UNIT_NOCLEAR" val="0"/>
  <p:tag name="KSO_WM_UNIT_DIAGRAM_ISNUMVISUAL" val="0"/>
  <p:tag name="KSO_WM_UNIT_DIAGRAM_ISREFERUNIT" val="0"/>
  <p:tag name="KSO_WM_UNIT_COLOR_SCHEME_SHAPE_ID" val="5"/>
  <p:tag name="KSO_WM_UNIT_COLOR_SCHEME_PARENT_PAGE" val="0_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TYPE" val="f"/>
  <p:tag name="KSO_WM_UNIT_INDEX" val="1"/>
  <p:tag name="KSO_WM_UNIT_ID" val="custom20186689_4*f*1"/>
  <p:tag name="KSO_WM_TEMPLATE_CATEGORY" val="custom"/>
  <p:tag name="KSO_WM_TEMPLATE_INDEX" val="20186689"/>
  <p:tag name="KSO_WM_UNIT_LAYERLEVEL" val="1"/>
  <p:tag name="KSO_WM_TAG_VERSION" val="1.0"/>
  <p:tag name="KSO_WM_BEAUTIFY_FLAG" val="#wm#"/>
  <p:tag name="KSO_WM_UNIT_PRESET_TEXT" val="单击此处添加文本具体内容，简明扼要的阐述您的观点。根据需要可酌情增减文字，以便观者准确的理解您传达的思想。"/>
  <p:tag name="KSO_WM_UNIT_VALUE" val="396"/>
  <p:tag name="KSO_WM_UNIT_NOCLEAR" val="0"/>
  <p:tag name="KSO_WM_UNIT_DIAGRAM_ISNUMVISUAL" val="0"/>
  <p:tag name="KSO_WM_UNIT_DIAGRAM_ISREFERUNIT" val="0"/>
  <p:tag name="KSO_WM_UNIT_COLOR_SCHEME_SHAPE_ID" val="5"/>
  <p:tag name="KSO_WM_UNIT_COLOR_SCHEME_PARENT_PAGE" val="0_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PPT首页</Template>
  <TotalTime>629</TotalTime>
  <Words>1164</Words>
  <Application>Microsoft Office PowerPoint</Application>
  <PresentationFormat>宽屏</PresentationFormat>
  <Paragraphs>80</Paragraphs>
  <Slides>10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等线</vt:lpstr>
      <vt:lpstr>等线 Light</vt:lpstr>
      <vt:lpstr>黑体</vt:lpstr>
      <vt:lpstr>楷体</vt:lpstr>
      <vt:lpstr>兰亭黑-简</vt:lpstr>
      <vt:lpstr>宋体</vt:lpstr>
      <vt:lpstr>微软雅黑</vt:lpstr>
      <vt:lpstr>Arial</vt:lpstr>
      <vt:lpstr>Cambria Math</vt:lpstr>
      <vt:lpstr>Times New Roman</vt:lpstr>
      <vt:lpstr>Wingdings</vt:lpstr>
      <vt:lpstr>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 wei</dc:creator>
  <cp:lastModifiedBy>Administrator</cp:lastModifiedBy>
  <cp:revision>76</cp:revision>
  <dcterms:created xsi:type="dcterms:W3CDTF">2020-03-29T14:27:54Z</dcterms:created>
  <dcterms:modified xsi:type="dcterms:W3CDTF">2020-04-02T09:01:19Z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2052-2.0.1.3256</vt:lpwstr>
  </property>
</Properties>
</file>