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4" r:id="rId3"/>
    <p:sldId id="265" r:id="rId4"/>
    <p:sldId id="266" r:id="rId5"/>
    <p:sldId id="267" r:id="rId6"/>
    <p:sldId id="272" r:id="rId7"/>
    <p:sldId id="273" r:id="rId8"/>
    <p:sldId id="268" r:id="rId9"/>
    <p:sldId id="274" r:id="rId10"/>
    <p:sldId id="269" r:id="rId11"/>
    <p:sldId id="27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10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953B8-D602-40C3-A78E-2E1F82AE69E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a:extLst>
              <a:ext uri="{FF2B5EF4-FFF2-40B4-BE49-F238E27FC236}">
                <a16:creationId xmlns:a16="http://schemas.microsoft.com/office/drawing/2014/main" id="{B6A737B4-8794-45A0-B883-04C9346D9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a:extLst>
              <a:ext uri="{FF2B5EF4-FFF2-40B4-BE49-F238E27FC236}">
                <a16:creationId xmlns:a16="http://schemas.microsoft.com/office/drawing/2014/main" id="{5833DBE9-8BCF-4BD9-A4DF-27A11572F6ED}"/>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5" name="页脚占位符 4">
            <a:extLst>
              <a:ext uri="{FF2B5EF4-FFF2-40B4-BE49-F238E27FC236}">
                <a16:creationId xmlns:a16="http://schemas.microsoft.com/office/drawing/2014/main" id="{DCD7F6B7-941C-4688-AB70-3A76E1D594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78E36E-3D59-4112-91C1-2F4F4BD17D5B}"/>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412711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C066E-8FDC-425C-AF34-5008EC772EAE}"/>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a:extLst>
              <a:ext uri="{FF2B5EF4-FFF2-40B4-BE49-F238E27FC236}">
                <a16:creationId xmlns:a16="http://schemas.microsoft.com/office/drawing/2014/main" id="{3F6562FA-0280-4ACC-94DF-6A76E182A1A5}"/>
              </a:ext>
            </a:extLst>
          </p:cNvPr>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DF5B3A61-4717-40F8-9164-042C17731B42}"/>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5" name="页脚占位符 4">
            <a:extLst>
              <a:ext uri="{FF2B5EF4-FFF2-40B4-BE49-F238E27FC236}">
                <a16:creationId xmlns:a16="http://schemas.microsoft.com/office/drawing/2014/main" id="{5785F292-782B-48D7-ACEF-77404F0743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965F1B-9933-44A1-869A-F845274C73B2}"/>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36334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6BA0B64-78C3-4355-996F-D3A10617E612}"/>
              </a:ext>
            </a:extLst>
          </p:cNvPr>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a:extLst>
              <a:ext uri="{FF2B5EF4-FFF2-40B4-BE49-F238E27FC236}">
                <a16:creationId xmlns:a16="http://schemas.microsoft.com/office/drawing/2014/main" id="{3B1F586C-2110-42F5-93C4-4ED7A557830B}"/>
              </a:ext>
            </a:extLst>
          </p:cNvPr>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F9737441-AC0F-4FB4-825D-671FF271C699}"/>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5" name="页脚占位符 4">
            <a:extLst>
              <a:ext uri="{FF2B5EF4-FFF2-40B4-BE49-F238E27FC236}">
                <a16:creationId xmlns:a16="http://schemas.microsoft.com/office/drawing/2014/main" id="{D130329D-38CF-4886-ADE4-F13FA01BC1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517B28-B686-4C63-A2FA-69A693DABB77}"/>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58201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161AA9-1746-4087-81F1-7CA4CB374E58}"/>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EA816A09-7A09-453B-BD31-CF5D681D445E}"/>
              </a:ext>
            </a:extLst>
          </p:cNvPr>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id="{BD2B6FC4-6FF3-4ADE-BCC9-A4AE9BAAC5D1}"/>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5" name="页脚占位符 4">
            <a:extLst>
              <a:ext uri="{FF2B5EF4-FFF2-40B4-BE49-F238E27FC236}">
                <a16:creationId xmlns:a16="http://schemas.microsoft.com/office/drawing/2014/main" id="{5EC4A8D5-4736-4E44-AE04-A01163B253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E771B3-499B-44CC-A374-6DE0A72A1F86}"/>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
        <p:nvSpPr>
          <p:cNvPr id="9" name="矩形 8"/>
          <p:cNvSpPr/>
          <p:nvPr userDrawn="1"/>
        </p:nvSpPr>
        <p:spPr>
          <a:xfrm>
            <a:off x="0" y="821095"/>
            <a:ext cx="12192000" cy="3647698"/>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675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10234269" y="5038725"/>
            <a:ext cx="1847850" cy="1819275"/>
          </a:xfrm>
          <a:prstGeom prst="rect">
            <a:avLst/>
          </a:prstGeom>
        </p:spPr>
      </p:pic>
      <p:sp>
        <p:nvSpPr>
          <p:cNvPr id="2" name="标题 1">
            <a:extLst>
              <a:ext uri="{FF2B5EF4-FFF2-40B4-BE49-F238E27FC236}">
                <a16:creationId xmlns:a16="http://schemas.microsoft.com/office/drawing/2014/main" id="{9D5967B5-32D8-4A20-AC34-957CA93E7830}"/>
              </a:ext>
            </a:extLst>
          </p:cNvPr>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a:extLst>
              <a:ext uri="{FF2B5EF4-FFF2-40B4-BE49-F238E27FC236}">
                <a16:creationId xmlns:a16="http://schemas.microsoft.com/office/drawing/2014/main" id="{B7059B90-6019-46CA-8B5C-F6E423464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a:extLst>
              <a:ext uri="{FF2B5EF4-FFF2-40B4-BE49-F238E27FC236}">
                <a16:creationId xmlns:a16="http://schemas.microsoft.com/office/drawing/2014/main" id="{8DDA5BBA-4825-4A54-B80E-C52215C0744D}"/>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5" name="页脚占位符 4">
            <a:extLst>
              <a:ext uri="{FF2B5EF4-FFF2-40B4-BE49-F238E27FC236}">
                <a16:creationId xmlns:a16="http://schemas.microsoft.com/office/drawing/2014/main" id="{0D2E143B-C3F5-4566-846C-ACE6DE660E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AA83BF-0752-488C-89F1-C75DF7570FEB}"/>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28511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5F178-8847-416C-A6B9-81BFC5D1AA2B}"/>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939736D2-B76B-4D3F-B534-B0DC9A1133E0}"/>
              </a:ext>
            </a:extLst>
          </p:cNvPr>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a:extLst>
              <a:ext uri="{FF2B5EF4-FFF2-40B4-BE49-F238E27FC236}">
                <a16:creationId xmlns:a16="http://schemas.microsoft.com/office/drawing/2014/main" id="{0538B8DB-6132-4CA8-9091-6A5BE70B9F7F}"/>
              </a:ext>
            </a:extLst>
          </p:cNvPr>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a:extLst>
              <a:ext uri="{FF2B5EF4-FFF2-40B4-BE49-F238E27FC236}">
                <a16:creationId xmlns:a16="http://schemas.microsoft.com/office/drawing/2014/main" id="{0C77F874-4E8B-4588-B03C-EAEC33352482}"/>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6" name="页脚占位符 5">
            <a:extLst>
              <a:ext uri="{FF2B5EF4-FFF2-40B4-BE49-F238E27FC236}">
                <a16:creationId xmlns:a16="http://schemas.microsoft.com/office/drawing/2014/main" id="{E643C5AB-324D-45E4-A150-56E467C171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8A87AFE-F369-4AC6-86A8-5CD9C0B53923}"/>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292263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481A-1D71-45C0-B920-75F08658333E}"/>
              </a:ext>
            </a:extLst>
          </p:cNvPr>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a:extLst>
              <a:ext uri="{FF2B5EF4-FFF2-40B4-BE49-F238E27FC236}">
                <a16:creationId xmlns:a16="http://schemas.microsoft.com/office/drawing/2014/main" id="{5F3043A9-0B92-4F9F-A376-8D2E576BC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a:extLst>
              <a:ext uri="{FF2B5EF4-FFF2-40B4-BE49-F238E27FC236}">
                <a16:creationId xmlns:a16="http://schemas.microsoft.com/office/drawing/2014/main" id="{E5B82350-65FB-4577-A790-67BAB4E56DAD}"/>
              </a:ext>
            </a:extLst>
          </p:cNvPr>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a:extLst>
              <a:ext uri="{FF2B5EF4-FFF2-40B4-BE49-F238E27FC236}">
                <a16:creationId xmlns:a16="http://schemas.microsoft.com/office/drawing/2014/main" id="{ECA9A000-57FB-4888-A807-738838778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a:extLst>
              <a:ext uri="{FF2B5EF4-FFF2-40B4-BE49-F238E27FC236}">
                <a16:creationId xmlns:a16="http://schemas.microsoft.com/office/drawing/2014/main" id="{BA310837-C841-483A-9917-A3343AB59C01}"/>
              </a:ext>
            </a:extLst>
          </p:cNvPr>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a:extLst>
              <a:ext uri="{FF2B5EF4-FFF2-40B4-BE49-F238E27FC236}">
                <a16:creationId xmlns:a16="http://schemas.microsoft.com/office/drawing/2014/main" id="{FD4724E5-3480-47DA-B228-58015765F870}"/>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8" name="页脚占位符 7">
            <a:extLst>
              <a:ext uri="{FF2B5EF4-FFF2-40B4-BE49-F238E27FC236}">
                <a16:creationId xmlns:a16="http://schemas.microsoft.com/office/drawing/2014/main" id="{559F03BD-6891-439E-948F-01539785784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D9C3211-48AA-4721-89B2-5857F9C84598}"/>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223742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B66F9C-0BD4-471C-A9EE-8B7315DBEB6F}"/>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a:extLst>
              <a:ext uri="{FF2B5EF4-FFF2-40B4-BE49-F238E27FC236}">
                <a16:creationId xmlns:a16="http://schemas.microsoft.com/office/drawing/2014/main" id="{51E6724F-B94B-4EAB-B0AE-77AB224AE652}"/>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4" name="页脚占位符 3">
            <a:extLst>
              <a:ext uri="{FF2B5EF4-FFF2-40B4-BE49-F238E27FC236}">
                <a16:creationId xmlns:a16="http://schemas.microsoft.com/office/drawing/2014/main" id="{52462CC2-50FA-460D-9225-66039691E2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AE1F5F-6F2D-4C54-A715-DF963558AD03}"/>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364459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CA2CE5-F604-4DC0-8B11-9EF9591EBD80}"/>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3" name="页脚占位符 2">
            <a:extLst>
              <a:ext uri="{FF2B5EF4-FFF2-40B4-BE49-F238E27FC236}">
                <a16:creationId xmlns:a16="http://schemas.microsoft.com/office/drawing/2014/main" id="{55A63D4F-B3F4-4F48-B420-1B4CB7C636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73B30D1-BB42-42C9-9271-5DEC3130535A}"/>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240918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174A30-C2C2-442F-B0BD-C68D2FBC7CB5}"/>
              </a:ext>
            </a:extLst>
          </p:cNvPr>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a:extLst>
              <a:ext uri="{FF2B5EF4-FFF2-40B4-BE49-F238E27FC236}">
                <a16:creationId xmlns:a16="http://schemas.microsoft.com/office/drawing/2014/main" id="{379F6B07-0C6C-494F-832D-345229DB7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a:extLst>
              <a:ext uri="{FF2B5EF4-FFF2-40B4-BE49-F238E27FC236}">
                <a16:creationId xmlns:a16="http://schemas.microsoft.com/office/drawing/2014/main" id="{AC1504E9-68DE-4758-860A-8849237A7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a:extLst>
              <a:ext uri="{FF2B5EF4-FFF2-40B4-BE49-F238E27FC236}">
                <a16:creationId xmlns:a16="http://schemas.microsoft.com/office/drawing/2014/main" id="{492859EB-10A2-43FC-BD68-55DDF0ACC669}"/>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6" name="页脚占位符 5">
            <a:extLst>
              <a:ext uri="{FF2B5EF4-FFF2-40B4-BE49-F238E27FC236}">
                <a16:creationId xmlns:a16="http://schemas.microsoft.com/office/drawing/2014/main" id="{5EF5D309-382D-4220-800D-FB45FA6C2D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C0A849-65E7-45A8-906A-F49D29A956BE}"/>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375138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32BBC-B71E-4F1E-9509-1F62D9F1E3A4}"/>
              </a:ext>
            </a:extLst>
          </p:cNvPr>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a:extLst>
              <a:ext uri="{FF2B5EF4-FFF2-40B4-BE49-F238E27FC236}">
                <a16:creationId xmlns:a16="http://schemas.microsoft.com/office/drawing/2014/main" id="{7C215212-9C91-4CD5-BC7E-33E6BEDD1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a:extLst>
              <a:ext uri="{FF2B5EF4-FFF2-40B4-BE49-F238E27FC236}">
                <a16:creationId xmlns:a16="http://schemas.microsoft.com/office/drawing/2014/main" id="{5F4A8ACC-E9C9-4295-B3BA-E9237C215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a:extLst>
              <a:ext uri="{FF2B5EF4-FFF2-40B4-BE49-F238E27FC236}">
                <a16:creationId xmlns:a16="http://schemas.microsoft.com/office/drawing/2014/main" id="{61508FCF-741C-4CCD-9018-C2AE79579895}"/>
              </a:ext>
            </a:extLst>
          </p:cNvPr>
          <p:cNvSpPr>
            <a:spLocks noGrp="1"/>
          </p:cNvSpPr>
          <p:nvPr>
            <p:ph type="dt" sz="half" idx="10"/>
          </p:nvPr>
        </p:nvSpPr>
        <p:spPr/>
        <p:txBody>
          <a:bodyPr/>
          <a:lstStyle/>
          <a:p>
            <a:fld id="{CC83072C-E68E-4804-BF1F-E1A76F416273}" type="datetimeFigureOut">
              <a:rPr lang="zh-CN" altLang="en-US" smtClean="0"/>
              <a:t>2020/3/28</a:t>
            </a:fld>
            <a:endParaRPr lang="zh-CN" altLang="en-US"/>
          </a:p>
        </p:txBody>
      </p:sp>
      <p:sp>
        <p:nvSpPr>
          <p:cNvPr id="6" name="页脚占位符 5">
            <a:extLst>
              <a:ext uri="{FF2B5EF4-FFF2-40B4-BE49-F238E27FC236}">
                <a16:creationId xmlns:a16="http://schemas.microsoft.com/office/drawing/2014/main" id="{9988F2A9-6688-42A0-955E-249D88DCA7D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8B4E313-6B50-4779-92A4-CC03889C35F9}"/>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25498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stretch>
            <a:fillRect/>
          </a:stretch>
        </p:blipFill>
        <p:spPr>
          <a:xfrm>
            <a:off x="10262549" y="5038725"/>
            <a:ext cx="1847850" cy="1819275"/>
          </a:xfrm>
          <a:prstGeom prst="rect">
            <a:avLst/>
          </a:prstGeom>
        </p:spPr>
      </p:pic>
      <p:sp>
        <p:nvSpPr>
          <p:cNvPr id="2" name="标题占位符 1">
            <a:extLst>
              <a:ext uri="{FF2B5EF4-FFF2-40B4-BE49-F238E27FC236}">
                <a16:creationId xmlns:a16="http://schemas.microsoft.com/office/drawing/2014/main" id="{27D1A67F-06EC-4C58-8F9B-CFD6C852C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81C918D-30D6-437B-8D98-38E51F55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0BBCDC-F3FC-4DA9-8A0E-C8BDE413C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3072C-E68E-4804-BF1F-E1A76F416273}" type="datetimeFigureOut">
              <a:rPr lang="zh-CN" altLang="en-US" smtClean="0"/>
              <a:t>2020/3/28</a:t>
            </a:fld>
            <a:endParaRPr lang="zh-CN" altLang="en-US"/>
          </a:p>
        </p:txBody>
      </p:sp>
      <p:sp>
        <p:nvSpPr>
          <p:cNvPr id="5" name="页脚占位符 4">
            <a:extLst>
              <a:ext uri="{FF2B5EF4-FFF2-40B4-BE49-F238E27FC236}">
                <a16:creationId xmlns:a16="http://schemas.microsoft.com/office/drawing/2014/main" id="{9D3D90A7-233D-48F4-9820-77011D18E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93F1CB2-BE8E-45E8-9B47-272312AB7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11158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0.sv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7E899CB-32E4-4817-BD47-4798260BB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1095"/>
            <a:ext cx="12192000" cy="3657600"/>
          </a:xfrm>
          <a:prstGeom prst="rect">
            <a:avLst/>
          </a:prstGeom>
        </p:spPr>
      </p:pic>
      <p:pic>
        <p:nvPicPr>
          <p:cNvPr id="7" name="图形 6">
            <a:extLst>
              <a:ext uri="{FF2B5EF4-FFF2-40B4-BE49-F238E27FC236}">
                <a16:creationId xmlns:a16="http://schemas.microsoft.com/office/drawing/2014/main" id="{8EFFE1BD-5594-4074-A8C7-A2BB4BD797A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531054" y="0"/>
            <a:ext cx="4476750" cy="857250"/>
          </a:xfrm>
          <a:prstGeom prst="rect">
            <a:avLst/>
          </a:prstGeom>
        </p:spPr>
      </p:pic>
      <p:sp>
        <p:nvSpPr>
          <p:cNvPr id="10" name="文本框 7">
            <a:extLst>
              <a:ext uri="{FF2B5EF4-FFF2-40B4-BE49-F238E27FC236}">
                <a16:creationId xmlns:a16="http://schemas.microsoft.com/office/drawing/2014/main" id="{FD890A55-B884-4C2C-9800-D955EA4B656E}"/>
              </a:ext>
            </a:extLst>
          </p:cNvPr>
          <p:cNvSpPr txBox="1"/>
          <p:nvPr/>
        </p:nvSpPr>
        <p:spPr>
          <a:xfrm>
            <a:off x="0" y="4498403"/>
            <a:ext cx="1219200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楷体" panose="02010609060101010101" pitchFamily="49" charset="-122"/>
                <a:ea typeface="楷体" panose="02010609060101010101" pitchFamily="49" charset="-122"/>
              </a:rPr>
              <a:t>小孔衍射</a:t>
            </a:r>
            <a:r>
              <a:rPr lang="zh-CN" altLang="en-US" sz="4800" b="1" dirty="0" smtClean="0">
                <a:latin typeface="楷体" panose="02010609060101010101" pitchFamily="49" charset="-122"/>
                <a:ea typeface="楷体" panose="02010609060101010101" pitchFamily="49" charset="-122"/>
              </a:rPr>
              <a:t>实验</a:t>
            </a:r>
            <a:endParaRPr lang="zh-CN" altLang="en-US" sz="4800" b="1" dirty="0">
              <a:latin typeface="楷体" panose="02010609060101010101" pitchFamily="49" charset="-122"/>
              <a:ea typeface="楷体" panose="02010609060101010101" pitchFamily="49" charset="-122"/>
            </a:endParaRPr>
          </a:p>
        </p:txBody>
      </p:sp>
      <p:sp>
        <p:nvSpPr>
          <p:cNvPr id="11" name="文本框 8">
            <a:extLst>
              <a:ext uri="{FF2B5EF4-FFF2-40B4-BE49-F238E27FC236}">
                <a16:creationId xmlns:a16="http://schemas.microsoft.com/office/drawing/2014/main" id="{46C7C264-F1B8-427D-80FC-B468CAB00B09}"/>
              </a:ext>
            </a:extLst>
          </p:cNvPr>
          <p:cNvSpPr txBox="1"/>
          <p:nvPr/>
        </p:nvSpPr>
        <p:spPr>
          <a:xfrm>
            <a:off x="6435920" y="6030940"/>
            <a:ext cx="513539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smtClean="0">
                <a:latin typeface="楷体" panose="02010609060101010101" pitchFamily="49" charset="-122"/>
                <a:ea typeface="楷体" panose="02010609060101010101" pitchFamily="49" charset="-122"/>
              </a:rPr>
              <a:t>物理</a:t>
            </a:r>
            <a:r>
              <a:rPr lang="zh-CN" altLang="en-US" sz="3200" dirty="0">
                <a:latin typeface="楷体" panose="02010609060101010101" pitchFamily="49" charset="-122"/>
                <a:ea typeface="楷体" panose="02010609060101010101" pitchFamily="49" charset="-122"/>
              </a:rPr>
              <a:t>实验教学</a:t>
            </a:r>
            <a:r>
              <a:rPr lang="zh-CN" altLang="en-US" sz="3200" dirty="0" smtClean="0">
                <a:latin typeface="楷体" panose="02010609060101010101" pitchFamily="49" charset="-122"/>
                <a:ea typeface="楷体" panose="02010609060101010101" pitchFamily="49" charset="-122"/>
              </a:rPr>
              <a:t>中心 </a:t>
            </a:r>
            <a:r>
              <a:rPr lang="zh-CN" altLang="en-US" sz="3200" dirty="0" smtClean="0">
                <a:latin typeface="楷体" panose="02010609060101010101" pitchFamily="49" charset="-122"/>
                <a:ea typeface="楷体" panose="02010609060101010101" pitchFamily="49" charset="-122"/>
              </a:rPr>
              <a:t>代如成</a:t>
            </a:r>
            <a:endParaRPr lang="zh-CN" altLang="en-US" sz="3200" dirty="0">
              <a:latin typeface="楷体" panose="02010609060101010101" pitchFamily="49" charset="-122"/>
              <a:ea typeface="楷体" panose="02010609060101010101" pitchFamily="49" charset="-122"/>
            </a:endParaRPr>
          </a:p>
        </p:txBody>
      </p:sp>
      <p:sp>
        <p:nvSpPr>
          <p:cNvPr id="12" name="文本框 9">
            <a:extLst>
              <a:ext uri="{FF2B5EF4-FFF2-40B4-BE49-F238E27FC236}">
                <a16:creationId xmlns:a16="http://schemas.microsoft.com/office/drawing/2014/main" id="{FD890A55-B884-4C2C-9800-D955EA4B656E}"/>
              </a:ext>
            </a:extLst>
          </p:cNvPr>
          <p:cNvSpPr txBox="1"/>
          <p:nvPr/>
        </p:nvSpPr>
        <p:spPr>
          <a:xfrm>
            <a:off x="1185278" y="6030940"/>
            <a:ext cx="4288353"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latin typeface="楷体" panose="02010609060101010101" pitchFamily="49" charset="-122"/>
                <a:ea typeface="楷体" panose="02010609060101010101" pitchFamily="49" charset="-122"/>
              </a:rPr>
              <a:t>居家物理实验教学方案</a:t>
            </a:r>
          </a:p>
        </p:txBody>
      </p:sp>
    </p:spTree>
    <p:extLst>
      <p:ext uri="{BB962C8B-B14F-4D97-AF65-F5344CB8AC3E}">
        <p14:creationId xmlns:p14="http://schemas.microsoft.com/office/powerpoint/2010/main" val="3797423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Text Box 88"/>
          <p:cNvSpPr txBox="1">
            <a:spLocks noChangeArrowheads="1"/>
          </p:cNvSpPr>
          <p:nvPr/>
        </p:nvSpPr>
        <p:spPr bwMode="gray">
          <a:xfrm>
            <a:off x="736738" y="237546"/>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nSpc>
                <a:spcPts val="3600"/>
              </a:lnSpc>
            </a:pPr>
            <a:r>
              <a:rPr lang="zh-CN" altLang="en-US" sz="2800" b="1" dirty="0" smtClean="0">
                <a:latin typeface="黑体" panose="02010609060101010101" pitchFamily="49" charset="-122"/>
              </a:rPr>
              <a:t>注意事项</a:t>
            </a:r>
            <a:endParaRPr lang="en-US" altLang="zh-CN" sz="2800" b="1" dirty="0">
              <a:latin typeface="黑体" panose="02010609060101010101" pitchFamily="49" charset="-122"/>
            </a:endParaRPr>
          </a:p>
        </p:txBody>
      </p:sp>
      <p:sp>
        <p:nvSpPr>
          <p:cNvPr id="7" name="文本框 6">
            <a:extLst>
              <a:ext uri="{FF2B5EF4-FFF2-40B4-BE49-F238E27FC236}">
                <a16:creationId xmlns:a16="http://schemas.microsoft.com/office/drawing/2014/main" id="{DA35A543-3509-4E69-AF21-BAD09224CE06}"/>
              </a:ext>
            </a:extLst>
          </p:cNvPr>
          <p:cNvSpPr txBox="1"/>
          <p:nvPr/>
        </p:nvSpPr>
        <p:spPr>
          <a:xfrm>
            <a:off x="1696696" y="2305438"/>
            <a:ext cx="8838782" cy="2677656"/>
          </a:xfrm>
          <a:prstGeom prst="rect">
            <a:avLst/>
          </a:prstGeom>
          <a:noFill/>
        </p:spPr>
        <p:txBody>
          <a:bodyPr wrap="square" rtlCol="0">
            <a:spAutoFit/>
          </a:bodyPr>
          <a:lstStyle/>
          <a:p>
            <a:pPr marL="360000" indent="-360000" algn="just">
              <a:lnSpc>
                <a:spcPct val="20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rPr>
              <a:t>小心使用绣花针、美工刀工具，</a:t>
            </a:r>
            <a:r>
              <a:rPr lang="zh-CN" altLang="en-US" sz="2800" b="1" dirty="0">
                <a:latin typeface="微软雅黑" panose="020B0503020204020204" pitchFamily="34" charset="-122"/>
                <a:ea typeface="微软雅黑" panose="020B0503020204020204" pitchFamily="34" charset="-122"/>
              </a:rPr>
              <a:t>以免</a:t>
            </a:r>
            <a:r>
              <a:rPr lang="zh-CN" altLang="en-US" sz="2800" b="1" dirty="0" smtClean="0">
                <a:latin typeface="微软雅黑" panose="020B0503020204020204" pitchFamily="34" charset="-122"/>
                <a:ea typeface="微软雅黑" panose="020B0503020204020204" pitchFamily="34" charset="-122"/>
              </a:rPr>
              <a:t>划伤；</a:t>
            </a:r>
            <a:endParaRPr lang="en-US" altLang="zh-CN" sz="2800" b="1" dirty="0">
              <a:latin typeface="微软雅黑" panose="020B0503020204020204" pitchFamily="34" charset="-122"/>
              <a:ea typeface="微软雅黑" panose="020B0503020204020204" pitchFamily="34" charset="-122"/>
            </a:endParaRPr>
          </a:p>
          <a:p>
            <a:pPr indent="-360000" algn="just">
              <a:lnSpc>
                <a:spcPct val="20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rPr>
              <a:t>实验过程中，眼睛不要直视强光或激光</a:t>
            </a:r>
            <a:r>
              <a:rPr lang="zh-CN" altLang="en-US" sz="2800" b="1" dirty="0" smtClean="0">
                <a:latin typeface="微软雅黑" panose="020B0503020204020204" pitchFamily="34" charset="-122"/>
                <a:ea typeface="微软雅黑" panose="020B0503020204020204" pitchFamily="34" charset="-122"/>
              </a:rPr>
              <a:t>，佩戴护目镜</a:t>
            </a:r>
            <a:endParaRPr lang="en-US" altLang="zh-CN" sz="2800" b="1" dirty="0" smtClean="0">
              <a:latin typeface="微软雅黑" panose="020B0503020204020204" pitchFamily="34" charset="-122"/>
              <a:ea typeface="微软雅黑" panose="020B0503020204020204" pitchFamily="34" charset="-122"/>
            </a:endParaRPr>
          </a:p>
          <a:p>
            <a:pPr algn="just">
              <a:lnSpc>
                <a:spcPct val="200000"/>
              </a:lnSpc>
            </a:pPr>
            <a:r>
              <a:rPr lang="en-US" altLang="zh-CN" sz="2800" b="1" dirty="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保护眼睛；</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18768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 y="940722"/>
            <a:ext cx="12191998" cy="2597608"/>
            <a:chOff x="1" y="940722"/>
            <a:chExt cx="12191998" cy="2597608"/>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209" y="940723"/>
              <a:ext cx="2802835" cy="2597607"/>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044" y="940723"/>
              <a:ext cx="3071191" cy="2597606"/>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234" y="940723"/>
              <a:ext cx="3267765" cy="2597606"/>
            </a:xfrm>
            <a:prstGeom prst="rect">
              <a:avLst/>
            </a:prstGeom>
          </p:spPr>
        </p:pic>
        <p:pic>
          <p:nvPicPr>
            <p:cNvPr id="6" name="图片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 y="940722"/>
              <a:ext cx="3050208" cy="2597607"/>
            </a:xfrm>
            <a:prstGeom prst="rect">
              <a:avLst/>
            </a:prstGeom>
          </p:spPr>
        </p:pic>
      </p:grpSp>
      <p:pic>
        <p:nvPicPr>
          <p:cNvPr id="7" name="图形 6">
            <a:extLst>
              <a:ext uri="{FF2B5EF4-FFF2-40B4-BE49-F238E27FC236}">
                <a16:creationId xmlns:a16="http://schemas.microsoft.com/office/drawing/2014/main" id="{8EFFE1BD-5594-4074-A8C7-A2BB4BD797A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31054" y="0"/>
            <a:ext cx="4476750" cy="857250"/>
          </a:xfrm>
          <a:prstGeom prst="rect">
            <a:avLst/>
          </a:prstGeom>
        </p:spPr>
      </p:pic>
      <p:sp>
        <p:nvSpPr>
          <p:cNvPr id="9" name="文本框 8"/>
          <p:cNvSpPr txBox="1"/>
          <p:nvPr/>
        </p:nvSpPr>
        <p:spPr>
          <a:xfrm>
            <a:off x="4263887" y="3896140"/>
            <a:ext cx="3570208" cy="1107996"/>
          </a:xfrm>
          <a:prstGeom prst="rect">
            <a:avLst/>
          </a:prstGeom>
          <a:noFill/>
        </p:spPr>
        <p:txBody>
          <a:bodyPr wrap="none" rtlCol="0">
            <a:spAutoFit/>
          </a:bodyPr>
          <a:lstStyle/>
          <a:p>
            <a:r>
              <a:rPr lang="zh-CN" altLang="en-US" sz="6600" dirty="0">
                <a:latin typeface="楷体" panose="02010609060101010101" pitchFamily="49" charset="-122"/>
                <a:ea typeface="楷体" panose="02010609060101010101" pitchFamily="49" charset="-122"/>
              </a:rPr>
              <a:t>感谢观看</a:t>
            </a:r>
          </a:p>
        </p:txBody>
      </p:sp>
    </p:spTree>
    <p:extLst>
      <p:ext uri="{BB962C8B-B14F-4D97-AF65-F5344CB8AC3E}">
        <p14:creationId xmlns:p14="http://schemas.microsoft.com/office/powerpoint/2010/main" val="1878337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7" name="Text Box 6"/>
          <p:cNvSpPr txBox="1">
            <a:spLocks noChangeArrowheads="1"/>
          </p:cNvSpPr>
          <p:nvPr/>
        </p:nvSpPr>
        <p:spPr bwMode="auto">
          <a:xfrm>
            <a:off x="661228" y="29583"/>
            <a:ext cx="2374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4000" b="1" dirty="0">
                <a:latin typeface="黑体" panose="02010609060101010101" pitchFamily="49" charset="-122"/>
              </a:rPr>
              <a:t>内容大纲</a:t>
            </a:r>
          </a:p>
        </p:txBody>
      </p:sp>
      <p:grpSp>
        <p:nvGrpSpPr>
          <p:cNvPr id="8" name="Group 35"/>
          <p:cNvGrpSpPr>
            <a:grpSpLocks/>
          </p:cNvGrpSpPr>
          <p:nvPr/>
        </p:nvGrpSpPr>
        <p:grpSpPr bwMode="auto">
          <a:xfrm>
            <a:off x="1908314" y="2047461"/>
            <a:ext cx="5410200" cy="665163"/>
            <a:chOff x="1152" y="1275"/>
            <a:chExt cx="3408" cy="419"/>
          </a:xfrm>
        </p:grpSpPr>
        <p:grpSp>
          <p:nvGrpSpPr>
            <p:cNvPr id="9" name="Group 3"/>
            <p:cNvGrpSpPr>
              <a:grpSpLocks/>
            </p:cNvGrpSpPr>
            <p:nvPr/>
          </p:nvGrpSpPr>
          <p:grpSpPr bwMode="auto">
            <a:xfrm>
              <a:off x="1152" y="1275"/>
              <a:ext cx="480" cy="419"/>
              <a:chOff x="1110" y="2656"/>
              <a:chExt cx="1549" cy="1351"/>
            </a:xfrm>
          </p:grpSpPr>
          <p:sp>
            <p:nvSpPr>
              <p:cNvPr id="1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5"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10" name="Line 11"/>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Text Box 12"/>
            <p:cNvSpPr txBox="1">
              <a:spLocks noChangeArrowheads="1"/>
            </p:cNvSpPr>
            <p:nvPr/>
          </p:nvSpPr>
          <p:spPr bwMode="auto">
            <a:xfrm>
              <a:off x="1827" y="1305"/>
              <a:ext cx="9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kumimoji="1" lang="zh-CN" altLang="en-US" sz="2400" b="1" dirty="0">
                  <a:solidFill>
                    <a:srgbClr val="000000"/>
                  </a:solidFill>
                </a:rPr>
                <a:t>实验</a:t>
              </a:r>
              <a:r>
                <a:rPr kumimoji="1" lang="zh-CN" altLang="en-US" sz="2400" b="1" dirty="0" smtClean="0">
                  <a:solidFill>
                    <a:srgbClr val="000000"/>
                  </a:solidFill>
                </a:rPr>
                <a:t>目的 </a:t>
              </a:r>
              <a:endParaRPr kumimoji="1" lang="zh-CN" altLang="en-US" sz="2400" b="1" dirty="0">
                <a:solidFill>
                  <a:srgbClr val="000000"/>
                </a:solidFill>
              </a:endParaRPr>
            </a:p>
          </p:txBody>
        </p:sp>
        <p:sp>
          <p:nvSpPr>
            <p:cNvPr id="12" name="Text Box 13"/>
            <p:cNvSpPr txBox="1">
              <a:spLocks noChangeArrowheads="1"/>
            </p:cNvSpPr>
            <p:nvPr/>
          </p:nvSpPr>
          <p:spPr bwMode="gray">
            <a:xfrm>
              <a:off x="1276" y="133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dirty="0">
                  <a:solidFill>
                    <a:schemeClr val="bg1"/>
                  </a:solidFill>
                </a:rPr>
                <a:t>1</a:t>
              </a:r>
            </a:p>
          </p:txBody>
        </p:sp>
      </p:grpSp>
      <p:grpSp>
        <p:nvGrpSpPr>
          <p:cNvPr id="16" name="Group 36"/>
          <p:cNvGrpSpPr>
            <a:grpSpLocks/>
          </p:cNvGrpSpPr>
          <p:nvPr/>
        </p:nvGrpSpPr>
        <p:grpSpPr bwMode="auto">
          <a:xfrm>
            <a:off x="1908314" y="2961863"/>
            <a:ext cx="5410200" cy="1306514"/>
            <a:chOff x="1152" y="1851"/>
            <a:chExt cx="3408" cy="823"/>
          </a:xfrm>
        </p:grpSpPr>
        <p:grpSp>
          <p:nvGrpSpPr>
            <p:cNvPr id="17" name="Group 7"/>
            <p:cNvGrpSpPr>
              <a:grpSpLocks/>
            </p:cNvGrpSpPr>
            <p:nvPr/>
          </p:nvGrpSpPr>
          <p:grpSpPr bwMode="auto">
            <a:xfrm>
              <a:off x="1152" y="1851"/>
              <a:ext cx="480" cy="419"/>
              <a:chOff x="3174" y="2656"/>
              <a:chExt cx="1549" cy="1351"/>
            </a:xfrm>
          </p:grpSpPr>
          <p:sp>
            <p:nvSpPr>
              <p:cNvPr id="21"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22"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23"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18" name="Line 14"/>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 name="Text Box 15"/>
            <p:cNvSpPr txBox="1">
              <a:spLocks noChangeArrowheads="1"/>
            </p:cNvSpPr>
            <p:nvPr/>
          </p:nvSpPr>
          <p:spPr bwMode="auto">
            <a:xfrm>
              <a:off x="1827" y="2383"/>
              <a:ext cx="8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a:solidFill>
                    <a:srgbClr val="000000"/>
                  </a:solidFill>
                  <a:latin typeface="黑体" panose="02010609060101010101" pitchFamily="49" charset="-122"/>
                </a:rPr>
                <a:t>实验原理</a:t>
              </a:r>
              <a:endParaRPr lang="en-US" altLang="zh-CN" sz="2400" b="1" dirty="0">
                <a:solidFill>
                  <a:srgbClr val="000000"/>
                </a:solidFill>
                <a:latin typeface="黑体" panose="02010609060101010101" pitchFamily="49" charset="-122"/>
              </a:endParaRPr>
            </a:p>
          </p:txBody>
        </p:sp>
        <p:sp>
          <p:nvSpPr>
            <p:cNvPr id="20" name="Text Box 16"/>
            <p:cNvSpPr txBox="1">
              <a:spLocks noChangeArrowheads="1"/>
            </p:cNvSpPr>
            <p:nvPr/>
          </p:nvSpPr>
          <p:spPr bwMode="gray">
            <a:xfrm>
              <a:off x="1276" y="191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2</a:t>
              </a:r>
            </a:p>
          </p:txBody>
        </p:sp>
      </p:grpSp>
      <p:grpSp>
        <p:nvGrpSpPr>
          <p:cNvPr id="24" name="Group 37"/>
          <p:cNvGrpSpPr>
            <a:grpSpLocks/>
          </p:cNvGrpSpPr>
          <p:nvPr/>
        </p:nvGrpSpPr>
        <p:grpSpPr bwMode="auto">
          <a:xfrm>
            <a:off x="1908314" y="2972973"/>
            <a:ext cx="5410200" cy="1546226"/>
            <a:chOff x="1152" y="1858"/>
            <a:chExt cx="3408" cy="974"/>
          </a:xfrm>
        </p:grpSpPr>
        <p:grpSp>
          <p:nvGrpSpPr>
            <p:cNvPr id="25" name="Group 17"/>
            <p:cNvGrpSpPr>
              <a:grpSpLocks/>
            </p:cNvGrpSpPr>
            <p:nvPr/>
          </p:nvGrpSpPr>
          <p:grpSpPr bwMode="auto">
            <a:xfrm>
              <a:off x="1152" y="2413"/>
              <a:ext cx="480" cy="419"/>
              <a:chOff x="1110" y="2656"/>
              <a:chExt cx="1549" cy="1351"/>
            </a:xfrm>
          </p:grpSpPr>
          <p:sp>
            <p:nvSpPr>
              <p:cNvPr id="29"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0"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1"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26"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Text Box 26"/>
            <p:cNvSpPr txBox="1">
              <a:spLocks noChangeArrowheads="1"/>
            </p:cNvSpPr>
            <p:nvPr/>
          </p:nvSpPr>
          <p:spPr bwMode="auto">
            <a:xfrm>
              <a:off x="1813" y="1858"/>
              <a:ext cx="8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smtClean="0">
                  <a:solidFill>
                    <a:srgbClr val="000000"/>
                  </a:solidFill>
                  <a:latin typeface="黑体" panose="02010609060101010101" pitchFamily="49" charset="-122"/>
                </a:rPr>
                <a:t>实验仪器</a:t>
              </a:r>
              <a:endParaRPr lang="en-US" altLang="zh-CN" sz="2400" b="1" dirty="0">
                <a:solidFill>
                  <a:srgbClr val="000000"/>
                </a:solidFill>
                <a:latin typeface="黑体" panose="02010609060101010101" pitchFamily="49" charset="-122"/>
              </a:endParaRPr>
            </a:p>
          </p:txBody>
        </p:sp>
        <p:sp>
          <p:nvSpPr>
            <p:cNvPr id="28" name="Text Box 27"/>
            <p:cNvSpPr txBox="1">
              <a:spLocks noChangeArrowheads="1"/>
            </p:cNvSpPr>
            <p:nvPr/>
          </p:nvSpPr>
          <p:spPr bwMode="gray">
            <a:xfrm>
              <a:off x="1276" y="247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3</a:t>
              </a:r>
            </a:p>
          </p:txBody>
        </p:sp>
      </p:grpSp>
      <p:grpSp>
        <p:nvGrpSpPr>
          <p:cNvPr id="32" name="Group 38"/>
          <p:cNvGrpSpPr>
            <a:grpSpLocks/>
          </p:cNvGrpSpPr>
          <p:nvPr/>
        </p:nvGrpSpPr>
        <p:grpSpPr bwMode="auto">
          <a:xfrm>
            <a:off x="1908314" y="4768436"/>
            <a:ext cx="5410200" cy="665163"/>
            <a:chOff x="1152" y="2989"/>
            <a:chExt cx="3408" cy="419"/>
          </a:xfrm>
        </p:grpSpPr>
        <p:grpSp>
          <p:nvGrpSpPr>
            <p:cNvPr id="33" name="Group 21"/>
            <p:cNvGrpSpPr>
              <a:grpSpLocks/>
            </p:cNvGrpSpPr>
            <p:nvPr/>
          </p:nvGrpSpPr>
          <p:grpSpPr bwMode="auto">
            <a:xfrm>
              <a:off x="1152" y="2989"/>
              <a:ext cx="480" cy="419"/>
              <a:chOff x="3174" y="2656"/>
              <a:chExt cx="1549" cy="1351"/>
            </a:xfrm>
          </p:grpSpPr>
          <p:sp>
            <p:nvSpPr>
              <p:cNvPr id="3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9"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zh-CN" altLang="en-US">
                  <a:latin typeface="Arial" charset="0"/>
                  <a:ea typeface="宋体" charset="-122"/>
                </a:endParaRPr>
              </a:p>
            </p:txBody>
          </p:sp>
        </p:grpSp>
        <p:sp>
          <p:nvSpPr>
            <p:cNvPr id="34" name="Line 28"/>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Text Box 29"/>
            <p:cNvSpPr txBox="1">
              <a:spLocks noChangeArrowheads="1"/>
            </p:cNvSpPr>
            <p:nvPr/>
          </p:nvSpPr>
          <p:spPr bwMode="auto">
            <a:xfrm>
              <a:off x="1827" y="3010"/>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400" b="1" dirty="0" smtClean="0">
                  <a:solidFill>
                    <a:srgbClr val="000000"/>
                  </a:solidFill>
                  <a:latin typeface="黑体" panose="02010609060101010101" pitchFamily="49" charset="-122"/>
                </a:rPr>
                <a:t>待研究问题</a:t>
              </a:r>
              <a:endParaRPr lang="zh-CN" altLang="en-US" sz="2400" b="1" dirty="0">
                <a:solidFill>
                  <a:srgbClr val="000000"/>
                </a:solidFill>
                <a:latin typeface="黑体" panose="02010609060101010101" pitchFamily="49" charset="-122"/>
              </a:endParaRPr>
            </a:p>
          </p:txBody>
        </p:sp>
        <p:sp>
          <p:nvSpPr>
            <p:cNvPr id="36" name="Text Box 30"/>
            <p:cNvSpPr txBox="1">
              <a:spLocks noChangeArrowheads="1"/>
            </p:cNvSpPr>
            <p:nvPr/>
          </p:nvSpPr>
          <p:spPr bwMode="gray">
            <a:xfrm>
              <a:off x="1276" y="305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a:r>
                <a:rPr lang="en-US" altLang="zh-CN" sz="2400" b="1">
                  <a:solidFill>
                    <a:schemeClr val="bg1"/>
                  </a:solidFill>
                </a:rPr>
                <a:t>4</a:t>
              </a:r>
            </a:p>
          </p:txBody>
        </p:sp>
      </p:grpSp>
    </p:spTree>
    <p:extLst>
      <p:ext uri="{BB962C8B-B14F-4D97-AF65-F5344CB8AC3E}">
        <p14:creationId xmlns:p14="http://schemas.microsoft.com/office/powerpoint/2010/main" val="677081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3583" y="445148"/>
            <a:ext cx="11688417" cy="461665"/>
            <a:chOff x="427383" y="763200"/>
            <a:chExt cx="11688417" cy="461665"/>
          </a:xfrm>
        </p:grpSpPr>
        <p:sp>
          <p:nvSpPr>
            <p:cNvPr id="3" name="矩形 2"/>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5" name="Text Box 88"/>
          <p:cNvSpPr txBox="1">
            <a:spLocks noChangeArrowheads="1"/>
          </p:cNvSpPr>
          <p:nvPr/>
        </p:nvSpPr>
        <p:spPr bwMode="gray">
          <a:xfrm>
            <a:off x="736738" y="237546"/>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nSpc>
                <a:spcPts val="3600"/>
              </a:lnSpc>
            </a:pPr>
            <a:r>
              <a:rPr lang="zh-CN" altLang="en-US" sz="2800" b="1" dirty="0" smtClean="0">
                <a:latin typeface="黑体" panose="02010609060101010101" pitchFamily="49" charset="-122"/>
              </a:rPr>
              <a:t>实验目的</a:t>
            </a:r>
            <a:endParaRPr lang="en-US" altLang="zh-CN" sz="2800" b="1" dirty="0">
              <a:latin typeface="黑体" panose="02010609060101010101" pitchFamily="49" charset="-122"/>
            </a:endParaRPr>
          </a:p>
        </p:txBody>
      </p:sp>
      <p:sp>
        <p:nvSpPr>
          <p:cNvPr id="6" name="矩形 5"/>
          <p:cNvSpPr/>
          <p:nvPr/>
        </p:nvSpPr>
        <p:spPr>
          <a:xfrm>
            <a:off x="1263444" y="1618639"/>
            <a:ext cx="9788014" cy="4524315"/>
          </a:xfrm>
          <a:prstGeom prst="rect">
            <a:avLst/>
          </a:prstGeom>
          <a:ln w="34925" cmpd="thickThin">
            <a:solidFill>
              <a:schemeClr val="accent6"/>
            </a:solidFill>
          </a:ln>
        </p:spPr>
        <p:txBody>
          <a:bodyPr wrap="square">
            <a:spAutoFit/>
          </a:bodyPr>
          <a:lstStyle/>
          <a:p>
            <a:pPr algn="just">
              <a:lnSpc>
                <a:spcPct val="150000"/>
              </a:lnSpc>
            </a:pPr>
            <a:r>
              <a:rPr lang="en-US" altLang="zh-CN" sz="3200" b="1" dirty="0" smtClean="0">
                <a:latin typeface="微软雅黑" panose="020B0503020204020204" pitchFamily="34" charset="-122"/>
                <a:ea typeface="微软雅黑" panose="020B0503020204020204" pitchFamily="34" charset="-122"/>
              </a:rPr>
              <a:t>1</a:t>
            </a:r>
            <a:r>
              <a:rPr lang="zh-CN" altLang="en-US" sz="3200" b="1" dirty="0" smtClean="0">
                <a:latin typeface="微软雅黑" panose="020B0503020204020204" pitchFamily="34" charset="-122"/>
                <a:ea typeface="微软雅黑" panose="020B0503020204020204" pitchFamily="34" charset="-122"/>
              </a:rPr>
              <a:t>、了解光的衍射现象与基本原理；</a:t>
            </a:r>
            <a:endParaRPr lang="en-US" altLang="zh-CN" sz="3200" b="1" dirty="0" smtClean="0">
              <a:latin typeface="微软雅黑" panose="020B0503020204020204" pitchFamily="34" charset="-122"/>
              <a:ea typeface="微软雅黑" panose="020B0503020204020204" pitchFamily="34" charset="-122"/>
            </a:endParaRPr>
          </a:p>
          <a:p>
            <a:pPr algn="just">
              <a:lnSpc>
                <a:spcPct val="150000"/>
              </a:lnSpc>
            </a:pPr>
            <a:r>
              <a:rPr lang="en-US" altLang="zh-CN" sz="3200" b="1" dirty="0" smtClean="0">
                <a:latin typeface="微软雅黑" panose="020B0503020204020204" pitchFamily="34" charset="-122"/>
                <a:ea typeface="微软雅黑" panose="020B0503020204020204" pitchFamily="34" charset="-122"/>
              </a:rPr>
              <a:t>2</a:t>
            </a:r>
            <a:r>
              <a:rPr lang="zh-CN" altLang="en-US" sz="3200" b="1" dirty="0" smtClean="0">
                <a:latin typeface="微软雅黑" panose="020B0503020204020204" pitchFamily="34" charset="-122"/>
                <a:ea typeface="微软雅黑" panose="020B0503020204020204" pitchFamily="34" charset="-122"/>
              </a:rPr>
              <a:t>、掌握衍射光</a:t>
            </a:r>
            <a:r>
              <a:rPr lang="zh-CN" altLang="en-US" sz="3200" b="1" dirty="0">
                <a:latin typeface="微软雅黑" panose="020B0503020204020204" pitchFamily="34" charset="-122"/>
                <a:ea typeface="微软雅黑" panose="020B0503020204020204" pitchFamily="34" charset="-122"/>
              </a:rPr>
              <a:t>路</a:t>
            </a:r>
            <a:r>
              <a:rPr lang="zh-CN" altLang="en-US" sz="3200" b="1" dirty="0" smtClean="0">
                <a:latin typeface="微软雅黑" panose="020B0503020204020204" pitchFamily="34" charset="-122"/>
                <a:ea typeface="微软雅黑" panose="020B0503020204020204" pitchFamily="34" charset="-122"/>
              </a:rPr>
              <a:t>的组装与调整，使用不同结构衍射屏  </a:t>
            </a:r>
            <a:endParaRPr lang="en-US" altLang="zh-CN" sz="3200" b="1" dirty="0" smtClean="0">
              <a:latin typeface="微软雅黑" panose="020B0503020204020204" pitchFamily="34" charset="-122"/>
              <a:ea typeface="微软雅黑" panose="020B0503020204020204" pitchFamily="34" charset="-122"/>
            </a:endParaRPr>
          </a:p>
          <a:p>
            <a:pPr algn="just">
              <a:lnSpc>
                <a:spcPct val="150000"/>
              </a:lnSpc>
            </a:pPr>
            <a:r>
              <a:rPr lang="en-US" altLang="zh-CN" sz="3200" b="1" dirty="0">
                <a:latin typeface="微软雅黑" panose="020B0503020204020204" pitchFamily="34" charset="-122"/>
                <a:ea typeface="微软雅黑" panose="020B0503020204020204" pitchFamily="34" charset="-122"/>
              </a:rPr>
              <a:t> </a:t>
            </a:r>
            <a:r>
              <a:rPr lang="en-US" altLang="zh-CN" sz="3200" b="1"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实现夫琅禾费衍射现象；</a:t>
            </a:r>
            <a:endParaRPr lang="en-US" altLang="zh-CN" sz="3200" b="1" dirty="0" smtClean="0">
              <a:latin typeface="微软雅黑" panose="020B0503020204020204" pitchFamily="34" charset="-122"/>
              <a:ea typeface="微软雅黑" panose="020B0503020204020204" pitchFamily="34" charset="-122"/>
            </a:endParaRPr>
          </a:p>
          <a:p>
            <a:pPr algn="just">
              <a:lnSpc>
                <a:spcPct val="150000"/>
              </a:lnSpc>
            </a:pPr>
            <a:r>
              <a:rPr lang="en-US" altLang="zh-CN" sz="3200" b="1" dirty="0" smtClean="0">
                <a:latin typeface="微软雅黑" panose="020B0503020204020204" pitchFamily="34" charset="-122"/>
                <a:ea typeface="微软雅黑" panose="020B0503020204020204" pitchFamily="34" charset="-122"/>
              </a:rPr>
              <a:t>3</a:t>
            </a:r>
            <a:r>
              <a:rPr lang="zh-CN" altLang="en-US" sz="3200" b="1" dirty="0" smtClean="0">
                <a:latin typeface="微软雅黑" panose="020B0503020204020204" pitchFamily="34" charset="-122"/>
                <a:ea typeface="微软雅黑" panose="020B0503020204020204" pitchFamily="34" charset="-122"/>
              </a:rPr>
              <a:t>、研究不同结构衍射屏的衍射光强分布特征； </a:t>
            </a:r>
          </a:p>
          <a:p>
            <a:pPr algn="just">
              <a:lnSpc>
                <a:spcPct val="150000"/>
              </a:lnSpc>
            </a:pPr>
            <a:r>
              <a:rPr lang="en-US" altLang="zh-CN" sz="3200" b="1" dirty="0" smtClean="0">
                <a:latin typeface="微软雅黑" panose="020B0503020204020204" pitchFamily="34" charset="-122"/>
                <a:ea typeface="微软雅黑" panose="020B0503020204020204" pitchFamily="34" charset="-122"/>
              </a:rPr>
              <a:t>4</a:t>
            </a:r>
            <a:r>
              <a:rPr lang="zh-CN" altLang="en-US" sz="3200" b="1" dirty="0" smtClean="0">
                <a:latin typeface="微软雅黑" panose="020B0503020204020204" pitchFamily="34" charset="-122"/>
                <a:ea typeface="微软雅黑" panose="020B0503020204020204" pitchFamily="34" charset="-122"/>
              </a:rPr>
              <a:t>、计算</a:t>
            </a:r>
            <a:r>
              <a:rPr lang="zh-CN" altLang="en-US" sz="3200" b="1" dirty="0">
                <a:latin typeface="微软雅黑" panose="020B0503020204020204" pitchFamily="34" charset="-122"/>
                <a:ea typeface="微软雅黑" panose="020B0503020204020204" pitchFamily="34" charset="-122"/>
              </a:rPr>
              <a:t>衍射屏的结构参数，</a:t>
            </a:r>
            <a:r>
              <a:rPr lang="zh-CN" altLang="en-US" sz="3200" b="1" dirty="0" smtClean="0">
                <a:latin typeface="微软雅黑" panose="020B0503020204020204" pitchFamily="34" charset="-122"/>
                <a:ea typeface="微软雅黑" panose="020B0503020204020204" pitchFamily="34" charset="-122"/>
              </a:rPr>
              <a:t>包括</a:t>
            </a:r>
            <a:r>
              <a:rPr lang="zh-CN" altLang="en-US" sz="3200" b="1" dirty="0">
                <a:latin typeface="微软雅黑" panose="020B0503020204020204" pitchFamily="34" charset="-122"/>
                <a:ea typeface="微软雅黑" panose="020B0503020204020204" pitchFamily="34" charset="-122"/>
              </a:rPr>
              <a:t>小孔的</a:t>
            </a:r>
            <a:r>
              <a:rPr lang="zh-CN" altLang="en-US" sz="3200" b="1" dirty="0" smtClean="0">
                <a:latin typeface="微软雅黑" panose="020B0503020204020204" pitchFamily="34" charset="-122"/>
                <a:ea typeface="微软雅黑" panose="020B0503020204020204" pitchFamily="34" charset="-122"/>
              </a:rPr>
              <a:t>直径及</a:t>
            </a:r>
            <a:r>
              <a:rPr lang="zh-CN" altLang="en-US" sz="3200" b="1" dirty="0">
                <a:latin typeface="微软雅黑" panose="020B0503020204020204" pitchFamily="34" charset="-122"/>
                <a:ea typeface="微软雅黑" panose="020B0503020204020204" pitchFamily="34" charset="-122"/>
              </a:rPr>
              <a:t>单缝</a:t>
            </a:r>
            <a:r>
              <a:rPr lang="zh-CN" altLang="en-US" sz="3200" b="1" dirty="0" smtClean="0">
                <a:latin typeface="微软雅黑" panose="020B0503020204020204" pitchFamily="34" charset="-122"/>
                <a:ea typeface="微软雅黑" panose="020B0503020204020204" pitchFamily="34" charset="-122"/>
              </a:rPr>
              <a:t>的</a:t>
            </a:r>
            <a:endParaRPr lang="en-US" altLang="zh-CN" sz="3200" b="1" dirty="0" smtClean="0">
              <a:latin typeface="微软雅黑" panose="020B0503020204020204" pitchFamily="34" charset="-122"/>
              <a:ea typeface="微软雅黑" panose="020B0503020204020204" pitchFamily="34" charset="-122"/>
            </a:endParaRPr>
          </a:p>
          <a:p>
            <a:pPr algn="just">
              <a:lnSpc>
                <a:spcPct val="150000"/>
              </a:lnSpc>
            </a:pPr>
            <a:r>
              <a:rPr lang="en-US" altLang="zh-CN" sz="3200" b="1" dirty="0">
                <a:latin typeface="微软雅黑" panose="020B0503020204020204" pitchFamily="34" charset="-122"/>
                <a:ea typeface="微软雅黑" panose="020B0503020204020204" pitchFamily="34" charset="-122"/>
              </a:rPr>
              <a:t> </a:t>
            </a:r>
            <a:r>
              <a:rPr lang="en-US" altLang="zh-CN" sz="3200" b="1"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缝宽；</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9608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3799" y="2814949"/>
            <a:ext cx="5165367" cy="3874026"/>
          </a:xfrm>
          <a:prstGeom prst="rect">
            <a:avLst/>
          </a:prstGeom>
        </p:spPr>
      </p:pic>
      <p:sp>
        <p:nvSpPr>
          <p:cNvPr id="2" name="Text Box 26"/>
          <p:cNvSpPr txBox="1">
            <a:spLocks noChangeArrowheads="1"/>
          </p:cNvSpPr>
          <p:nvPr/>
        </p:nvSpPr>
        <p:spPr bwMode="auto">
          <a:xfrm>
            <a:off x="840618" y="130382"/>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实验仪器</a:t>
            </a:r>
            <a:endParaRPr lang="en-US" altLang="zh-CN" sz="2800" b="1" dirty="0">
              <a:solidFill>
                <a:srgbClr val="000000"/>
              </a:solidFill>
              <a:latin typeface="黑体" panose="02010609060101010101" pitchFamily="49" charset="-122"/>
            </a:endParaRPr>
          </a:p>
        </p:txBody>
      </p:sp>
      <p:grpSp>
        <p:nvGrpSpPr>
          <p:cNvPr id="3" name="组合 2"/>
          <p:cNvGrpSpPr/>
          <p:nvPr/>
        </p:nvGrpSpPr>
        <p:grpSpPr>
          <a:xfrm>
            <a:off x="573157" y="361363"/>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8" name="文本框 7"/>
          <p:cNvSpPr txBox="1"/>
          <p:nvPr/>
        </p:nvSpPr>
        <p:spPr>
          <a:xfrm>
            <a:off x="1034681" y="3538123"/>
            <a:ext cx="1062833" cy="400110"/>
          </a:xfrm>
          <a:prstGeom prst="rect">
            <a:avLst/>
          </a:prstGeom>
          <a:noFill/>
        </p:spPr>
        <p:txBody>
          <a:bodyPr wrap="square" rtlCol="0">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手电筒</a:t>
            </a:r>
            <a:endParaRPr lang="zh-CN" altLang="en-US" sz="2000" dirty="0">
              <a:solidFill>
                <a:srgbClr val="C00000"/>
              </a:solidFill>
            </a:endParaRPr>
          </a:p>
        </p:txBody>
      </p:sp>
      <p:sp>
        <p:nvSpPr>
          <p:cNvPr id="9" name="Rectangle 2"/>
          <p:cNvSpPr>
            <a:spLocks noChangeArrowheads="1"/>
          </p:cNvSpPr>
          <p:nvPr/>
        </p:nvSpPr>
        <p:spPr bwMode="auto">
          <a:xfrm>
            <a:off x="818082" y="1122908"/>
            <a:ext cx="10701610" cy="1384995"/>
          </a:xfrm>
          <a:prstGeom prst="rect">
            <a:avLst/>
          </a:prstGeom>
          <a:noFill/>
          <a:ln w="34925" cmpd="thickThi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buClr>
                <a:srgbClr val="D60093"/>
              </a:buClr>
              <a:buSzPct val="120000"/>
            </a:pPr>
            <a:r>
              <a:rPr lang="zh-CN" altLang="en-US" sz="2800" b="1" dirty="0" smtClean="0">
                <a:latin typeface="微软雅黑" panose="020B0503020204020204" pitchFamily="34" charset="-122"/>
                <a:ea typeface="微软雅黑" panose="020B0503020204020204" pitchFamily="34" charset="-122"/>
              </a:rPr>
              <a:t>家里可以找到的物品，</a:t>
            </a:r>
            <a:r>
              <a:rPr lang="zh-CN" altLang="en-US" sz="2800" b="1" dirty="0" smtClean="0">
                <a:latin typeface="微软雅黑" panose="020B0503020204020204" pitchFamily="34" charset="-122"/>
                <a:ea typeface="微软雅黑" panose="020B0503020204020204" pitchFamily="34" charset="-122"/>
              </a:rPr>
              <a:t>手电筒或手机光源、</a:t>
            </a:r>
            <a:r>
              <a:rPr lang="zh-CN" altLang="en-US" sz="2800" b="1" dirty="0" smtClean="0">
                <a:latin typeface="微软雅黑" panose="020B0503020204020204" pitchFamily="34" charset="-122"/>
                <a:ea typeface="微软雅黑" panose="020B0503020204020204" pitchFamily="34" charset="-122"/>
              </a:rPr>
              <a:t>激光</a:t>
            </a:r>
            <a:r>
              <a:rPr lang="zh-CN" altLang="en-US" sz="2800" b="1" dirty="0">
                <a:latin typeface="微软雅黑" panose="020B0503020204020204" pitchFamily="34" charset="-122"/>
                <a:ea typeface="微软雅黑" panose="020B0503020204020204" pitchFamily="34" charset="-122"/>
              </a:rPr>
              <a:t>笔、美工刀、锡箔纸、</a:t>
            </a:r>
            <a:r>
              <a:rPr lang="zh-CN" altLang="en-US" sz="2800" b="1" dirty="0" smtClean="0">
                <a:latin typeface="微软雅黑" panose="020B0503020204020204" pitchFamily="34" charset="-122"/>
                <a:ea typeface="微软雅黑" panose="020B0503020204020204" pitchFamily="34" charset="-122"/>
              </a:rPr>
              <a:t>泡沫板或塑料盒、坐标纸</a:t>
            </a:r>
            <a:r>
              <a:rPr lang="zh-CN" altLang="en-US" sz="2800" b="1" dirty="0">
                <a:latin typeface="微软雅黑" panose="020B0503020204020204" pitchFamily="34" charset="-122"/>
                <a:ea typeface="微软雅黑" panose="020B0503020204020204" pitchFamily="34" charset="-122"/>
              </a:rPr>
              <a:t>、绣花针</a:t>
            </a:r>
            <a:r>
              <a:rPr lang="zh-CN" altLang="en-US" sz="2800" b="1" dirty="0" smtClean="0">
                <a:latin typeface="微软雅黑" panose="020B0503020204020204" pitchFamily="34" charset="-122"/>
                <a:ea typeface="微软雅黑" panose="020B0503020204020204" pitchFamily="34" charset="-122"/>
              </a:rPr>
              <a:t>等</a:t>
            </a:r>
            <a:endParaRPr lang="zh-CN" altLang="en-US" sz="2800" b="1" dirty="0">
              <a:latin typeface="微软雅黑" panose="020B0503020204020204" pitchFamily="34" charset="-122"/>
              <a:ea typeface="微软雅黑" panose="020B0503020204020204" pitchFamily="34" charset="-122"/>
            </a:endParaRPr>
          </a:p>
        </p:txBody>
      </p:sp>
      <p:sp>
        <p:nvSpPr>
          <p:cNvPr id="10" name="矩形 9"/>
          <p:cNvSpPr/>
          <p:nvPr/>
        </p:nvSpPr>
        <p:spPr>
          <a:xfrm>
            <a:off x="1654302" y="6028973"/>
            <a:ext cx="1977586" cy="400110"/>
          </a:xfrm>
          <a:prstGeom prst="rect">
            <a:avLst/>
          </a:prstGeom>
        </p:spPr>
        <p:txBody>
          <a:bodyPr wrap="square">
            <a:spAutoFit/>
          </a:bodyPr>
          <a:lstStyle/>
          <a:p>
            <a:r>
              <a:rPr lang="zh-CN" altLang="en-US" sz="2000" b="1" dirty="0" smtClean="0">
                <a:solidFill>
                  <a:srgbClr val="0000FF"/>
                </a:solidFill>
                <a:latin typeface="微软雅黑" panose="020B0503020204020204" pitchFamily="34" charset="-122"/>
                <a:ea typeface="微软雅黑" panose="020B0503020204020204" pitchFamily="34" charset="-122"/>
              </a:rPr>
              <a:t>衍射屏（圆孔）</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11" name="矩形 10"/>
          <p:cNvSpPr/>
          <p:nvPr/>
        </p:nvSpPr>
        <p:spPr>
          <a:xfrm>
            <a:off x="3761910" y="6028973"/>
            <a:ext cx="2242871" cy="400110"/>
          </a:xfrm>
          <a:prstGeom prst="rect">
            <a:avLst/>
          </a:prstGeom>
        </p:spPr>
        <p:txBody>
          <a:bodyPr wrap="square">
            <a:spAutoFit/>
          </a:bodyPr>
          <a:lstStyle/>
          <a:p>
            <a:r>
              <a:rPr lang="zh-CN" altLang="en-US" sz="2000" b="1" dirty="0" smtClean="0">
                <a:solidFill>
                  <a:schemeClr val="accent4"/>
                </a:solidFill>
                <a:latin typeface="微软雅黑" panose="020B0503020204020204" pitchFamily="34" charset="-122"/>
                <a:ea typeface="微软雅黑" panose="020B0503020204020204" pitchFamily="34" charset="-122"/>
              </a:rPr>
              <a:t>观察屏（坐标纸）</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34598" y="2821328"/>
            <a:ext cx="5156862" cy="3867647"/>
          </a:xfrm>
          <a:prstGeom prst="rect">
            <a:avLst/>
          </a:prstGeom>
        </p:spPr>
      </p:pic>
      <p:sp>
        <p:nvSpPr>
          <p:cNvPr id="21" name="文本框 20"/>
          <p:cNvSpPr txBox="1"/>
          <p:nvPr/>
        </p:nvSpPr>
        <p:spPr>
          <a:xfrm>
            <a:off x="6310742" y="3538123"/>
            <a:ext cx="1062833" cy="400110"/>
          </a:xfrm>
          <a:prstGeom prst="rect">
            <a:avLst/>
          </a:prstGeom>
          <a:noFill/>
        </p:spPr>
        <p:txBody>
          <a:bodyPr wrap="square" rtlCol="0">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激光笔</a:t>
            </a:r>
            <a:endParaRPr lang="zh-CN" altLang="en-US" sz="2000" dirty="0">
              <a:solidFill>
                <a:srgbClr val="C00000"/>
              </a:solidFill>
            </a:endParaRPr>
          </a:p>
        </p:txBody>
      </p:sp>
      <p:sp>
        <p:nvSpPr>
          <p:cNvPr id="22" name="矩形 21"/>
          <p:cNvSpPr/>
          <p:nvPr/>
        </p:nvSpPr>
        <p:spPr>
          <a:xfrm>
            <a:off x="6949691" y="6038150"/>
            <a:ext cx="1977586" cy="400110"/>
          </a:xfrm>
          <a:prstGeom prst="rect">
            <a:avLst/>
          </a:prstGeom>
        </p:spPr>
        <p:txBody>
          <a:bodyPr wrap="square">
            <a:spAutoFit/>
          </a:bodyPr>
          <a:lstStyle/>
          <a:p>
            <a:r>
              <a:rPr lang="zh-CN" altLang="en-US" sz="2000" b="1" dirty="0">
                <a:solidFill>
                  <a:srgbClr val="0000FF"/>
                </a:solidFill>
                <a:latin typeface="微软雅黑" panose="020B0503020204020204" pitchFamily="34" charset="-122"/>
                <a:ea typeface="微软雅黑" panose="020B0503020204020204" pitchFamily="34" charset="-122"/>
              </a:rPr>
              <a:t>衍射屏（狭缝）</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23" name="矩形 22"/>
          <p:cNvSpPr/>
          <p:nvPr/>
        </p:nvSpPr>
        <p:spPr>
          <a:xfrm>
            <a:off x="8978406" y="6038150"/>
            <a:ext cx="2242871" cy="400110"/>
          </a:xfrm>
          <a:prstGeom prst="rect">
            <a:avLst/>
          </a:prstGeom>
        </p:spPr>
        <p:txBody>
          <a:bodyPr wrap="square">
            <a:spAutoFit/>
          </a:bodyPr>
          <a:lstStyle/>
          <a:p>
            <a:r>
              <a:rPr lang="zh-CN" altLang="en-US" sz="2000" b="1" dirty="0" smtClean="0">
                <a:solidFill>
                  <a:schemeClr val="accent4"/>
                </a:solidFill>
                <a:latin typeface="微软雅黑" panose="020B0503020204020204" pitchFamily="34" charset="-122"/>
                <a:ea typeface="微软雅黑" panose="020B0503020204020204" pitchFamily="34" charset="-122"/>
              </a:rPr>
              <a:t>观察屏（坐标纸）</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227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992051" y="118996"/>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000000"/>
                </a:solidFill>
                <a:latin typeface="黑体" panose="02010609060101010101" pitchFamily="49" charset="-122"/>
              </a:rPr>
              <a:t>实验原理</a:t>
            </a:r>
            <a:endParaRPr lang="en-US" altLang="zh-CN"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文本框 5">
            <a:extLst>
              <a:ext uri="{FF2B5EF4-FFF2-40B4-BE49-F238E27FC236}">
                <a16:creationId xmlns:a16="http://schemas.microsoft.com/office/drawing/2014/main" id="{8B1EEEC9-FF6C-4B68-AAC9-7CA2538375F8}"/>
              </a:ext>
            </a:extLst>
          </p:cNvPr>
          <p:cNvSpPr txBox="1"/>
          <p:nvPr/>
        </p:nvSpPr>
        <p:spPr>
          <a:xfrm>
            <a:off x="503094" y="1813286"/>
            <a:ext cx="11194724" cy="1107996"/>
          </a:xfrm>
          <a:prstGeom prst="rect">
            <a:avLst/>
          </a:prstGeom>
          <a:noFill/>
          <a:ln w="38100" cmpd="thickThin">
            <a:solidFill>
              <a:schemeClr val="accent6"/>
            </a:solidFill>
          </a:ln>
        </p:spPr>
        <p:txBody>
          <a:bodyPr wrap="square" rtlCol="0">
            <a:spAutoFit/>
          </a:bodyPr>
          <a:lstStyle/>
          <a:p>
            <a:pPr marL="450000" indent="-342900" algn="just">
              <a:lnSpc>
                <a:spcPct val="150000"/>
              </a:lnSpc>
              <a:buFont typeface="Wingdings" panose="05000000000000000000" pitchFamily="2" charset="2"/>
              <a:buChar char="Ø"/>
            </a:pPr>
            <a:r>
              <a:rPr lang="zh-CN" altLang="en-US" sz="2200" b="1" dirty="0" smtClean="0">
                <a:latin typeface="微软雅黑" panose="020B0503020204020204" pitchFamily="34" charset="-122"/>
                <a:ea typeface="微软雅黑" panose="020B0503020204020204" pitchFamily="34" charset="-122"/>
              </a:rPr>
              <a:t>在没有障碍物的自由空间中，光波总是沿着直线传播的。当有障碍物时，光波遇到障碍物以后会或多或少地偏离几何光学中直线传播定律的现象。</a:t>
            </a:r>
            <a:endParaRPr lang="en-US" altLang="zh-CN" sz="2200" b="1" dirty="0" smtClean="0">
              <a:latin typeface="微软雅黑" panose="020B0503020204020204" pitchFamily="34" charset="-122"/>
              <a:ea typeface="微软雅黑" panose="020B0503020204020204" pitchFamily="34" charset="-122"/>
            </a:endParaRPr>
          </a:p>
        </p:txBody>
      </p:sp>
      <p:sp>
        <p:nvSpPr>
          <p:cNvPr id="7" name="矩形 6"/>
          <p:cNvSpPr/>
          <p:nvPr/>
        </p:nvSpPr>
        <p:spPr>
          <a:xfrm>
            <a:off x="4196669" y="3155544"/>
            <a:ext cx="3262432" cy="499624"/>
          </a:xfrm>
          <a:prstGeom prst="rect">
            <a:avLst/>
          </a:prstGeom>
        </p:spPr>
        <p:txBody>
          <a:bodyPr wrap="none">
            <a:spAutoFit/>
          </a:bodyPr>
          <a:lstStyle/>
          <a:p>
            <a:pP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衍射</a:t>
            </a:r>
            <a:r>
              <a:rPr lang="zh-CN" altLang="en-US" sz="2000" b="1" dirty="0">
                <a:latin typeface="微软雅黑" panose="020B0503020204020204" pitchFamily="34" charset="-122"/>
                <a:ea typeface="微软雅黑" panose="020B0503020204020204" pitchFamily="34" charset="-122"/>
              </a:rPr>
              <a:t>是光</a:t>
            </a:r>
            <a:r>
              <a:rPr lang="zh-CN" altLang="en-US" sz="2000" b="1" dirty="0">
                <a:solidFill>
                  <a:srgbClr val="FF0000"/>
                </a:solidFill>
                <a:latin typeface="微软雅黑" panose="020B0503020204020204" pitchFamily="34" charset="-122"/>
                <a:ea typeface="微软雅黑" panose="020B0503020204020204" pitchFamily="34" charset="-122"/>
              </a:rPr>
              <a:t>波动性</a:t>
            </a:r>
            <a:r>
              <a:rPr lang="zh-CN" altLang="en-US" sz="2000" b="1" dirty="0">
                <a:latin typeface="微软雅黑" panose="020B0503020204020204" pitchFamily="34" charset="-122"/>
                <a:ea typeface="微软雅黑" panose="020B0503020204020204" pitchFamily="34" charset="-122"/>
              </a:rPr>
              <a:t>的重要</a:t>
            </a:r>
            <a:r>
              <a:rPr lang="zh-CN" altLang="en-US" sz="2000" b="1" dirty="0" smtClean="0">
                <a:latin typeface="微软雅黑" panose="020B0503020204020204" pitchFamily="34" charset="-122"/>
                <a:ea typeface="微软雅黑" panose="020B0503020204020204" pitchFamily="34" charset="-122"/>
              </a:rPr>
              <a:t>表现</a:t>
            </a:r>
            <a:endParaRPr lang="zh-CN" altLang="en-US" sz="20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917" b="18105"/>
          <a:stretch/>
        </p:blipFill>
        <p:spPr>
          <a:xfrm>
            <a:off x="2299519" y="3708000"/>
            <a:ext cx="7436161" cy="2484000"/>
          </a:xfrm>
          <a:prstGeom prst="rect">
            <a:avLst/>
          </a:prstGeom>
        </p:spPr>
      </p:pic>
      <p:sp>
        <p:nvSpPr>
          <p:cNvPr id="9" name="矩形 8"/>
          <p:cNvSpPr/>
          <p:nvPr/>
        </p:nvSpPr>
        <p:spPr>
          <a:xfrm>
            <a:off x="428194" y="1115580"/>
            <a:ext cx="1912703" cy="581057"/>
          </a:xfrm>
          <a:prstGeom prst="rect">
            <a:avLst/>
          </a:prstGeom>
        </p:spPr>
        <p:txBody>
          <a:bodyPr wrap="none">
            <a:spAutoFit/>
          </a:bodyPr>
          <a:lstStyle/>
          <a:p>
            <a:pPr>
              <a:lnSpc>
                <a:spcPct val="150000"/>
              </a:lnSpc>
              <a:spcBef>
                <a:spcPts val="600"/>
              </a:spcBef>
              <a:spcAft>
                <a:spcPts val="600"/>
              </a:spcAft>
            </a:pP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2400" b="1" dirty="0">
                <a:solidFill>
                  <a:srgbClr val="FF0000"/>
                </a:solidFill>
                <a:latin typeface="微软雅黑" panose="020B0503020204020204" pitchFamily="34" charset="-122"/>
                <a:ea typeface="微软雅黑" panose="020B0503020204020204" pitchFamily="34" charset="-122"/>
              </a:rPr>
              <a:t>、光的衍射</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55348" y="6240503"/>
            <a:ext cx="6924502"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狭缝                </a:t>
            </a:r>
            <a:r>
              <a:rPr lang="zh-CN" altLang="en-US" sz="2000" b="1" dirty="0" smtClean="0">
                <a:solidFill>
                  <a:srgbClr val="0000FF"/>
                </a:solidFill>
                <a:latin typeface="微软雅黑" panose="020B0503020204020204" pitchFamily="34" charset="-122"/>
                <a:ea typeface="微软雅黑" panose="020B0503020204020204" pitchFamily="34" charset="-122"/>
              </a:rPr>
              <a:t>  针尖                </a:t>
            </a:r>
            <a:r>
              <a:rPr lang="zh-CN" altLang="en-US" sz="2000" b="1" dirty="0">
                <a:solidFill>
                  <a:srgbClr val="0000FF"/>
                </a:solidFill>
                <a:latin typeface="微软雅黑" panose="020B0503020204020204" pitchFamily="34" charset="-122"/>
                <a:ea typeface="微软雅黑" panose="020B0503020204020204" pitchFamily="34" charset="-122"/>
              </a:rPr>
              <a:t>圆孔                 </a:t>
            </a:r>
            <a:r>
              <a:rPr lang="zh-CN" altLang="en-US"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a:solidFill>
                  <a:srgbClr val="0000FF"/>
                </a:solidFill>
                <a:latin typeface="微软雅黑" panose="020B0503020204020204" pitchFamily="34" charset="-122"/>
                <a:ea typeface="微软雅黑" panose="020B0503020204020204" pitchFamily="34" charset="-122"/>
              </a:rPr>
              <a:t>圆屏</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0372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14DE86E-EE67-4B84-BE61-19D2244C4817}"/>
              </a:ext>
            </a:extLst>
          </p:cNvPr>
          <p:cNvSpPr txBox="1"/>
          <p:nvPr/>
        </p:nvSpPr>
        <p:spPr>
          <a:xfrm>
            <a:off x="588636" y="1058841"/>
            <a:ext cx="4671619" cy="738664"/>
          </a:xfrm>
          <a:prstGeom prst="rect">
            <a:avLst/>
          </a:prstGeom>
          <a:noFill/>
        </p:spPr>
        <p:txBody>
          <a:bodyPr wrap="square" rtlCol="0">
            <a:spAutoFit/>
          </a:bodyPr>
          <a:lstStyle/>
          <a:p>
            <a:pPr>
              <a:lnSpc>
                <a:spcPct val="150000"/>
              </a:lnSpc>
            </a:pPr>
            <a:r>
              <a:rPr lang="en-US" altLang="zh-CN" sz="2800" b="1" dirty="0" smtClean="0">
                <a:solidFill>
                  <a:srgbClr val="FF0000"/>
                </a:solidFill>
                <a:latin typeface="微软雅黑" panose="020B0503020204020204" pitchFamily="34" charset="-122"/>
                <a:ea typeface="微软雅黑" panose="020B0503020204020204" pitchFamily="34" charset="-122"/>
              </a:rPr>
              <a:t>2</a:t>
            </a:r>
            <a:r>
              <a:rPr lang="zh-CN" altLang="en-US" sz="2800" b="1" dirty="0" smtClean="0">
                <a:solidFill>
                  <a:srgbClr val="FF0000"/>
                </a:solidFill>
                <a:latin typeface="微软雅黑" panose="020B0503020204020204" pitchFamily="34" charset="-122"/>
                <a:ea typeface="微软雅黑" panose="020B0503020204020204" pitchFamily="34" charset="-122"/>
              </a:rPr>
              <a:t>、惠更斯</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菲涅耳</a:t>
            </a:r>
            <a:r>
              <a:rPr lang="zh-CN" altLang="en-US" sz="2800" b="1" dirty="0" smtClean="0">
                <a:solidFill>
                  <a:srgbClr val="FF0000"/>
                </a:solidFill>
                <a:latin typeface="微软雅黑" panose="020B0503020204020204" pitchFamily="34" charset="-122"/>
                <a:ea typeface="微软雅黑" panose="020B0503020204020204" pitchFamily="34" charset="-122"/>
              </a:rPr>
              <a:t>原理</a:t>
            </a:r>
            <a:endParaRPr lang="zh-CN" altLang="en-US" sz="2400" dirty="0">
              <a:latin typeface="微软雅黑" panose="020B0503020204020204" pitchFamily="34" charset="-122"/>
              <a:ea typeface="微软雅黑" panose="020B0503020204020204" pitchFamily="34" charset="-122"/>
            </a:endParaRPr>
          </a:p>
        </p:txBody>
      </p:sp>
      <p:grpSp>
        <p:nvGrpSpPr>
          <p:cNvPr id="3" name="Group 32">
            <a:extLst>
              <a:ext uri="{FF2B5EF4-FFF2-40B4-BE49-F238E27FC236}">
                <a16:creationId xmlns:a16="http://schemas.microsoft.com/office/drawing/2014/main" id="{9ABFCE6E-BA44-4056-A65D-1E82A3A3CAD6}"/>
              </a:ext>
            </a:extLst>
          </p:cNvPr>
          <p:cNvGrpSpPr>
            <a:grpSpLocks/>
          </p:cNvGrpSpPr>
          <p:nvPr/>
        </p:nvGrpSpPr>
        <p:grpSpPr bwMode="auto">
          <a:xfrm>
            <a:off x="931597" y="4416670"/>
            <a:ext cx="3833450" cy="1816510"/>
            <a:chOff x="1035" y="1892"/>
            <a:chExt cx="3357" cy="1681"/>
          </a:xfrm>
        </p:grpSpPr>
        <p:sp>
          <p:nvSpPr>
            <p:cNvPr id="4" name="Arc 33">
              <a:extLst>
                <a:ext uri="{FF2B5EF4-FFF2-40B4-BE49-F238E27FC236}">
                  <a16:creationId xmlns:a16="http://schemas.microsoft.com/office/drawing/2014/main" id="{C461D439-BE1B-4281-B56B-5698675E8C50}"/>
                </a:ext>
              </a:extLst>
            </p:cNvPr>
            <p:cNvSpPr>
              <a:spLocks/>
            </p:cNvSpPr>
            <p:nvPr/>
          </p:nvSpPr>
          <p:spPr bwMode="auto">
            <a:xfrm flipH="1">
              <a:off x="3422" y="2125"/>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5" name="Arc 34">
              <a:extLst>
                <a:ext uri="{FF2B5EF4-FFF2-40B4-BE49-F238E27FC236}">
                  <a16:creationId xmlns:a16="http://schemas.microsoft.com/office/drawing/2014/main" id="{ACEF20F3-126A-4CD4-9369-B52922628690}"/>
                </a:ext>
              </a:extLst>
            </p:cNvPr>
            <p:cNvSpPr>
              <a:spLocks/>
            </p:cNvSpPr>
            <p:nvPr/>
          </p:nvSpPr>
          <p:spPr bwMode="auto">
            <a:xfrm flipH="1">
              <a:off x="3383" y="2132"/>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6" name="Arc 35">
              <a:extLst>
                <a:ext uri="{FF2B5EF4-FFF2-40B4-BE49-F238E27FC236}">
                  <a16:creationId xmlns:a16="http://schemas.microsoft.com/office/drawing/2014/main" id="{6A677FEB-8AF3-4887-9AD4-D4A7C7FAF628}"/>
                </a:ext>
              </a:extLst>
            </p:cNvPr>
            <p:cNvSpPr>
              <a:spLocks/>
            </p:cNvSpPr>
            <p:nvPr/>
          </p:nvSpPr>
          <p:spPr bwMode="auto">
            <a:xfrm flipH="1">
              <a:off x="3432" y="1935"/>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7" name="Arc 36">
              <a:extLst>
                <a:ext uri="{FF2B5EF4-FFF2-40B4-BE49-F238E27FC236}">
                  <a16:creationId xmlns:a16="http://schemas.microsoft.com/office/drawing/2014/main" id="{7204C58A-FEBB-436E-9C13-4D982390E343}"/>
                </a:ext>
              </a:extLst>
            </p:cNvPr>
            <p:cNvSpPr>
              <a:spLocks/>
            </p:cNvSpPr>
            <p:nvPr/>
          </p:nvSpPr>
          <p:spPr bwMode="auto">
            <a:xfrm flipH="1">
              <a:off x="3353" y="1964"/>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8" name="Arc 37">
              <a:extLst>
                <a:ext uri="{FF2B5EF4-FFF2-40B4-BE49-F238E27FC236}">
                  <a16:creationId xmlns:a16="http://schemas.microsoft.com/office/drawing/2014/main" id="{AE399298-D8DB-47EC-A840-2B2C661ACC47}"/>
                </a:ext>
              </a:extLst>
            </p:cNvPr>
            <p:cNvSpPr>
              <a:spLocks/>
            </p:cNvSpPr>
            <p:nvPr/>
          </p:nvSpPr>
          <p:spPr bwMode="auto">
            <a:xfrm flipH="1">
              <a:off x="3392" y="1949"/>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9" name="Arc 38">
              <a:extLst>
                <a:ext uri="{FF2B5EF4-FFF2-40B4-BE49-F238E27FC236}">
                  <a16:creationId xmlns:a16="http://schemas.microsoft.com/office/drawing/2014/main" id="{361CA828-3A35-454C-9C12-F99D9FB7F763}"/>
                </a:ext>
              </a:extLst>
            </p:cNvPr>
            <p:cNvSpPr>
              <a:spLocks/>
            </p:cNvSpPr>
            <p:nvPr/>
          </p:nvSpPr>
          <p:spPr bwMode="auto">
            <a:xfrm flipH="1">
              <a:off x="3471" y="2119"/>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10" name="Arc 39">
              <a:extLst>
                <a:ext uri="{FF2B5EF4-FFF2-40B4-BE49-F238E27FC236}">
                  <a16:creationId xmlns:a16="http://schemas.microsoft.com/office/drawing/2014/main" id="{2AAC023E-319F-4AA7-BD7F-F78C36CE4642}"/>
                </a:ext>
              </a:extLst>
            </p:cNvPr>
            <p:cNvSpPr>
              <a:spLocks/>
            </p:cNvSpPr>
            <p:nvPr/>
          </p:nvSpPr>
          <p:spPr bwMode="auto">
            <a:xfrm flipH="1">
              <a:off x="3475" y="1921"/>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11" name="Arc 40">
              <a:extLst>
                <a:ext uri="{FF2B5EF4-FFF2-40B4-BE49-F238E27FC236}">
                  <a16:creationId xmlns:a16="http://schemas.microsoft.com/office/drawing/2014/main" id="{01F10471-E669-4F4E-AB16-8A9AA22041E5}"/>
                </a:ext>
              </a:extLst>
            </p:cNvPr>
            <p:cNvSpPr>
              <a:spLocks/>
            </p:cNvSpPr>
            <p:nvPr/>
          </p:nvSpPr>
          <p:spPr bwMode="auto">
            <a:xfrm flipH="1">
              <a:off x="3519" y="1906"/>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12" name="Arc 41">
              <a:extLst>
                <a:ext uri="{FF2B5EF4-FFF2-40B4-BE49-F238E27FC236}">
                  <a16:creationId xmlns:a16="http://schemas.microsoft.com/office/drawing/2014/main" id="{25D54E37-9C4A-4E44-9CAA-A384667F5E4D}"/>
                </a:ext>
              </a:extLst>
            </p:cNvPr>
            <p:cNvSpPr>
              <a:spLocks/>
            </p:cNvSpPr>
            <p:nvPr/>
          </p:nvSpPr>
          <p:spPr bwMode="auto">
            <a:xfrm flipH="1">
              <a:off x="3511" y="2099"/>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13" name="Arc 42">
              <a:extLst>
                <a:ext uri="{FF2B5EF4-FFF2-40B4-BE49-F238E27FC236}">
                  <a16:creationId xmlns:a16="http://schemas.microsoft.com/office/drawing/2014/main" id="{7889E9D3-2C6C-4A8A-83DA-73D0AAAEC10E}"/>
                </a:ext>
              </a:extLst>
            </p:cNvPr>
            <p:cNvSpPr>
              <a:spLocks/>
            </p:cNvSpPr>
            <p:nvPr/>
          </p:nvSpPr>
          <p:spPr bwMode="auto">
            <a:xfrm flipH="1">
              <a:off x="3557" y="2081"/>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14" name="Arc 43">
              <a:extLst>
                <a:ext uri="{FF2B5EF4-FFF2-40B4-BE49-F238E27FC236}">
                  <a16:creationId xmlns:a16="http://schemas.microsoft.com/office/drawing/2014/main" id="{306D0CC8-020E-4D72-BFB9-692FD9C106A0}"/>
                </a:ext>
              </a:extLst>
            </p:cNvPr>
            <p:cNvSpPr>
              <a:spLocks/>
            </p:cNvSpPr>
            <p:nvPr/>
          </p:nvSpPr>
          <p:spPr bwMode="auto">
            <a:xfrm flipH="1">
              <a:off x="3563" y="1892"/>
              <a:ext cx="538" cy="349"/>
            </a:xfrm>
            <a:custGeom>
              <a:avLst/>
              <a:gdLst>
                <a:gd name="G0" fmla="+- 21600 0 0"/>
                <a:gd name="G1" fmla="+- 10378 0 0"/>
                <a:gd name="G2" fmla="+- 21600 0 0"/>
                <a:gd name="T0" fmla="*/ 33 w 21600"/>
                <a:gd name="T1" fmla="*/ 11574 h 11574"/>
                <a:gd name="T2" fmla="*/ 2656 w 21600"/>
                <a:gd name="T3" fmla="*/ 0 h 11574"/>
                <a:gd name="T4" fmla="*/ 21600 w 21600"/>
                <a:gd name="T5" fmla="*/ 10378 h 11574"/>
              </a:gdLst>
              <a:ahLst/>
              <a:cxnLst>
                <a:cxn ang="0">
                  <a:pos x="T0" y="T1"/>
                </a:cxn>
                <a:cxn ang="0">
                  <a:pos x="T2" y="T3"/>
                </a:cxn>
                <a:cxn ang="0">
                  <a:pos x="T4" y="T5"/>
                </a:cxn>
              </a:cxnLst>
              <a:rect l="0" t="0" r="r" b="b"/>
              <a:pathLst>
                <a:path w="21600" h="11574" fill="none" extrusionOk="0">
                  <a:moveTo>
                    <a:pt x="33" y="11573"/>
                  </a:moveTo>
                  <a:cubicBezTo>
                    <a:pt x="11" y="11175"/>
                    <a:pt x="0" y="10776"/>
                    <a:pt x="0" y="10378"/>
                  </a:cubicBezTo>
                  <a:cubicBezTo>
                    <a:pt x="-1" y="6750"/>
                    <a:pt x="913" y="3181"/>
                    <a:pt x="2656" y="0"/>
                  </a:cubicBezTo>
                </a:path>
                <a:path w="21600" h="11574" stroke="0" extrusionOk="0">
                  <a:moveTo>
                    <a:pt x="33" y="11573"/>
                  </a:moveTo>
                  <a:cubicBezTo>
                    <a:pt x="11" y="11175"/>
                    <a:pt x="0" y="10776"/>
                    <a:pt x="0" y="10378"/>
                  </a:cubicBezTo>
                  <a:cubicBezTo>
                    <a:pt x="-1" y="6750"/>
                    <a:pt x="913" y="3181"/>
                    <a:pt x="2656" y="0"/>
                  </a:cubicBezTo>
                  <a:lnTo>
                    <a:pt x="21600" y="10378"/>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15" name="Line 44">
              <a:extLst>
                <a:ext uri="{FF2B5EF4-FFF2-40B4-BE49-F238E27FC236}">
                  <a16:creationId xmlns:a16="http://schemas.microsoft.com/office/drawing/2014/main" id="{6AF907E6-4718-4DC8-A0DB-C12A5F376B48}"/>
                </a:ext>
              </a:extLst>
            </p:cNvPr>
            <p:cNvSpPr>
              <a:spLocks noChangeShapeType="1"/>
            </p:cNvSpPr>
            <p:nvPr/>
          </p:nvSpPr>
          <p:spPr bwMode="auto">
            <a:xfrm>
              <a:off x="1047" y="2337"/>
              <a:ext cx="516" cy="0"/>
            </a:xfrm>
            <a:prstGeom prst="line">
              <a:avLst/>
            </a:prstGeom>
            <a:noFill/>
            <a:ln w="9525">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16" name="Line 45">
              <a:extLst>
                <a:ext uri="{FF2B5EF4-FFF2-40B4-BE49-F238E27FC236}">
                  <a16:creationId xmlns:a16="http://schemas.microsoft.com/office/drawing/2014/main" id="{0CF3A91C-7566-4BFC-935A-32F9E562F7FF}"/>
                </a:ext>
              </a:extLst>
            </p:cNvPr>
            <p:cNvSpPr>
              <a:spLocks noChangeShapeType="1"/>
            </p:cNvSpPr>
            <p:nvPr/>
          </p:nvSpPr>
          <p:spPr bwMode="auto">
            <a:xfrm>
              <a:off x="1041" y="2651"/>
              <a:ext cx="516" cy="0"/>
            </a:xfrm>
            <a:prstGeom prst="line">
              <a:avLst/>
            </a:prstGeom>
            <a:noFill/>
            <a:ln w="9525">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17" name="Line 46">
              <a:extLst>
                <a:ext uri="{FF2B5EF4-FFF2-40B4-BE49-F238E27FC236}">
                  <a16:creationId xmlns:a16="http://schemas.microsoft.com/office/drawing/2014/main" id="{8B7B116E-7E87-4B1B-A326-69F20A61B941}"/>
                </a:ext>
              </a:extLst>
            </p:cNvPr>
            <p:cNvSpPr>
              <a:spLocks noChangeShapeType="1"/>
            </p:cNvSpPr>
            <p:nvPr/>
          </p:nvSpPr>
          <p:spPr bwMode="auto">
            <a:xfrm>
              <a:off x="1035" y="2983"/>
              <a:ext cx="516" cy="0"/>
            </a:xfrm>
            <a:prstGeom prst="line">
              <a:avLst/>
            </a:prstGeom>
            <a:noFill/>
            <a:ln w="9525">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18" name="Line 47">
              <a:extLst>
                <a:ext uri="{FF2B5EF4-FFF2-40B4-BE49-F238E27FC236}">
                  <a16:creationId xmlns:a16="http://schemas.microsoft.com/office/drawing/2014/main" id="{7AC6DE83-54E7-45DE-8225-9E3A552EEA50}"/>
                </a:ext>
              </a:extLst>
            </p:cNvPr>
            <p:cNvSpPr>
              <a:spLocks noChangeShapeType="1"/>
            </p:cNvSpPr>
            <p:nvPr/>
          </p:nvSpPr>
          <p:spPr bwMode="auto">
            <a:xfrm>
              <a:off x="1035" y="3256"/>
              <a:ext cx="516" cy="0"/>
            </a:xfrm>
            <a:prstGeom prst="line">
              <a:avLst/>
            </a:prstGeom>
            <a:noFill/>
            <a:ln w="9525">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19" name="Arc 49">
              <a:extLst>
                <a:ext uri="{FF2B5EF4-FFF2-40B4-BE49-F238E27FC236}">
                  <a16:creationId xmlns:a16="http://schemas.microsoft.com/office/drawing/2014/main" id="{D9D703C9-DBEC-49E7-A87E-8983BF870B60}"/>
                </a:ext>
              </a:extLst>
            </p:cNvPr>
            <p:cNvSpPr>
              <a:spLocks/>
            </p:cNvSpPr>
            <p:nvPr/>
          </p:nvSpPr>
          <p:spPr bwMode="auto">
            <a:xfrm flipH="1">
              <a:off x="1966" y="2732"/>
              <a:ext cx="82" cy="162"/>
            </a:xfrm>
            <a:custGeom>
              <a:avLst/>
              <a:gdLst>
                <a:gd name="G0" fmla="+- 21600 0 0"/>
                <a:gd name="G1" fmla="+- 21585 0 0"/>
                <a:gd name="G2" fmla="+- 21600 0 0"/>
                <a:gd name="T0" fmla="*/ 20057 w 21600"/>
                <a:gd name="T1" fmla="*/ 43130 h 43130"/>
                <a:gd name="T2" fmla="*/ 20800 w 21600"/>
                <a:gd name="T3" fmla="*/ 0 h 43130"/>
                <a:gd name="T4" fmla="*/ 21600 w 21600"/>
                <a:gd name="T5" fmla="*/ 21585 h 43130"/>
              </a:gdLst>
              <a:ahLst/>
              <a:cxnLst>
                <a:cxn ang="0">
                  <a:pos x="T0" y="T1"/>
                </a:cxn>
                <a:cxn ang="0">
                  <a:pos x="T2" y="T3"/>
                </a:cxn>
                <a:cxn ang="0">
                  <a:pos x="T4" y="T5"/>
                </a:cxn>
              </a:cxnLst>
              <a:rect l="0" t="0" r="r" b="b"/>
              <a:pathLst>
                <a:path w="21600" h="43130" fill="none" extrusionOk="0">
                  <a:moveTo>
                    <a:pt x="20057" y="43129"/>
                  </a:moveTo>
                  <a:cubicBezTo>
                    <a:pt x="8755" y="42320"/>
                    <a:pt x="0" y="32915"/>
                    <a:pt x="0" y="21585"/>
                  </a:cubicBezTo>
                  <a:cubicBezTo>
                    <a:pt x="-1" y="9966"/>
                    <a:pt x="9189" y="430"/>
                    <a:pt x="20799" y="-1"/>
                  </a:cubicBezTo>
                </a:path>
                <a:path w="21600" h="43130" stroke="0" extrusionOk="0">
                  <a:moveTo>
                    <a:pt x="20057" y="43129"/>
                  </a:moveTo>
                  <a:cubicBezTo>
                    <a:pt x="8755" y="42320"/>
                    <a:pt x="0" y="32915"/>
                    <a:pt x="0" y="21585"/>
                  </a:cubicBezTo>
                  <a:cubicBezTo>
                    <a:pt x="-1" y="9966"/>
                    <a:pt x="9189" y="430"/>
                    <a:pt x="20799" y="-1"/>
                  </a:cubicBezTo>
                  <a:lnTo>
                    <a:pt x="21600" y="21585"/>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0" name="Arc 50">
              <a:extLst>
                <a:ext uri="{FF2B5EF4-FFF2-40B4-BE49-F238E27FC236}">
                  <a16:creationId xmlns:a16="http://schemas.microsoft.com/office/drawing/2014/main" id="{0BAD43EA-7E1A-4C5B-BC22-0FDA39219676}"/>
                </a:ext>
              </a:extLst>
            </p:cNvPr>
            <p:cNvSpPr>
              <a:spLocks/>
            </p:cNvSpPr>
            <p:nvPr/>
          </p:nvSpPr>
          <p:spPr bwMode="auto">
            <a:xfrm flipH="1">
              <a:off x="1963" y="2655"/>
              <a:ext cx="163" cy="317"/>
            </a:xfrm>
            <a:custGeom>
              <a:avLst/>
              <a:gdLst>
                <a:gd name="G0" fmla="+- 21600 0 0"/>
                <a:gd name="G1" fmla="+- 21600 0 0"/>
                <a:gd name="G2" fmla="+- 21600 0 0"/>
                <a:gd name="T0" fmla="*/ 21399 w 21665"/>
                <a:gd name="T1" fmla="*/ 43199 h 43199"/>
                <a:gd name="T2" fmla="*/ 21665 w 21665"/>
                <a:gd name="T3" fmla="*/ 0 h 43199"/>
                <a:gd name="T4" fmla="*/ 21600 w 21665"/>
                <a:gd name="T5" fmla="*/ 21600 h 43199"/>
              </a:gdLst>
              <a:ahLst/>
              <a:cxnLst>
                <a:cxn ang="0">
                  <a:pos x="T0" y="T1"/>
                </a:cxn>
                <a:cxn ang="0">
                  <a:pos x="T2" y="T3"/>
                </a:cxn>
                <a:cxn ang="0">
                  <a:pos x="T4" y="T5"/>
                </a:cxn>
              </a:cxnLst>
              <a:rect l="0" t="0" r="r" b="b"/>
              <a:pathLst>
                <a:path w="21665" h="43199" fill="none" extrusionOk="0">
                  <a:moveTo>
                    <a:pt x="21398" y="43199"/>
                  </a:moveTo>
                  <a:cubicBezTo>
                    <a:pt x="9548" y="43088"/>
                    <a:pt x="0" y="33450"/>
                    <a:pt x="0" y="21600"/>
                  </a:cubicBezTo>
                  <a:cubicBezTo>
                    <a:pt x="0" y="9670"/>
                    <a:pt x="9670" y="0"/>
                    <a:pt x="21600" y="0"/>
                  </a:cubicBezTo>
                  <a:cubicBezTo>
                    <a:pt x="21621" y="-1"/>
                    <a:pt x="21643" y="0"/>
                    <a:pt x="21664" y="0"/>
                  </a:cubicBezTo>
                </a:path>
                <a:path w="21665" h="43199" stroke="0" extrusionOk="0">
                  <a:moveTo>
                    <a:pt x="21398" y="43199"/>
                  </a:moveTo>
                  <a:cubicBezTo>
                    <a:pt x="9548" y="43088"/>
                    <a:pt x="0" y="33450"/>
                    <a:pt x="0" y="21600"/>
                  </a:cubicBezTo>
                  <a:cubicBezTo>
                    <a:pt x="0" y="9670"/>
                    <a:pt x="9670" y="0"/>
                    <a:pt x="21600" y="0"/>
                  </a:cubicBezTo>
                  <a:cubicBezTo>
                    <a:pt x="21621" y="-1"/>
                    <a:pt x="21643" y="0"/>
                    <a:pt x="21664"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1" name="Arc 51">
              <a:extLst>
                <a:ext uri="{FF2B5EF4-FFF2-40B4-BE49-F238E27FC236}">
                  <a16:creationId xmlns:a16="http://schemas.microsoft.com/office/drawing/2014/main" id="{ED4E7F6F-7478-4F49-A2A9-885EDAF5F45F}"/>
                </a:ext>
              </a:extLst>
            </p:cNvPr>
            <p:cNvSpPr>
              <a:spLocks/>
            </p:cNvSpPr>
            <p:nvPr/>
          </p:nvSpPr>
          <p:spPr bwMode="auto">
            <a:xfrm flipH="1">
              <a:off x="1960" y="2567"/>
              <a:ext cx="254" cy="484"/>
            </a:xfrm>
            <a:custGeom>
              <a:avLst/>
              <a:gdLst>
                <a:gd name="G0" fmla="+- 21600 0 0"/>
                <a:gd name="G1" fmla="+- 21600 0 0"/>
                <a:gd name="G2" fmla="+- 21600 0 0"/>
                <a:gd name="T0" fmla="*/ 21599 w 21600"/>
                <a:gd name="T1" fmla="*/ 43200 h 43200"/>
                <a:gd name="T2" fmla="*/ 21599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599" y="43199"/>
                  </a:moveTo>
                  <a:cubicBezTo>
                    <a:pt x="9670" y="43199"/>
                    <a:pt x="0" y="33528"/>
                    <a:pt x="0" y="21600"/>
                  </a:cubicBezTo>
                  <a:cubicBezTo>
                    <a:pt x="-1" y="9671"/>
                    <a:pt x="9670" y="0"/>
                    <a:pt x="21599" y="0"/>
                  </a:cubicBezTo>
                </a:path>
                <a:path w="21600" h="43200" stroke="0" extrusionOk="0">
                  <a:moveTo>
                    <a:pt x="21599" y="43199"/>
                  </a:moveTo>
                  <a:cubicBezTo>
                    <a:pt x="9670" y="43199"/>
                    <a:pt x="0" y="33528"/>
                    <a:pt x="0" y="21600"/>
                  </a:cubicBezTo>
                  <a:cubicBezTo>
                    <a:pt x="-1" y="9671"/>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2" name="Arc 52">
              <a:extLst>
                <a:ext uri="{FF2B5EF4-FFF2-40B4-BE49-F238E27FC236}">
                  <a16:creationId xmlns:a16="http://schemas.microsoft.com/office/drawing/2014/main" id="{6FC2EDBB-0A8C-4AB8-86CB-2DCAC2E47523}"/>
                </a:ext>
              </a:extLst>
            </p:cNvPr>
            <p:cNvSpPr>
              <a:spLocks/>
            </p:cNvSpPr>
            <p:nvPr/>
          </p:nvSpPr>
          <p:spPr bwMode="auto">
            <a:xfrm flipH="1">
              <a:off x="1953" y="2472"/>
              <a:ext cx="353" cy="664"/>
            </a:xfrm>
            <a:custGeom>
              <a:avLst/>
              <a:gdLst>
                <a:gd name="G0" fmla="+- 21600 0 0"/>
                <a:gd name="G1" fmla="+- 21600 0 0"/>
                <a:gd name="G2" fmla="+- 21600 0 0"/>
                <a:gd name="T0" fmla="*/ 21987 w 21987"/>
                <a:gd name="T1" fmla="*/ 43197 h 43200"/>
                <a:gd name="T2" fmla="*/ 21600 w 21987"/>
                <a:gd name="T3" fmla="*/ 0 h 43200"/>
                <a:gd name="T4" fmla="*/ 21600 w 21987"/>
                <a:gd name="T5" fmla="*/ 21600 h 43200"/>
              </a:gdLst>
              <a:ahLst/>
              <a:cxnLst>
                <a:cxn ang="0">
                  <a:pos x="T0" y="T1"/>
                </a:cxn>
                <a:cxn ang="0">
                  <a:pos x="T2" y="T3"/>
                </a:cxn>
                <a:cxn ang="0">
                  <a:pos x="T4" y="T5"/>
                </a:cxn>
              </a:cxnLst>
              <a:rect l="0" t="0" r="r" b="b"/>
              <a:pathLst>
                <a:path w="21987" h="43200" fill="none" extrusionOk="0">
                  <a:moveTo>
                    <a:pt x="21986" y="43196"/>
                  </a:moveTo>
                  <a:cubicBezTo>
                    <a:pt x="21858" y="43198"/>
                    <a:pt x="21729" y="43199"/>
                    <a:pt x="21600" y="43200"/>
                  </a:cubicBezTo>
                  <a:cubicBezTo>
                    <a:pt x="9670" y="43200"/>
                    <a:pt x="0" y="33529"/>
                    <a:pt x="0" y="21600"/>
                  </a:cubicBezTo>
                  <a:cubicBezTo>
                    <a:pt x="-1" y="9670"/>
                    <a:pt x="9670" y="0"/>
                    <a:pt x="21599" y="0"/>
                  </a:cubicBezTo>
                </a:path>
                <a:path w="21987" h="43200" stroke="0" extrusionOk="0">
                  <a:moveTo>
                    <a:pt x="21986" y="43196"/>
                  </a:moveTo>
                  <a:cubicBezTo>
                    <a:pt x="21858" y="43198"/>
                    <a:pt x="21729" y="43199"/>
                    <a:pt x="21600" y="43200"/>
                  </a:cubicBezTo>
                  <a:cubicBezTo>
                    <a:pt x="9670" y="43200"/>
                    <a:pt x="0" y="33529"/>
                    <a:pt x="0" y="21600"/>
                  </a:cubicBezTo>
                  <a:cubicBezTo>
                    <a:pt x="-1" y="9670"/>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3" name="Arc 53">
              <a:extLst>
                <a:ext uri="{FF2B5EF4-FFF2-40B4-BE49-F238E27FC236}">
                  <a16:creationId xmlns:a16="http://schemas.microsoft.com/office/drawing/2014/main" id="{D2AA9C02-B2B9-40C6-A006-21D25B5BE3D7}"/>
                </a:ext>
              </a:extLst>
            </p:cNvPr>
            <p:cNvSpPr>
              <a:spLocks/>
            </p:cNvSpPr>
            <p:nvPr/>
          </p:nvSpPr>
          <p:spPr bwMode="auto">
            <a:xfrm flipH="1">
              <a:off x="1958" y="2383"/>
              <a:ext cx="448" cy="842"/>
            </a:xfrm>
            <a:custGeom>
              <a:avLst/>
              <a:gdLst>
                <a:gd name="G0" fmla="+- 21600 0 0"/>
                <a:gd name="G1" fmla="+- 21600 0 0"/>
                <a:gd name="G2" fmla="+- 21600 0 0"/>
                <a:gd name="T0" fmla="*/ 21758 w 21758"/>
                <a:gd name="T1" fmla="*/ 43199 h 43200"/>
                <a:gd name="T2" fmla="*/ 21570 w 21758"/>
                <a:gd name="T3" fmla="*/ 0 h 43200"/>
                <a:gd name="T4" fmla="*/ 21600 w 21758"/>
                <a:gd name="T5" fmla="*/ 21600 h 43200"/>
              </a:gdLst>
              <a:ahLst/>
              <a:cxnLst>
                <a:cxn ang="0">
                  <a:pos x="T0" y="T1"/>
                </a:cxn>
                <a:cxn ang="0">
                  <a:pos x="T2" y="T3"/>
                </a:cxn>
                <a:cxn ang="0">
                  <a:pos x="T4" y="T5"/>
                </a:cxn>
              </a:cxnLst>
              <a:rect l="0" t="0" r="r" b="b"/>
              <a:pathLst>
                <a:path w="21758" h="43200" fill="none" extrusionOk="0">
                  <a:moveTo>
                    <a:pt x="21758" y="43199"/>
                  </a:moveTo>
                  <a:cubicBezTo>
                    <a:pt x="21705" y="43199"/>
                    <a:pt x="21652" y="43199"/>
                    <a:pt x="21600" y="43200"/>
                  </a:cubicBezTo>
                  <a:cubicBezTo>
                    <a:pt x="9670" y="43200"/>
                    <a:pt x="0" y="33529"/>
                    <a:pt x="0" y="21600"/>
                  </a:cubicBezTo>
                  <a:cubicBezTo>
                    <a:pt x="-1" y="9682"/>
                    <a:pt x="9652" y="16"/>
                    <a:pt x="21570" y="0"/>
                  </a:cubicBezTo>
                </a:path>
                <a:path w="21758" h="43200" stroke="0" extrusionOk="0">
                  <a:moveTo>
                    <a:pt x="21758" y="43199"/>
                  </a:moveTo>
                  <a:cubicBezTo>
                    <a:pt x="21705" y="43199"/>
                    <a:pt x="21652" y="43199"/>
                    <a:pt x="21600" y="43200"/>
                  </a:cubicBezTo>
                  <a:cubicBezTo>
                    <a:pt x="9670" y="43200"/>
                    <a:pt x="0" y="33529"/>
                    <a:pt x="0" y="21600"/>
                  </a:cubicBezTo>
                  <a:cubicBezTo>
                    <a:pt x="-1" y="9682"/>
                    <a:pt x="9652" y="16"/>
                    <a:pt x="21570"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4" name="Arc 54">
              <a:extLst>
                <a:ext uri="{FF2B5EF4-FFF2-40B4-BE49-F238E27FC236}">
                  <a16:creationId xmlns:a16="http://schemas.microsoft.com/office/drawing/2014/main" id="{8C0B7B0C-9A9C-4E99-8839-A3755397BC40}"/>
                </a:ext>
              </a:extLst>
            </p:cNvPr>
            <p:cNvSpPr>
              <a:spLocks/>
            </p:cNvSpPr>
            <p:nvPr/>
          </p:nvSpPr>
          <p:spPr bwMode="auto">
            <a:xfrm flipH="1">
              <a:off x="1961" y="2487"/>
              <a:ext cx="82" cy="162"/>
            </a:xfrm>
            <a:custGeom>
              <a:avLst/>
              <a:gdLst>
                <a:gd name="G0" fmla="+- 21600 0 0"/>
                <a:gd name="G1" fmla="+- 21585 0 0"/>
                <a:gd name="G2" fmla="+- 21600 0 0"/>
                <a:gd name="T0" fmla="*/ 20057 w 21600"/>
                <a:gd name="T1" fmla="*/ 43130 h 43130"/>
                <a:gd name="T2" fmla="*/ 20800 w 21600"/>
                <a:gd name="T3" fmla="*/ 0 h 43130"/>
                <a:gd name="T4" fmla="*/ 21600 w 21600"/>
                <a:gd name="T5" fmla="*/ 21585 h 43130"/>
              </a:gdLst>
              <a:ahLst/>
              <a:cxnLst>
                <a:cxn ang="0">
                  <a:pos x="T0" y="T1"/>
                </a:cxn>
                <a:cxn ang="0">
                  <a:pos x="T2" y="T3"/>
                </a:cxn>
                <a:cxn ang="0">
                  <a:pos x="T4" y="T5"/>
                </a:cxn>
              </a:cxnLst>
              <a:rect l="0" t="0" r="r" b="b"/>
              <a:pathLst>
                <a:path w="21600" h="43130" fill="none" extrusionOk="0">
                  <a:moveTo>
                    <a:pt x="20057" y="43129"/>
                  </a:moveTo>
                  <a:cubicBezTo>
                    <a:pt x="8755" y="42320"/>
                    <a:pt x="0" y="32915"/>
                    <a:pt x="0" y="21585"/>
                  </a:cubicBezTo>
                  <a:cubicBezTo>
                    <a:pt x="-1" y="9966"/>
                    <a:pt x="9189" y="430"/>
                    <a:pt x="20799" y="-1"/>
                  </a:cubicBezTo>
                </a:path>
                <a:path w="21600" h="43130" stroke="0" extrusionOk="0">
                  <a:moveTo>
                    <a:pt x="20057" y="43129"/>
                  </a:moveTo>
                  <a:cubicBezTo>
                    <a:pt x="8755" y="42320"/>
                    <a:pt x="0" y="32915"/>
                    <a:pt x="0" y="21585"/>
                  </a:cubicBezTo>
                  <a:cubicBezTo>
                    <a:pt x="-1" y="9966"/>
                    <a:pt x="9189" y="430"/>
                    <a:pt x="20799" y="-1"/>
                  </a:cubicBezTo>
                  <a:lnTo>
                    <a:pt x="21600" y="21585"/>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5" name="Arc 55">
              <a:extLst>
                <a:ext uri="{FF2B5EF4-FFF2-40B4-BE49-F238E27FC236}">
                  <a16:creationId xmlns:a16="http://schemas.microsoft.com/office/drawing/2014/main" id="{C74006BD-1075-4BFC-9839-7A741644EABB}"/>
                </a:ext>
              </a:extLst>
            </p:cNvPr>
            <p:cNvSpPr>
              <a:spLocks/>
            </p:cNvSpPr>
            <p:nvPr/>
          </p:nvSpPr>
          <p:spPr bwMode="auto">
            <a:xfrm flipH="1">
              <a:off x="1958" y="2410"/>
              <a:ext cx="163" cy="317"/>
            </a:xfrm>
            <a:custGeom>
              <a:avLst/>
              <a:gdLst>
                <a:gd name="G0" fmla="+- 21600 0 0"/>
                <a:gd name="G1" fmla="+- 21600 0 0"/>
                <a:gd name="G2" fmla="+- 21600 0 0"/>
                <a:gd name="T0" fmla="*/ 21399 w 21665"/>
                <a:gd name="T1" fmla="*/ 43199 h 43199"/>
                <a:gd name="T2" fmla="*/ 21665 w 21665"/>
                <a:gd name="T3" fmla="*/ 0 h 43199"/>
                <a:gd name="T4" fmla="*/ 21600 w 21665"/>
                <a:gd name="T5" fmla="*/ 21600 h 43199"/>
              </a:gdLst>
              <a:ahLst/>
              <a:cxnLst>
                <a:cxn ang="0">
                  <a:pos x="T0" y="T1"/>
                </a:cxn>
                <a:cxn ang="0">
                  <a:pos x="T2" y="T3"/>
                </a:cxn>
                <a:cxn ang="0">
                  <a:pos x="T4" y="T5"/>
                </a:cxn>
              </a:cxnLst>
              <a:rect l="0" t="0" r="r" b="b"/>
              <a:pathLst>
                <a:path w="21665" h="43199" fill="none" extrusionOk="0">
                  <a:moveTo>
                    <a:pt x="21398" y="43199"/>
                  </a:moveTo>
                  <a:cubicBezTo>
                    <a:pt x="9548" y="43088"/>
                    <a:pt x="0" y="33450"/>
                    <a:pt x="0" y="21600"/>
                  </a:cubicBezTo>
                  <a:cubicBezTo>
                    <a:pt x="0" y="9670"/>
                    <a:pt x="9670" y="0"/>
                    <a:pt x="21600" y="0"/>
                  </a:cubicBezTo>
                  <a:cubicBezTo>
                    <a:pt x="21621" y="-1"/>
                    <a:pt x="21643" y="0"/>
                    <a:pt x="21664" y="0"/>
                  </a:cubicBezTo>
                </a:path>
                <a:path w="21665" h="43199" stroke="0" extrusionOk="0">
                  <a:moveTo>
                    <a:pt x="21398" y="43199"/>
                  </a:moveTo>
                  <a:cubicBezTo>
                    <a:pt x="9548" y="43088"/>
                    <a:pt x="0" y="33450"/>
                    <a:pt x="0" y="21600"/>
                  </a:cubicBezTo>
                  <a:cubicBezTo>
                    <a:pt x="0" y="9670"/>
                    <a:pt x="9670" y="0"/>
                    <a:pt x="21600" y="0"/>
                  </a:cubicBezTo>
                  <a:cubicBezTo>
                    <a:pt x="21621" y="-1"/>
                    <a:pt x="21643" y="0"/>
                    <a:pt x="21664"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6" name="Arc 56">
              <a:extLst>
                <a:ext uri="{FF2B5EF4-FFF2-40B4-BE49-F238E27FC236}">
                  <a16:creationId xmlns:a16="http://schemas.microsoft.com/office/drawing/2014/main" id="{3672B059-3522-4A66-918F-4D55FF1ED6D2}"/>
                </a:ext>
              </a:extLst>
            </p:cNvPr>
            <p:cNvSpPr>
              <a:spLocks/>
            </p:cNvSpPr>
            <p:nvPr/>
          </p:nvSpPr>
          <p:spPr bwMode="auto">
            <a:xfrm flipH="1">
              <a:off x="1955" y="2322"/>
              <a:ext cx="254" cy="484"/>
            </a:xfrm>
            <a:custGeom>
              <a:avLst/>
              <a:gdLst>
                <a:gd name="G0" fmla="+- 21600 0 0"/>
                <a:gd name="G1" fmla="+- 21600 0 0"/>
                <a:gd name="G2" fmla="+- 21600 0 0"/>
                <a:gd name="T0" fmla="*/ 21599 w 21600"/>
                <a:gd name="T1" fmla="*/ 43200 h 43200"/>
                <a:gd name="T2" fmla="*/ 21599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599" y="43199"/>
                  </a:moveTo>
                  <a:cubicBezTo>
                    <a:pt x="9670" y="43199"/>
                    <a:pt x="0" y="33528"/>
                    <a:pt x="0" y="21600"/>
                  </a:cubicBezTo>
                  <a:cubicBezTo>
                    <a:pt x="-1" y="9671"/>
                    <a:pt x="9670" y="0"/>
                    <a:pt x="21599" y="0"/>
                  </a:cubicBezTo>
                </a:path>
                <a:path w="21600" h="43200" stroke="0" extrusionOk="0">
                  <a:moveTo>
                    <a:pt x="21599" y="43199"/>
                  </a:moveTo>
                  <a:cubicBezTo>
                    <a:pt x="9670" y="43199"/>
                    <a:pt x="0" y="33528"/>
                    <a:pt x="0" y="21600"/>
                  </a:cubicBezTo>
                  <a:cubicBezTo>
                    <a:pt x="-1" y="9671"/>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7" name="Arc 57">
              <a:extLst>
                <a:ext uri="{FF2B5EF4-FFF2-40B4-BE49-F238E27FC236}">
                  <a16:creationId xmlns:a16="http://schemas.microsoft.com/office/drawing/2014/main" id="{D1F09537-AF8C-4CF9-A565-43F279014775}"/>
                </a:ext>
              </a:extLst>
            </p:cNvPr>
            <p:cNvSpPr>
              <a:spLocks/>
            </p:cNvSpPr>
            <p:nvPr/>
          </p:nvSpPr>
          <p:spPr bwMode="auto">
            <a:xfrm flipH="1">
              <a:off x="1948" y="2227"/>
              <a:ext cx="353" cy="664"/>
            </a:xfrm>
            <a:custGeom>
              <a:avLst/>
              <a:gdLst>
                <a:gd name="G0" fmla="+- 21600 0 0"/>
                <a:gd name="G1" fmla="+- 21600 0 0"/>
                <a:gd name="G2" fmla="+- 21600 0 0"/>
                <a:gd name="T0" fmla="*/ 21987 w 21987"/>
                <a:gd name="T1" fmla="*/ 43197 h 43200"/>
                <a:gd name="T2" fmla="*/ 21600 w 21987"/>
                <a:gd name="T3" fmla="*/ 0 h 43200"/>
                <a:gd name="T4" fmla="*/ 21600 w 21987"/>
                <a:gd name="T5" fmla="*/ 21600 h 43200"/>
              </a:gdLst>
              <a:ahLst/>
              <a:cxnLst>
                <a:cxn ang="0">
                  <a:pos x="T0" y="T1"/>
                </a:cxn>
                <a:cxn ang="0">
                  <a:pos x="T2" y="T3"/>
                </a:cxn>
                <a:cxn ang="0">
                  <a:pos x="T4" y="T5"/>
                </a:cxn>
              </a:cxnLst>
              <a:rect l="0" t="0" r="r" b="b"/>
              <a:pathLst>
                <a:path w="21987" h="43200" fill="none" extrusionOk="0">
                  <a:moveTo>
                    <a:pt x="21986" y="43196"/>
                  </a:moveTo>
                  <a:cubicBezTo>
                    <a:pt x="21858" y="43198"/>
                    <a:pt x="21729" y="43199"/>
                    <a:pt x="21600" y="43200"/>
                  </a:cubicBezTo>
                  <a:cubicBezTo>
                    <a:pt x="9670" y="43200"/>
                    <a:pt x="0" y="33529"/>
                    <a:pt x="0" y="21600"/>
                  </a:cubicBezTo>
                  <a:cubicBezTo>
                    <a:pt x="-1" y="9670"/>
                    <a:pt x="9670" y="0"/>
                    <a:pt x="21599" y="0"/>
                  </a:cubicBezTo>
                </a:path>
                <a:path w="21987" h="43200" stroke="0" extrusionOk="0">
                  <a:moveTo>
                    <a:pt x="21986" y="43196"/>
                  </a:moveTo>
                  <a:cubicBezTo>
                    <a:pt x="21858" y="43198"/>
                    <a:pt x="21729" y="43199"/>
                    <a:pt x="21600" y="43200"/>
                  </a:cubicBezTo>
                  <a:cubicBezTo>
                    <a:pt x="9670" y="43200"/>
                    <a:pt x="0" y="33529"/>
                    <a:pt x="0" y="21600"/>
                  </a:cubicBezTo>
                  <a:cubicBezTo>
                    <a:pt x="-1" y="9670"/>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8" name="Arc 58">
              <a:extLst>
                <a:ext uri="{FF2B5EF4-FFF2-40B4-BE49-F238E27FC236}">
                  <a16:creationId xmlns:a16="http://schemas.microsoft.com/office/drawing/2014/main" id="{FE3B5863-ED3B-4611-8125-038D208DA1DB}"/>
                </a:ext>
              </a:extLst>
            </p:cNvPr>
            <p:cNvSpPr>
              <a:spLocks/>
            </p:cNvSpPr>
            <p:nvPr/>
          </p:nvSpPr>
          <p:spPr bwMode="auto">
            <a:xfrm flipH="1">
              <a:off x="1953" y="2138"/>
              <a:ext cx="448" cy="842"/>
            </a:xfrm>
            <a:custGeom>
              <a:avLst/>
              <a:gdLst>
                <a:gd name="G0" fmla="+- 21600 0 0"/>
                <a:gd name="G1" fmla="+- 21600 0 0"/>
                <a:gd name="G2" fmla="+- 21600 0 0"/>
                <a:gd name="T0" fmla="*/ 21758 w 21758"/>
                <a:gd name="T1" fmla="*/ 43199 h 43200"/>
                <a:gd name="T2" fmla="*/ 21570 w 21758"/>
                <a:gd name="T3" fmla="*/ 0 h 43200"/>
                <a:gd name="T4" fmla="*/ 21600 w 21758"/>
                <a:gd name="T5" fmla="*/ 21600 h 43200"/>
              </a:gdLst>
              <a:ahLst/>
              <a:cxnLst>
                <a:cxn ang="0">
                  <a:pos x="T0" y="T1"/>
                </a:cxn>
                <a:cxn ang="0">
                  <a:pos x="T2" y="T3"/>
                </a:cxn>
                <a:cxn ang="0">
                  <a:pos x="T4" y="T5"/>
                </a:cxn>
              </a:cxnLst>
              <a:rect l="0" t="0" r="r" b="b"/>
              <a:pathLst>
                <a:path w="21758" h="43200" fill="none" extrusionOk="0">
                  <a:moveTo>
                    <a:pt x="21758" y="43199"/>
                  </a:moveTo>
                  <a:cubicBezTo>
                    <a:pt x="21705" y="43199"/>
                    <a:pt x="21652" y="43199"/>
                    <a:pt x="21600" y="43200"/>
                  </a:cubicBezTo>
                  <a:cubicBezTo>
                    <a:pt x="9670" y="43200"/>
                    <a:pt x="0" y="33529"/>
                    <a:pt x="0" y="21600"/>
                  </a:cubicBezTo>
                  <a:cubicBezTo>
                    <a:pt x="-1" y="9682"/>
                    <a:pt x="9652" y="16"/>
                    <a:pt x="21570" y="0"/>
                  </a:cubicBezTo>
                </a:path>
                <a:path w="21758" h="43200" stroke="0" extrusionOk="0">
                  <a:moveTo>
                    <a:pt x="21758" y="43199"/>
                  </a:moveTo>
                  <a:cubicBezTo>
                    <a:pt x="21705" y="43199"/>
                    <a:pt x="21652" y="43199"/>
                    <a:pt x="21600" y="43200"/>
                  </a:cubicBezTo>
                  <a:cubicBezTo>
                    <a:pt x="9670" y="43200"/>
                    <a:pt x="0" y="33529"/>
                    <a:pt x="0" y="21600"/>
                  </a:cubicBezTo>
                  <a:cubicBezTo>
                    <a:pt x="-1" y="9682"/>
                    <a:pt x="9652" y="16"/>
                    <a:pt x="21570"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29" name="Arc 59">
              <a:extLst>
                <a:ext uri="{FF2B5EF4-FFF2-40B4-BE49-F238E27FC236}">
                  <a16:creationId xmlns:a16="http://schemas.microsoft.com/office/drawing/2014/main" id="{6DB22CBF-08C0-4598-8EF4-601E4A9DFFE0}"/>
                </a:ext>
              </a:extLst>
            </p:cNvPr>
            <p:cNvSpPr>
              <a:spLocks/>
            </p:cNvSpPr>
            <p:nvPr/>
          </p:nvSpPr>
          <p:spPr bwMode="auto">
            <a:xfrm flipH="1">
              <a:off x="1959" y="2977"/>
              <a:ext cx="82" cy="162"/>
            </a:xfrm>
            <a:custGeom>
              <a:avLst/>
              <a:gdLst>
                <a:gd name="G0" fmla="+- 21600 0 0"/>
                <a:gd name="G1" fmla="+- 21585 0 0"/>
                <a:gd name="G2" fmla="+- 21600 0 0"/>
                <a:gd name="T0" fmla="*/ 20057 w 21600"/>
                <a:gd name="T1" fmla="*/ 43130 h 43130"/>
                <a:gd name="T2" fmla="*/ 20800 w 21600"/>
                <a:gd name="T3" fmla="*/ 0 h 43130"/>
                <a:gd name="T4" fmla="*/ 21600 w 21600"/>
                <a:gd name="T5" fmla="*/ 21585 h 43130"/>
              </a:gdLst>
              <a:ahLst/>
              <a:cxnLst>
                <a:cxn ang="0">
                  <a:pos x="T0" y="T1"/>
                </a:cxn>
                <a:cxn ang="0">
                  <a:pos x="T2" y="T3"/>
                </a:cxn>
                <a:cxn ang="0">
                  <a:pos x="T4" y="T5"/>
                </a:cxn>
              </a:cxnLst>
              <a:rect l="0" t="0" r="r" b="b"/>
              <a:pathLst>
                <a:path w="21600" h="43130" fill="none" extrusionOk="0">
                  <a:moveTo>
                    <a:pt x="20057" y="43129"/>
                  </a:moveTo>
                  <a:cubicBezTo>
                    <a:pt x="8755" y="42320"/>
                    <a:pt x="0" y="32915"/>
                    <a:pt x="0" y="21585"/>
                  </a:cubicBezTo>
                  <a:cubicBezTo>
                    <a:pt x="-1" y="9966"/>
                    <a:pt x="9189" y="430"/>
                    <a:pt x="20799" y="-1"/>
                  </a:cubicBezTo>
                </a:path>
                <a:path w="21600" h="43130" stroke="0" extrusionOk="0">
                  <a:moveTo>
                    <a:pt x="20057" y="43129"/>
                  </a:moveTo>
                  <a:cubicBezTo>
                    <a:pt x="8755" y="42320"/>
                    <a:pt x="0" y="32915"/>
                    <a:pt x="0" y="21585"/>
                  </a:cubicBezTo>
                  <a:cubicBezTo>
                    <a:pt x="-1" y="9966"/>
                    <a:pt x="9189" y="430"/>
                    <a:pt x="20799" y="-1"/>
                  </a:cubicBezTo>
                  <a:lnTo>
                    <a:pt x="21600" y="21585"/>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0" name="Arc 60">
              <a:extLst>
                <a:ext uri="{FF2B5EF4-FFF2-40B4-BE49-F238E27FC236}">
                  <a16:creationId xmlns:a16="http://schemas.microsoft.com/office/drawing/2014/main" id="{7A1DEA4F-CC13-40E9-B9DD-E6A015B64915}"/>
                </a:ext>
              </a:extLst>
            </p:cNvPr>
            <p:cNvSpPr>
              <a:spLocks/>
            </p:cNvSpPr>
            <p:nvPr/>
          </p:nvSpPr>
          <p:spPr bwMode="auto">
            <a:xfrm flipH="1">
              <a:off x="1956" y="2900"/>
              <a:ext cx="163" cy="317"/>
            </a:xfrm>
            <a:custGeom>
              <a:avLst/>
              <a:gdLst>
                <a:gd name="G0" fmla="+- 21600 0 0"/>
                <a:gd name="G1" fmla="+- 21600 0 0"/>
                <a:gd name="G2" fmla="+- 21600 0 0"/>
                <a:gd name="T0" fmla="*/ 21399 w 21665"/>
                <a:gd name="T1" fmla="*/ 43199 h 43199"/>
                <a:gd name="T2" fmla="*/ 21665 w 21665"/>
                <a:gd name="T3" fmla="*/ 0 h 43199"/>
                <a:gd name="T4" fmla="*/ 21600 w 21665"/>
                <a:gd name="T5" fmla="*/ 21600 h 43199"/>
              </a:gdLst>
              <a:ahLst/>
              <a:cxnLst>
                <a:cxn ang="0">
                  <a:pos x="T0" y="T1"/>
                </a:cxn>
                <a:cxn ang="0">
                  <a:pos x="T2" y="T3"/>
                </a:cxn>
                <a:cxn ang="0">
                  <a:pos x="T4" y="T5"/>
                </a:cxn>
              </a:cxnLst>
              <a:rect l="0" t="0" r="r" b="b"/>
              <a:pathLst>
                <a:path w="21665" h="43199" fill="none" extrusionOk="0">
                  <a:moveTo>
                    <a:pt x="21398" y="43199"/>
                  </a:moveTo>
                  <a:cubicBezTo>
                    <a:pt x="9548" y="43088"/>
                    <a:pt x="0" y="33450"/>
                    <a:pt x="0" y="21600"/>
                  </a:cubicBezTo>
                  <a:cubicBezTo>
                    <a:pt x="0" y="9670"/>
                    <a:pt x="9670" y="0"/>
                    <a:pt x="21600" y="0"/>
                  </a:cubicBezTo>
                  <a:cubicBezTo>
                    <a:pt x="21621" y="-1"/>
                    <a:pt x="21643" y="0"/>
                    <a:pt x="21664" y="0"/>
                  </a:cubicBezTo>
                </a:path>
                <a:path w="21665" h="43199" stroke="0" extrusionOk="0">
                  <a:moveTo>
                    <a:pt x="21398" y="43199"/>
                  </a:moveTo>
                  <a:cubicBezTo>
                    <a:pt x="9548" y="43088"/>
                    <a:pt x="0" y="33450"/>
                    <a:pt x="0" y="21600"/>
                  </a:cubicBezTo>
                  <a:cubicBezTo>
                    <a:pt x="0" y="9670"/>
                    <a:pt x="9670" y="0"/>
                    <a:pt x="21600" y="0"/>
                  </a:cubicBezTo>
                  <a:cubicBezTo>
                    <a:pt x="21621" y="-1"/>
                    <a:pt x="21643" y="0"/>
                    <a:pt x="21664"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1" name="Arc 61">
              <a:extLst>
                <a:ext uri="{FF2B5EF4-FFF2-40B4-BE49-F238E27FC236}">
                  <a16:creationId xmlns:a16="http://schemas.microsoft.com/office/drawing/2014/main" id="{0E420A1F-BE6C-4936-BD89-F16D76BA3923}"/>
                </a:ext>
              </a:extLst>
            </p:cNvPr>
            <p:cNvSpPr>
              <a:spLocks/>
            </p:cNvSpPr>
            <p:nvPr/>
          </p:nvSpPr>
          <p:spPr bwMode="auto">
            <a:xfrm flipH="1">
              <a:off x="1953" y="2812"/>
              <a:ext cx="254" cy="484"/>
            </a:xfrm>
            <a:custGeom>
              <a:avLst/>
              <a:gdLst>
                <a:gd name="G0" fmla="+- 21600 0 0"/>
                <a:gd name="G1" fmla="+- 21600 0 0"/>
                <a:gd name="G2" fmla="+- 21600 0 0"/>
                <a:gd name="T0" fmla="*/ 21599 w 21600"/>
                <a:gd name="T1" fmla="*/ 43200 h 43200"/>
                <a:gd name="T2" fmla="*/ 21599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599" y="43199"/>
                  </a:moveTo>
                  <a:cubicBezTo>
                    <a:pt x="9670" y="43199"/>
                    <a:pt x="0" y="33528"/>
                    <a:pt x="0" y="21600"/>
                  </a:cubicBezTo>
                  <a:cubicBezTo>
                    <a:pt x="-1" y="9671"/>
                    <a:pt x="9670" y="0"/>
                    <a:pt x="21599" y="0"/>
                  </a:cubicBezTo>
                </a:path>
                <a:path w="21600" h="43200" stroke="0" extrusionOk="0">
                  <a:moveTo>
                    <a:pt x="21599" y="43199"/>
                  </a:moveTo>
                  <a:cubicBezTo>
                    <a:pt x="9670" y="43199"/>
                    <a:pt x="0" y="33528"/>
                    <a:pt x="0" y="21600"/>
                  </a:cubicBezTo>
                  <a:cubicBezTo>
                    <a:pt x="-1" y="9671"/>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2" name="Arc 62">
              <a:extLst>
                <a:ext uri="{FF2B5EF4-FFF2-40B4-BE49-F238E27FC236}">
                  <a16:creationId xmlns:a16="http://schemas.microsoft.com/office/drawing/2014/main" id="{37BB1C02-98B6-4EDD-8849-9D022A7E14F0}"/>
                </a:ext>
              </a:extLst>
            </p:cNvPr>
            <p:cNvSpPr>
              <a:spLocks/>
            </p:cNvSpPr>
            <p:nvPr/>
          </p:nvSpPr>
          <p:spPr bwMode="auto">
            <a:xfrm flipH="1">
              <a:off x="1946" y="2717"/>
              <a:ext cx="353" cy="664"/>
            </a:xfrm>
            <a:custGeom>
              <a:avLst/>
              <a:gdLst>
                <a:gd name="G0" fmla="+- 21600 0 0"/>
                <a:gd name="G1" fmla="+- 21600 0 0"/>
                <a:gd name="G2" fmla="+- 21600 0 0"/>
                <a:gd name="T0" fmla="*/ 21987 w 21987"/>
                <a:gd name="T1" fmla="*/ 43197 h 43200"/>
                <a:gd name="T2" fmla="*/ 21600 w 21987"/>
                <a:gd name="T3" fmla="*/ 0 h 43200"/>
                <a:gd name="T4" fmla="*/ 21600 w 21987"/>
                <a:gd name="T5" fmla="*/ 21600 h 43200"/>
              </a:gdLst>
              <a:ahLst/>
              <a:cxnLst>
                <a:cxn ang="0">
                  <a:pos x="T0" y="T1"/>
                </a:cxn>
                <a:cxn ang="0">
                  <a:pos x="T2" y="T3"/>
                </a:cxn>
                <a:cxn ang="0">
                  <a:pos x="T4" y="T5"/>
                </a:cxn>
              </a:cxnLst>
              <a:rect l="0" t="0" r="r" b="b"/>
              <a:pathLst>
                <a:path w="21987" h="43200" fill="none" extrusionOk="0">
                  <a:moveTo>
                    <a:pt x="21986" y="43196"/>
                  </a:moveTo>
                  <a:cubicBezTo>
                    <a:pt x="21858" y="43198"/>
                    <a:pt x="21729" y="43199"/>
                    <a:pt x="21600" y="43200"/>
                  </a:cubicBezTo>
                  <a:cubicBezTo>
                    <a:pt x="9670" y="43200"/>
                    <a:pt x="0" y="33529"/>
                    <a:pt x="0" y="21600"/>
                  </a:cubicBezTo>
                  <a:cubicBezTo>
                    <a:pt x="-1" y="9670"/>
                    <a:pt x="9670" y="0"/>
                    <a:pt x="21599" y="0"/>
                  </a:cubicBezTo>
                </a:path>
                <a:path w="21987" h="43200" stroke="0" extrusionOk="0">
                  <a:moveTo>
                    <a:pt x="21986" y="43196"/>
                  </a:moveTo>
                  <a:cubicBezTo>
                    <a:pt x="21858" y="43198"/>
                    <a:pt x="21729" y="43199"/>
                    <a:pt x="21600" y="43200"/>
                  </a:cubicBezTo>
                  <a:cubicBezTo>
                    <a:pt x="9670" y="43200"/>
                    <a:pt x="0" y="33529"/>
                    <a:pt x="0" y="21600"/>
                  </a:cubicBezTo>
                  <a:cubicBezTo>
                    <a:pt x="-1" y="9670"/>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3" name="Arc 63">
              <a:extLst>
                <a:ext uri="{FF2B5EF4-FFF2-40B4-BE49-F238E27FC236}">
                  <a16:creationId xmlns:a16="http://schemas.microsoft.com/office/drawing/2014/main" id="{63E96C4F-F9D7-4166-9ADC-34C9EE4A5011}"/>
                </a:ext>
              </a:extLst>
            </p:cNvPr>
            <p:cNvSpPr>
              <a:spLocks/>
            </p:cNvSpPr>
            <p:nvPr/>
          </p:nvSpPr>
          <p:spPr bwMode="auto">
            <a:xfrm flipH="1">
              <a:off x="1951" y="2628"/>
              <a:ext cx="448" cy="842"/>
            </a:xfrm>
            <a:custGeom>
              <a:avLst/>
              <a:gdLst>
                <a:gd name="G0" fmla="+- 21600 0 0"/>
                <a:gd name="G1" fmla="+- 21600 0 0"/>
                <a:gd name="G2" fmla="+- 21600 0 0"/>
                <a:gd name="T0" fmla="*/ 21758 w 21758"/>
                <a:gd name="T1" fmla="*/ 43199 h 43200"/>
                <a:gd name="T2" fmla="*/ 21570 w 21758"/>
                <a:gd name="T3" fmla="*/ 0 h 43200"/>
                <a:gd name="T4" fmla="*/ 21600 w 21758"/>
                <a:gd name="T5" fmla="*/ 21600 h 43200"/>
              </a:gdLst>
              <a:ahLst/>
              <a:cxnLst>
                <a:cxn ang="0">
                  <a:pos x="T0" y="T1"/>
                </a:cxn>
                <a:cxn ang="0">
                  <a:pos x="T2" y="T3"/>
                </a:cxn>
                <a:cxn ang="0">
                  <a:pos x="T4" y="T5"/>
                </a:cxn>
              </a:cxnLst>
              <a:rect l="0" t="0" r="r" b="b"/>
              <a:pathLst>
                <a:path w="21758" h="43200" fill="none" extrusionOk="0">
                  <a:moveTo>
                    <a:pt x="21758" y="43199"/>
                  </a:moveTo>
                  <a:cubicBezTo>
                    <a:pt x="21705" y="43199"/>
                    <a:pt x="21652" y="43199"/>
                    <a:pt x="21600" y="43200"/>
                  </a:cubicBezTo>
                  <a:cubicBezTo>
                    <a:pt x="9670" y="43200"/>
                    <a:pt x="0" y="33529"/>
                    <a:pt x="0" y="21600"/>
                  </a:cubicBezTo>
                  <a:cubicBezTo>
                    <a:pt x="-1" y="9682"/>
                    <a:pt x="9652" y="16"/>
                    <a:pt x="21570" y="0"/>
                  </a:cubicBezTo>
                </a:path>
                <a:path w="21758" h="43200" stroke="0" extrusionOk="0">
                  <a:moveTo>
                    <a:pt x="21758" y="43199"/>
                  </a:moveTo>
                  <a:cubicBezTo>
                    <a:pt x="21705" y="43199"/>
                    <a:pt x="21652" y="43199"/>
                    <a:pt x="21600" y="43200"/>
                  </a:cubicBezTo>
                  <a:cubicBezTo>
                    <a:pt x="9670" y="43200"/>
                    <a:pt x="0" y="33529"/>
                    <a:pt x="0" y="21600"/>
                  </a:cubicBezTo>
                  <a:cubicBezTo>
                    <a:pt x="-1" y="9682"/>
                    <a:pt x="9652" y="16"/>
                    <a:pt x="21570"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4" name="Arc 64">
              <a:extLst>
                <a:ext uri="{FF2B5EF4-FFF2-40B4-BE49-F238E27FC236}">
                  <a16:creationId xmlns:a16="http://schemas.microsoft.com/office/drawing/2014/main" id="{D86583B4-2FA9-451D-B383-F79323E3DD83}"/>
                </a:ext>
              </a:extLst>
            </p:cNvPr>
            <p:cNvSpPr>
              <a:spLocks/>
            </p:cNvSpPr>
            <p:nvPr/>
          </p:nvSpPr>
          <p:spPr bwMode="auto">
            <a:xfrm flipH="1">
              <a:off x="1966" y="2639"/>
              <a:ext cx="82" cy="162"/>
            </a:xfrm>
            <a:custGeom>
              <a:avLst/>
              <a:gdLst>
                <a:gd name="G0" fmla="+- 21600 0 0"/>
                <a:gd name="G1" fmla="+- 21585 0 0"/>
                <a:gd name="G2" fmla="+- 21600 0 0"/>
                <a:gd name="T0" fmla="*/ 20057 w 21600"/>
                <a:gd name="T1" fmla="*/ 43130 h 43130"/>
                <a:gd name="T2" fmla="*/ 20800 w 21600"/>
                <a:gd name="T3" fmla="*/ 0 h 43130"/>
                <a:gd name="T4" fmla="*/ 21600 w 21600"/>
                <a:gd name="T5" fmla="*/ 21585 h 43130"/>
              </a:gdLst>
              <a:ahLst/>
              <a:cxnLst>
                <a:cxn ang="0">
                  <a:pos x="T0" y="T1"/>
                </a:cxn>
                <a:cxn ang="0">
                  <a:pos x="T2" y="T3"/>
                </a:cxn>
                <a:cxn ang="0">
                  <a:pos x="T4" y="T5"/>
                </a:cxn>
              </a:cxnLst>
              <a:rect l="0" t="0" r="r" b="b"/>
              <a:pathLst>
                <a:path w="21600" h="43130" fill="none" extrusionOk="0">
                  <a:moveTo>
                    <a:pt x="20057" y="43129"/>
                  </a:moveTo>
                  <a:cubicBezTo>
                    <a:pt x="8755" y="42320"/>
                    <a:pt x="0" y="32915"/>
                    <a:pt x="0" y="21585"/>
                  </a:cubicBezTo>
                  <a:cubicBezTo>
                    <a:pt x="-1" y="9966"/>
                    <a:pt x="9189" y="430"/>
                    <a:pt x="20799" y="-1"/>
                  </a:cubicBezTo>
                </a:path>
                <a:path w="21600" h="43130" stroke="0" extrusionOk="0">
                  <a:moveTo>
                    <a:pt x="20057" y="43129"/>
                  </a:moveTo>
                  <a:cubicBezTo>
                    <a:pt x="8755" y="42320"/>
                    <a:pt x="0" y="32915"/>
                    <a:pt x="0" y="21585"/>
                  </a:cubicBezTo>
                  <a:cubicBezTo>
                    <a:pt x="-1" y="9966"/>
                    <a:pt x="9189" y="430"/>
                    <a:pt x="20799" y="-1"/>
                  </a:cubicBezTo>
                  <a:lnTo>
                    <a:pt x="21600" y="21585"/>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5" name="Arc 65">
              <a:extLst>
                <a:ext uri="{FF2B5EF4-FFF2-40B4-BE49-F238E27FC236}">
                  <a16:creationId xmlns:a16="http://schemas.microsoft.com/office/drawing/2014/main" id="{E6011465-04D9-4EA6-ACF1-12596061F186}"/>
                </a:ext>
              </a:extLst>
            </p:cNvPr>
            <p:cNvSpPr>
              <a:spLocks/>
            </p:cNvSpPr>
            <p:nvPr/>
          </p:nvSpPr>
          <p:spPr bwMode="auto">
            <a:xfrm flipH="1">
              <a:off x="1963" y="2562"/>
              <a:ext cx="163" cy="317"/>
            </a:xfrm>
            <a:custGeom>
              <a:avLst/>
              <a:gdLst>
                <a:gd name="G0" fmla="+- 21600 0 0"/>
                <a:gd name="G1" fmla="+- 21600 0 0"/>
                <a:gd name="G2" fmla="+- 21600 0 0"/>
                <a:gd name="T0" fmla="*/ 21399 w 21665"/>
                <a:gd name="T1" fmla="*/ 43199 h 43199"/>
                <a:gd name="T2" fmla="*/ 21665 w 21665"/>
                <a:gd name="T3" fmla="*/ 0 h 43199"/>
                <a:gd name="T4" fmla="*/ 21600 w 21665"/>
                <a:gd name="T5" fmla="*/ 21600 h 43199"/>
              </a:gdLst>
              <a:ahLst/>
              <a:cxnLst>
                <a:cxn ang="0">
                  <a:pos x="T0" y="T1"/>
                </a:cxn>
                <a:cxn ang="0">
                  <a:pos x="T2" y="T3"/>
                </a:cxn>
                <a:cxn ang="0">
                  <a:pos x="T4" y="T5"/>
                </a:cxn>
              </a:cxnLst>
              <a:rect l="0" t="0" r="r" b="b"/>
              <a:pathLst>
                <a:path w="21665" h="43199" fill="none" extrusionOk="0">
                  <a:moveTo>
                    <a:pt x="21398" y="43199"/>
                  </a:moveTo>
                  <a:cubicBezTo>
                    <a:pt x="9548" y="43088"/>
                    <a:pt x="0" y="33450"/>
                    <a:pt x="0" y="21600"/>
                  </a:cubicBezTo>
                  <a:cubicBezTo>
                    <a:pt x="0" y="9670"/>
                    <a:pt x="9670" y="0"/>
                    <a:pt x="21600" y="0"/>
                  </a:cubicBezTo>
                  <a:cubicBezTo>
                    <a:pt x="21621" y="-1"/>
                    <a:pt x="21643" y="0"/>
                    <a:pt x="21664" y="0"/>
                  </a:cubicBezTo>
                </a:path>
                <a:path w="21665" h="43199" stroke="0" extrusionOk="0">
                  <a:moveTo>
                    <a:pt x="21398" y="43199"/>
                  </a:moveTo>
                  <a:cubicBezTo>
                    <a:pt x="9548" y="43088"/>
                    <a:pt x="0" y="33450"/>
                    <a:pt x="0" y="21600"/>
                  </a:cubicBezTo>
                  <a:cubicBezTo>
                    <a:pt x="0" y="9670"/>
                    <a:pt x="9670" y="0"/>
                    <a:pt x="21600" y="0"/>
                  </a:cubicBezTo>
                  <a:cubicBezTo>
                    <a:pt x="21621" y="-1"/>
                    <a:pt x="21643" y="0"/>
                    <a:pt x="21664"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6" name="Arc 66">
              <a:extLst>
                <a:ext uri="{FF2B5EF4-FFF2-40B4-BE49-F238E27FC236}">
                  <a16:creationId xmlns:a16="http://schemas.microsoft.com/office/drawing/2014/main" id="{0CBFEE0E-F77B-489B-B6D0-08B811A56BDF}"/>
                </a:ext>
              </a:extLst>
            </p:cNvPr>
            <p:cNvSpPr>
              <a:spLocks/>
            </p:cNvSpPr>
            <p:nvPr/>
          </p:nvSpPr>
          <p:spPr bwMode="auto">
            <a:xfrm flipH="1">
              <a:off x="1960" y="2474"/>
              <a:ext cx="254" cy="484"/>
            </a:xfrm>
            <a:custGeom>
              <a:avLst/>
              <a:gdLst>
                <a:gd name="G0" fmla="+- 21600 0 0"/>
                <a:gd name="G1" fmla="+- 21600 0 0"/>
                <a:gd name="G2" fmla="+- 21600 0 0"/>
                <a:gd name="T0" fmla="*/ 21599 w 21600"/>
                <a:gd name="T1" fmla="*/ 43200 h 43200"/>
                <a:gd name="T2" fmla="*/ 21599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599" y="43199"/>
                  </a:moveTo>
                  <a:cubicBezTo>
                    <a:pt x="9670" y="43199"/>
                    <a:pt x="0" y="33528"/>
                    <a:pt x="0" y="21600"/>
                  </a:cubicBezTo>
                  <a:cubicBezTo>
                    <a:pt x="-1" y="9671"/>
                    <a:pt x="9670" y="0"/>
                    <a:pt x="21599" y="0"/>
                  </a:cubicBezTo>
                </a:path>
                <a:path w="21600" h="43200" stroke="0" extrusionOk="0">
                  <a:moveTo>
                    <a:pt x="21599" y="43199"/>
                  </a:moveTo>
                  <a:cubicBezTo>
                    <a:pt x="9670" y="43199"/>
                    <a:pt x="0" y="33528"/>
                    <a:pt x="0" y="21600"/>
                  </a:cubicBezTo>
                  <a:cubicBezTo>
                    <a:pt x="-1" y="9671"/>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7" name="Arc 67">
              <a:extLst>
                <a:ext uri="{FF2B5EF4-FFF2-40B4-BE49-F238E27FC236}">
                  <a16:creationId xmlns:a16="http://schemas.microsoft.com/office/drawing/2014/main" id="{A8D41D28-4D1C-42B4-848B-FC9E50A7F193}"/>
                </a:ext>
              </a:extLst>
            </p:cNvPr>
            <p:cNvSpPr>
              <a:spLocks/>
            </p:cNvSpPr>
            <p:nvPr/>
          </p:nvSpPr>
          <p:spPr bwMode="auto">
            <a:xfrm flipH="1">
              <a:off x="1953" y="2379"/>
              <a:ext cx="353" cy="664"/>
            </a:xfrm>
            <a:custGeom>
              <a:avLst/>
              <a:gdLst>
                <a:gd name="G0" fmla="+- 21600 0 0"/>
                <a:gd name="G1" fmla="+- 21600 0 0"/>
                <a:gd name="G2" fmla="+- 21600 0 0"/>
                <a:gd name="T0" fmla="*/ 21987 w 21987"/>
                <a:gd name="T1" fmla="*/ 43197 h 43200"/>
                <a:gd name="T2" fmla="*/ 21600 w 21987"/>
                <a:gd name="T3" fmla="*/ 0 h 43200"/>
                <a:gd name="T4" fmla="*/ 21600 w 21987"/>
                <a:gd name="T5" fmla="*/ 21600 h 43200"/>
              </a:gdLst>
              <a:ahLst/>
              <a:cxnLst>
                <a:cxn ang="0">
                  <a:pos x="T0" y="T1"/>
                </a:cxn>
                <a:cxn ang="0">
                  <a:pos x="T2" y="T3"/>
                </a:cxn>
                <a:cxn ang="0">
                  <a:pos x="T4" y="T5"/>
                </a:cxn>
              </a:cxnLst>
              <a:rect l="0" t="0" r="r" b="b"/>
              <a:pathLst>
                <a:path w="21987" h="43200" fill="none" extrusionOk="0">
                  <a:moveTo>
                    <a:pt x="21986" y="43196"/>
                  </a:moveTo>
                  <a:cubicBezTo>
                    <a:pt x="21858" y="43198"/>
                    <a:pt x="21729" y="43199"/>
                    <a:pt x="21600" y="43200"/>
                  </a:cubicBezTo>
                  <a:cubicBezTo>
                    <a:pt x="9670" y="43200"/>
                    <a:pt x="0" y="33529"/>
                    <a:pt x="0" y="21600"/>
                  </a:cubicBezTo>
                  <a:cubicBezTo>
                    <a:pt x="-1" y="9670"/>
                    <a:pt x="9670" y="0"/>
                    <a:pt x="21599" y="0"/>
                  </a:cubicBezTo>
                </a:path>
                <a:path w="21987" h="43200" stroke="0" extrusionOk="0">
                  <a:moveTo>
                    <a:pt x="21986" y="43196"/>
                  </a:moveTo>
                  <a:cubicBezTo>
                    <a:pt x="21858" y="43198"/>
                    <a:pt x="21729" y="43199"/>
                    <a:pt x="21600" y="43200"/>
                  </a:cubicBezTo>
                  <a:cubicBezTo>
                    <a:pt x="9670" y="43200"/>
                    <a:pt x="0" y="33529"/>
                    <a:pt x="0" y="21600"/>
                  </a:cubicBezTo>
                  <a:cubicBezTo>
                    <a:pt x="-1" y="9670"/>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8" name="Arc 68">
              <a:extLst>
                <a:ext uri="{FF2B5EF4-FFF2-40B4-BE49-F238E27FC236}">
                  <a16:creationId xmlns:a16="http://schemas.microsoft.com/office/drawing/2014/main" id="{84B28DF6-32A4-40E2-A3E1-10C04E23375C}"/>
                </a:ext>
              </a:extLst>
            </p:cNvPr>
            <p:cNvSpPr>
              <a:spLocks/>
            </p:cNvSpPr>
            <p:nvPr/>
          </p:nvSpPr>
          <p:spPr bwMode="auto">
            <a:xfrm flipH="1">
              <a:off x="1958" y="2290"/>
              <a:ext cx="448" cy="842"/>
            </a:xfrm>
            <a:custGeom>
              <a:avLst/>
              <a:gdLst>
                <a:gd name="G0" fmla="+- 21600 0 0"/>
                <a:gd name="G1" fmla="+- 21600 0 0"/>
                <a:gd name="G2" fmla="+- 21600 0 0"/>
                <a:gd name="T0" fmla="*/ 21758 w 21758"/>
                <a:gd name="T1" fmla="*/ 43199 h 43200"/>
                <a:gd name="T2" fmla="*/ 21570 w 21758"/>
                <a:gd name="T3" fmla="*/ 0 h 43200"/>
                <a:gd name="T4" fmla="*/ 21600 w 21758"/>
                <a:gd name="T5" fmla="*/ 21600 h 43200"/>
              </a:gdLst>
              <a:ahLst/>
              <a:cxnLst>
                <a:cxn ang="0">
                  <a:pos x="T0" y="T1"/>
                </a:cxn>
                <a:cxn ang="0">
                  <a:pos x="T2" y="T3"/>
                </a:cxn>
                <a:cxn ang="0">
                  <a:pos x="T4" y="T5"/>
                </a:cxn>
              </a:cxnLst>
              <a:rect l="0" t="0" r="r" b="b"/>
              <a:pathLst>
                <a:path w="21758" h="43200" fill="none" extrusionOk="0">
                  <a:moveTo>
                    <a:pt x="21758" y="43199"/>
                  </a:moveTo>
                  <a:cubicBezTo>
                    <a:pt x="21705" y="43199"/>
                    <a:pt x="21652" y="43199"/>
                    <a:pt x="21600" y="43200"/>
                  </a:cubicBezTo>
                  <a:cubicBezTo>
                    <a:pt x="9670" y="43200"/>
                    <a:pt x="0" y="33529"/>
                    <a:pt x="0" y="21600"/>
                  </a:cubicBezTo>
                  <a:cubicBezTo>
                    <a:pt x="-1" y="9682"/>
                    <a:pt x="9652" y="16"/>
                    <a:pt x="21570" y="0"/>
                  </a:cubicBezTo>
                </a:path>
                <a:path w="21758" h="43200" stroke="0" extrusionOk="0">
                  <a:moveTo>
                    <a:pt x="21758" y="43199"/>
                  </a:moveTo>
                  <a:cubicBezTo>
                    <a:pt x="21705" y="43199"/>
                    <a:pt x="21652" y="43199"/>
                    <a:pt x="21600" y="43200"/>
                  </a:cubicBezTo>
                  <a:cubicBezTo>
                    <a:pt x="9670" y="43200"/>
                    <a:pt x="0" y="33529"/>
                    <a:pt x="0" y="21600"/>
                  </a:cubicBezTo>
                  <a:cubicBezTo>
                    <a:pt x="-1" y="9682"/>
                    <a:pt x="9652" y="16"/>
                    <a:pt x="21570"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39" name="Arc 69">
              <a:extLst>
                <a:ext uri="{FF2B5EF4-FFF2-40B4-BE49-F238E27FC236}">
                  <a16:creationId xmlns:a16="http://schemas.microsoft.com/office/drawing/2014/main" id="{F388D1C7-2E31-4F28-8C20-FD04827292D1}"/>
                </a:ext>
              </a:extLst>
            </p:cNvPr>
            <p:cNvSpPr>
              <a:spLocks/>
            </p:cNvSpPr>
            <p:nvPr/>
          </p:nvSpPr>
          <p:spPr bwMode="auto">
            <a:xfrm flipH="1">
              <a:off x="1964" y="2820"/>
              <a:ext cx="82" cy="162"/>
            </a:xfrm>
            <a:custGeom>
              <a:avLst/>
              <a:gdLst>
                <a:gd name="G0" fmla="+- 21600 0 0"/>
                <a:gd name="G1" fmla="+- 21585 0 0"/>
                <a:gd name="G2" fmla="+- 21600 0 0"/>
                <a:gd name="T0" fmla="*/ 20057 w 21600"/>
                <a:gd name="T1" fmla="*/ 43130 h 43130"/>
                <a:gd name="T2" fmla="*/ 20800 w 21600"/>
                <a:gd name="T3" fmla="*/ 0 h 43130"/>
                <a:gd name="T4" fmla="*/ 21600 w 21600"/>
                <a:gd name="T5" fmla="*/ 21585 h 43130"/>
              </a:gdLst>
              <a:ahLst/>
              <a:cxnLst>
                <a:cxn ang="0">
                  <a:pos x="T0" y="T1"/>
                </a:cxn>
                <a:cxn ang="0">
                  <a:pos x="T2" y="T3"/>
                </a:cxn>
                <a:cxn ang="0">
                  <a:pos x="T4" y="T5"/>
                </a:cxn>
              </a:cxnLst>
              <a:rect l="0" t="0" r="r" b="b"/>
              <a:pathLst>
                <a:path w="21600" h="43130" fill="none" extrusionOk="0">
                  <a:moveTo>
                    <a:pt x="20057" y="43129"/>
                  </a:moveTo>
                  <a:cubicBezTo>
                    <a:pt x="8755" y="42320"/>
                    <a:pt x="0" y="32915"/>
                    <a:pt x="0" y="21585"/>
                  </a:cubicBezTo>
                  <a:cubicBezTo>
                    <a:pt x="-1" y="9966"/>
                    <a:pt x="9189" y="430"/>
                    <a:pt x="20799" y="-1"/>
                  </a:cubicBezTo>
                </a:path>
                <a:path w="21600" h="43130" stroke="0" extrusionOk="0">
                  <a:moveTo>
                    <a:pt x="20057" y="43129"/>
                  </a:moveTo>
                  <a:cubicBezTo>
                    <a:pt x="8755" y="42320"/>
                    <a:pt x="0" y="32915"/>
                    <a:pt x="0" y="21585"/>
                  </a:cubicBezTo>
                  <a:cubicBezTo>
                    <a:pt x="-1" y="9966"/>
                    <a:pt x="9189" y="430"/>
                    <a:pt x="20799" y="-1"/>
                  </a:cubicBezTo>
                  <a:lnTo>
                    <a:pt x="21600" y="21585"/>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0" name="Arc 70">
              <a:extLst>
                <a:ext uri="{FF2B5EF4-FFF2-40B4-BE49-F238E27FC236}">
                  <a16:creationId xmlns:a16="http://schemas.microsoft.com/office/drawing/2014/main" id="{6D332992-754E-4D1A-8EF9-7E1BD5B0E782}"/>
                </a:ext>
              </a:extLst>
            </p:cNvPr>
            <p:cNvSpPr>
              <a:spLocks/>
            </p:cNvSpPr>
            <p:nvPr/>
          </p:nvSpPr>
          <p:spPr bwMode="auto">
            <a:xfrm flipH="1">
              <a:off x="1961" y="2743"/>
              <a:ext cx="163" cy="317"/>
            </a:xfrm>
            <a:custGeom>
              <a:avLst/>
              <a:gdLst>
                <a:gd name="G0" fmla="+- 21600 0 0"/>
                <a:gd name="G1" fmla="+- 21600 0 0"/>
                <a:gd name="G2" fmla="+- 21600 0 0"/>
                <a:gd name="T0" fmla="*/ 21399 w 21665"/>
                <a:gd name="T1" fmla="*/ 43199 h 43199"/>
                <a:gd name="T2" fmla="*/ 21665 w 21665"/>
                <a:gd name="T3" fmla="*/ 0 h 43199"/>
                <a:gd name="T4" fmla="*/ 21600 w 21665"/>
                <a:gd name="T5" fmla="*/ 21600 h 43199"/>
              </a:gdLst>
              <a:ahLst/>
              <a:cxnLst>
                <a:cxn ang="0">
                  <a:pos x="T0" y="T1"/>
                </a:cxn>
                <a:cxn ang="0">
                  <a:pos x="T2" y="T3"/>
                </a:cxn>
                <a:cxn ang="0">
                  <a:pos x="T4" y="T5"/>
                </a:cxn>
              </a:cxnLst>
              <a:rect l="0" t="0" r="r" b="b"/>
              <a:pathLst>
                <a:path w="21665" h="43199" fill="none" extrusionOk="0">
                  <a:moveTo>
                    <a:pt x="21398" y="43199"/>
                  </a:moveTo>
                  <a:cubicBezTo>
                    <a:pt x="9548" y="43088"/>
                    <a:pt x="0" y="33450"/>
                    <a:pt x="0" y="21600"/>
                  </a:cubicBezTo>
                  <a:cubicBezTo>
                    <a:pt x="0" y="9670"/>
                    <a:pt x="9670" y="0"/>
                    <a:pt x="21600" y="0"/>
                  </a:cubicBezTo>
                  <a:cubicBezTo>
                    <a:pt x="21621" y="-1"/>
                    <a:pt x="21643" y="0"/>
                    <a:pt x="21664" y="0"/>
                  </a:cubicBezTo>
                </a:path>
                <a:path w="21665" h="43199" stroke="0" extrusionOk="0">
                  <a:moveTo>
                    <a:pt x="21398" y="43199"/>
                  </a:moveTo>
                  <a:cubicBezTo>
                    <a:pt x="9548" y="43088"/>
                    <a:pt x="0" y="33450"/>
                    <a:pt x="0" y="21600"/>
                  </a:cubicBezTo>
                  <a:cubicBezTo>
                    <a:pt x="0" y="9670"/>
                    <a:pt x="9670" y="0"/>
                    <a:pt x="21600" y="0"/>
                  </a:cubicBezTo>
                  <a:cubicBezTo>
                    <a:pt x="21621" y="-1"/>
                    <a:pt x="21643" y="0"/>
                    <a:pt x="21664"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1" name="Arc 71">
              <a:extLst>
                <a:ext uri="{FF2B5EF4-FFF2-40B4-BE49-F238E27FC236}">
                  <a16:creationId xmlns:a16="http://schemas.microsoft.com/office/drawing/2014/main" id="{0F8A6488-4317-43DA-9E94-47AEC47F47F4}"/>
                </a:ext>
              </a:extLst>
            </p:cNvPr>
            <p:cNvSpPr>
              <a:spLocks/>
            </p:cNvSpPr>
            <p:nvPr/>
          </p:nvSpPr>
          <p:spPr bwMode="auto">
            <a:xfrm flipH="1">
              <a:off x="1958" y="2655"/>
              <a:ext cx="254" cy="484"/>
            </a:xfrm>
            <a:custGeom>
              <a:avLst/>
              <a:gdLst>
                <a:gd name="G0" fmla="+- 21600 0 0"/>
                <a:gd name="G1" fmla="+- 21600 0 0"/>
                <a:gd name="G2" fmla="+- 21600 0 0"/>
                <a:gd name="T0" fmla="*/ 21599 w 21600"/>
                <a:gd name="T1" fmla="*/ 43200 h 43200"/>
                <a:gd name="T2" fmla="*/ 21599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599" y="43199"/>
                  </a:moveTo>
                  <a:cubicBezTo>
                    <a:pt x="9670" y="43199"/>
                    <a:pt x="0" y="33528"/>
                    <a:pt x="0" y="21600"/>
                  </a:cubicBezTo>
                  <a:cubicBezTo>
                    <a:pt x="-1" y="9671"/>
                    <a:pt x="9670" y="0"/>
                    <a:pt x="21599" y="0"/>
                  </a:cubicBezTo>
                </a:path>
                <a:path w="21600" h="43200" stroke="0" extrusionOk="0">
                  <a:moveTo>
                    <a:pt x="21599" y="43199"/>
                  </a:moveTo>
                  <a:cubicBezTo>
                    <a:pt x="9670" y="43199"/>
                    <a:pt x="0" y="33528"/>
                    <a:pt x="0" y="21600"/>
                  </a:cubicBezTo>
                  <a:cubicBezTo>
                    <a:pt x="-1" y="9671"/>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2" name="Arc 72">
              <a:extLst>
                <a:ext uri="{FF2B5EF4-FFF2-40B4-BE49-F238E27FC236}">
                  <a16:creationId xmlns:a16="http://schemas.microsoft.com/office/drawing/2014/main" id="{A8020C07-885A-454D-BFAF-A6A7A344ECE1}"/>
                </a:ext>
              </a:extLst>
            </p:cNvPr>
            <p:cNvSpPr>
              <a:spLocks/>
            </p:cNvSpPr>
            <p:nvPr/>
          </p:nvSpPr>
          <p:spPr bwMode="auto">
            <a:xfrm flipH="1">
              <a:off x="1951" y="2560"/>
              <a:ext cx="353" cy="664"/>
            </a:xfrm>
            <a:custGeom>
              <a:avLst/>
              <a:gdLst>
                <a:gd name="G0" fmla="+- 21600 0 0"/>
                <a:gd name="G1" fmla="+- 21600 0 0"/>
                <a:gd name="G2" fmla="+- 21600 0 0"/>
                <a:gd name="T0" fmla="*/ 21987 w 21987"/>
                <a:gd name="T1" fmla="*/ 43197 h 43200"/>
                <a:gd name="T2" fmla="*/ 21600 w 21987"/>
                <a:gd name="T3" fmla="*/ 0 h 43200"/>
                <a:gd name="T4" fmla="*/ 21600 w 21987"/>
                <a:gd name="T5" fmla="*/ 21600 h 43200"/>
              </a:gdLst>
              <a:ahLst/>
              <a:cxnLst>
                <a:cxn ang="0">
                  <a:pos x="T0" y="T1"/>
                </a:cxn>
                <a:cxn ang="0">
                  <a:pos x="T2" y="T3"/>
                </a:cxn>
                <a:cxn ang="0">
                  <a:pos x="T4" y="T5"/>
                </a:cxn>
              </a:cxnLst>
              <a:rect l="0" t="0" r="r" b="b"/>
              <a:pathLst>
                <a:path w="21987" h="43200" fill="none" extrusionOk="0">
                  <a:moveTo>
                    <a:pt x="21986" y="43196"/>
                  </a:moveTo>
                  <a:cubicBezTo>
                    <a:pt x="21858" y="43198"/>
                    <a:pt x="21729" y="43199"/>
                    <a:pt x="21600" y="43200"/>
                  </a:cubicBezTo>
                  <a:cubicBezTo>
                    <a:pt x="9670" y="43200"/>
                    <a:pt x="0" y="33529"/>
                    <a:pt x="0" y="21600"/>
                  </a:cubicBezTo>
                  <a:cubicBezTo>
                    <a:pt x="-1" y="9670"/>
                    <a:pt x="9670" y="0"/>
                    <a:pt x="21599" y="0"/>
                  </a:cubicBezTo>
                </a:path>
                <a:path w="21987" h="43200" stroke="0" extrusionOk="0">
                  <a:moveTo>
                    <a:pt x="21986" y="43196"/>
                  </a:moveTo>
                  <a:cubicBezTo>
                    <a:pt x="21858" y="43198"/>
                    <a:pt x="21729" y="43199"/>
                    <a:pt x="21600" y="43200"/>
                  </a:cubicBezTo>
                  <a:cubicBezTo>
                    <a:pt x="9670" y="43200"/>
                    <a:pt x="0" y="33529"/>
                    <a:pt x="0" y="21600"/>
                  </a:cubicBezTo>
                  <a:cubicBezTo>
                    <a:pt x="-1" y="9670"/>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3" name="Arc 73">
              <a:extLst>
                <a:ext uri="{FF2B5EF4-FFF2-40B4-BE49-F238E27FC236}">
                  <a16:creationId xmlns:a16="http://schemas.microsoft.com/office/drawing/2014/main" id="{81BDD21F-1A25-4BED-B0BF-56E79F27D851}"/>
                </a:ext>
              </a:extLst>
            </p:cNvPr>
            <p:cNvSpPr>
              <a:spLocks/>
            </p:cNvSpPr>
            <p:nvPr/>
          </p:nvSpPr>
          <p:spPr bwMode="auto">
            <a:xfrm flipH="1">
              <a:off x="1956" y="2471"/>
              <a:ext cx="448" cy="842"/>
            </a:xfrm>
            <a:custGeom>
              <a:avLst/>
              <a:gdLst>
                <a:gd name="G0" fmla="+- 21600 0 0"/>
                <a:gd name="G1" fmla="+- 21600 0 0"/>
                <a:gd name="G2" fmla="+- 21600 0 0"/>
                <a:gd name="T0" fmla="*/ 21758 w 21758"/>
                <a:gd name="T1" fmla="*/ 43199 h 43200"/>
                <a:gd name="T2" fmla="*/ 21570 w 21758"/>
                <a:gd name="T3" fmla="*/ 0 h 43200"/>
                <a:gd name="T4" fmla="*/ 21600 w 21758"/>
                <a:gd name="T5" fmla="*/ 21600 h 43200"/>
              </a:gdLst>
              <a:ahLst/>
              <a:cxnLst>
                <a:cxn ang="0">
                  <a:pos x="T0" y="T1"/>
                </a:cxn>
                <a:cxn ang="0">
                  <a:pos x="T2" y="T3"/>
                </a:cxn>
                <a:cxn ang="0">
                  <a:pos x="T4" y="T5"/>
                </a:cxn>
              </a:cxnLst>
              <a:rect l="0" t="0" r="r" b="b"/>
              <a:pathLst>
                <a:path w="21758" h="43200" fill="none" extrusionOk="0">
                  <a:moveTo>
                    <a:pt x="21758" y="43199"/>
                  </a:moveTo>
                  <a:cubicBezTo>
                    <a:pt x="21705" y="43199"/>
                    <a:pt x="21652" y="43199"/>
                    <a:pt x="21600" y="43200"/>
                  </a:cubicBezTo>
                  <a:cubicBezTo>
                    <a:pt x="9670" y="43200"/>
                    <a:pt x="0" y="33529"/>
                    <a:pt x="0" y="21600"/>
                  </a:cubicBezTo>
                  <a:cubicBezTo>
                    <a:pt x="-1" y="9682"/>
                    <a:pt x="9652" y="16"/>
                    <a:pt x="21570" y="0"/>
                  </a:cubicBezTo>
                </a:path>
                <a:path w="21758" h="43200" stroke="0" extrusionOk="0">
                  <a:moveTo>
                    <a:pt x="21758" y="43199"/>
                  </a:moveTo>
                  <a:cubicBezTo>
                    <a:pt x="21705" y="43199"/>
                    <a:pt x="21652" y="43199"/>
                    <a:pt x="21600" y="43200"/>
                  </a:cubicBezTo>
                  <a:cubicBezTo>
                    <a:pt x="9670" y="43200"/>
                    <a:pt x="0" y="33529"/>
                    <a:pt x="0" y="21600"/>
                  </a:cubicBezTo>
                  <a:cubicBezTo>
                    <a:pt x="-1" y="9682"/>
                    <a:pt x="9652" y="16"/>
                    <a:pt x="21570"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4" name="Arc 74">
              <a:extLst>
                <a:ext uri="{FF2B5EF4-FFF2-40B4-BE49-F238E27FC236}">
                  <a16:creationId xmlns:a16="http://schemas.microsoft.com/office/drawing/2014/main" id="{4797819C-03FF-4DCF-8C06-B070679E6921}"/>
                </a:ext>
              </a:extLst>
            </p:cNvPr>
            <p:cNvSpPr>
              <a:spLocks/>
            </p:cNvSpPr>
            <p:nvPr/>
          </p:nvSpPr>
          <p:spPr bwMode="auto">
            <a:xfrm flipH="1">
              <a:off x="1965" y="2893"/>
              <a:ext cx="82" cy="162"/>
            </a:xfrm>
            <a:custGeom>
              <a:avLst/>
              <a:gdLst>
                <a:gd name="G0" fmla="+- 21600 0 0"/>
                <a:gd name="G1" fmla="+- 21585 0 0"/>
                <a:gd name="G2" fmla="+- 21600 0 0"/>
                <a:gd name="T0" fmla="*/ 20057 w 21600"/>
                <a:gd name="T1" fmla="*/ 43130 h 43130"/>
                <a:gd name="T2" fmla="*/ 20800 w 21600"/>
                <a:gd name="T3" fmla="*/ 0 h 43130"/>
                <a:gd name="T4" fmla="*/ 21600 w 21600"/>
                <a:gd name="T5" fmla="*/ 21585 h 43130"/>
              </a:gdLst>
              <a:ahLst/>
              <a:cxnLst>
                <a:cxn ang="0">
                  <a:pos x="T0" y="T1"/>
                </a:cxn>
                <a:cxn ang="0">
                  <a:pos x="T2" y="T3"/>
                </a:cxn>
                <a:cxn ang="0">
                  <a:pos x="T4" y="T5"/>
                </a:cxn>
              </a:cxnLst>
              <a:rect l="0" t="0" r="r" b="b"/>
              <a:pathLst>
                <a:path w="21600" h="43130" fill="none" extrusionOk="0">
                  <a:moveTo>
                    <a:pt x="20057" y="43129"/>
                  </a:moveTo>
                  <a:cubicBezTo>
                    <a:pt x="8755" y="42320"/>
                    <a:pt x="0" y="32915"/>
                    <a:pt x="0" y="21585"/>
                  </a:cubicBezTo>
                  <a:cubicBezTo>
                    <a:pt x="-1" y="9966"/>
                    <a:pt x="9189" y="430"/>
                    <a:pt x="20799" y="-1"/>
                  </a:cubicBezTo>
                </a:path>
                <a:path w="21600" h="43130" stroke="0" extrusionOk="0">
                  <a:moveTo>
                    <a:pt x="20057" y="43129"/>
                  </a:moveTo>
                  <a:cubicBezTo>
                    <a:pt x="8755" y="42320"/>
                    <a:pt x="0" y="32915"/>
                    <a:pt x="0" y="21585"/>
                  </a:cubicBezTo>
                  <a:cubicBezTo>
                    <a:pt x="-1" y="9966"/>
                    <a:pt x="9189" y="430"/>
                    <a:pt x="20799" y="-1"/>
                  </a:cubicBezTo>
                  <a:lnTo>
                    <a:pt x="21600" y="21585"/>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5" name="Arc 75">
              <a:extLst>
                <a:ext uri="{FF2B5EF4-FFF2-40B4-BE49-F238E27FC236}">
                  <a16:creationId xmlns:a16="http://schemas.microsoft.com/office/drawing/2014/main" id="{24EE37D6-C8E5-46BD-AD92-46C801E4B3CD}"/>
                </a:ext>
              </a:extLst>
            </p:cNvPr>
            <p:cNvSpPr>
              <a:spLocks/>
            </p:cNvSpPr>
            <p:nvPr/>
          </p:nvSpPr>
          <p:spPr bwMode="auto">
            <a:xfrm flipH="1">
              <a:off x="1962" y="2816"/>
              <a:ext cx="163" cy="317"/>
            </a:xfrm>
            <a:custGeom>
              <a:avLst/>
              <a:gdLst>
                <a:gd name="G0" fmla="+- 21600 0 0"/>
                <a:gd name="G1" fmla="+- 21600 0 0"/>
                <a:gd name="G2" fmla="+- 21600 0 0"/>
                <a:gd name="T0" fmla="*/ 21399 w 21665"/>
                <a:gd name="T1" fmla="*/ 43199 h 43199"/>
                <a:gd name="T2" fmla="*/ 21665 w 21665"/>
                <a:gd name="T3" fmla="*/ 0 h 43199"/>
                <a:gd name="T4" fmla="*/ 21600 w 21665"/>
                <a:gd name="T5" fmla="*/ 21600 h 43199"/>
              </a:gdLst>
              <a:ahLst/>
              <a:cxnLst>
                <a:cxn ang="0">
                  <a:pos x="T0" y="T1"/>
                </a:cxn>
                <a:cxn ang="0">
                  <a:pos x="T2" y="T3"/>
                </a:cxn>
                <a:cxn ang="0">
                  <a:pos x="T4" y="T5"/>
                </a:cxn>
              </a:cxnLst>
              <a:rect l="0" t="0" r="r" b="b"/>
              <a:pathLst>
                <a:path w="21665" h="43199" fill="none" extrusionOk="0">
                  <a:moveTo>
                    <a:pt x="21398" y="43199"/>
                  </a:moveTo>
                  <a:cubicBezTo>
                    <a:pt x="9548" y="43088"/>
                    <a:pt x="0" y="33450"/>
                    <a:pt x="0" y="21600"/>
                  </a:cubicBezTo>
                  <a:cubicBezTo>
                    <a:pt x="0" y="9670"/>
                    <a:pt x="9670" y="0"/>
                    <a:pt x="21600" y="0"/>
                  </a:cubicBezTo>
                  <a:cubicBezTo>
                    <a:pt x="21621" y="-1"/>
                    <a:pt x="21643" y="0"/>
                    <a:pt x="21664" y="0"/>
                  </a:cubicBezTo>
                </a:path>
                <a:path w="21665" h="43199" stroke="0" extrusionOk="0">
                  <a:moveTo>
                    <a:pt x="21398" y="43199"/>
                  </a:moveTo>
                  <a:cubicBezTo>
                    <a:pt x="9548" y="43088"/>
                    <a:pt x="0" y="33450"/>
                    <a:pt x="0" y="21600"/>
                  </a:cubicBezTo>
                  <a:cubicBezTo>
                    <a:pt x="0" y="9670"/>
                    <a:pt x="9670" y="0"/>
                    <a:pt x="21600" y="0"/>
                  </a:cubicBezTo>
                  <a:cubicBezTo>
                    <a:pt x="21621" y="-1"/>
                    <a:pt x="21643" y="0"/>
                    <a:pt x="21664"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6" name="Arc 76">
              <a:extLst>
                <a:ext uri="{FF2B5EF4-FFF2-40B4-BE49-F238E27FC236}">
                  <a16:creationId xmlns:a16="http://schemas.microsoft.com/office/drawing/2014/main" id="{1B3BB684-6E2B-4E61-9905-29900D133010}"/>
                </a:ext>
              </a:extLst>
            </p:cNvPr>
            <p:cNvSpPr>
              <a:spLocks/>
            </p:cNvSpPr>
            <p:nvPr/>
          </p:nvSpPr>
          <p:spPr bwMode="auto">
            <a:xfrm flipH="1">
              <a:off x="1959" y="2728"/>
              <a:ext cx="254" cy="484"/>
            </a:xfrm>
            <a:custGeom>
              <a:avLst/>
              <a:gdLst>
                <a:gd name="G0" fmla="+- 21600 0 0"/>
                <a:gd name="G1" fmla="+- 21600 0 0"/>
                <a:gd name="G2" fmla="+- 21600 0 0"/>
                <a:gd name="T0" fmla="*/ 21599 w 21600"/>
                <a:gd name="T1" fmla="*/ 43200 h 43200"/>
                <a:gd name="T2" fmla="*/ 21599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599" y="43199"/>
                  </a:moveTo>
                  <a:cubicBezTo>
                    <a:pt x="9670" y="43199"/>
                    <a:pt x="0" y="33528"/>
                    <a:pt x="0" y="21600"/>
                  </a:cubicBezTo>
                  <a:cubicBezTo>
                    <a:pt x="-1" y="9671"/>
                    <a:pt x="9670" y="0"/>
                    <a:pt x="21599" y="0"/>
                  </a:cubicBezTo>
                </a:path>
                <a:path w="21600" h="43200" stroke="0" extrusionOk="0">
                  <a:moveTo>
                    <a:pt x="21599" y="43199"/>
                  </a:moveTo>
                  <a:cubicBezTo>
                    <a:pt x="9670" y="43199"/>
                    <a:pt x="0" y="33528"/>
                    <a:pt x="0" y="21600"/>
                  </a:cubicBezTo>
                  <a:cubicBezTo>
                    <a:pt x="-1" y="9671"/>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7" name="Arc 77">
              <a:extLst>
                <a:ext uri="{FF2B5EF4-FFF2-40B4-BE49-F238E27FC236}">
                  <a16:creationId xmlns:a16="http://schemas.microsoft.com/office/drawing/2014/main" id="{3E57C2F2-F1D4-47AB-A866-A9F81A7429C2}"/>
                </a:ext>
              </a:extLst>
            </p:cNvPr>
            <p:cNvSpPr>
              <a:spLocks/>
            </p:cNvSpPr>
            <p:nvPr/>
          </p:nvSpPr>
          <p:spPr bwMode="auto">
            <a:xfrm flipH="1">
              <a:off x="1952" y="2633"/>
              <a:ext cx="353" cy="664"/>
            </a:xfrm>
            <a:custGeom>
              <a:avLst/>
              <a:gdLst>
                <a:gd name="G0" fmla="+- 21600 0 0"/>
                <a:gd name="G1" fmla="+- 21600 0 0"/>
                <a:gd name="G2" fmla="+- 21600 0 0"/>
                <a:gd name="T0" fmla="*/ 21987 w 21987"/>
                <a:gd name="T1" fmla="*/ 43197 h 43200"/>
                <a:gd name="T2" fmla="*/ 21600 w 21987"/>
                <a:gd name="T3" fmla="*/ 0 h 43200"/>
                <a:gd name="T4" fmla="*/ 21600 w 21987"/>
                <a:gd name="T5" fmla="*/ 21600 h 43200"/>
              </a:gdLst>
              <a:ahLst/>
              <a:cxnLst>
                <a:cxn ang="0">
                  <a:pos x="T0" y="T1"/>
                </a:cxn>
                <a:cxn ang="0">
                  <a:pos x="T2" y="T3"/>
                </a:cxn>
                <a:cxn ang="0">
                  <a:pos x="T4" y="T5"/>
                </a:cxn>
              </a:cxnLst>
              <a:rect l="0" t="0" r="r" b="b"/>
              <a:pathLst>
                <a:path w="21987" h="43200" fill="none" extrusionOk="0">
                  <a:moveTo>
                    <a:pt x="21986" y="43196"/>
                  </a:moveTo>
                  <a:cubicBezTo>
                    <a:pt x="21858" y="43198"/>
                    <a:pt x="21729" y="43199"/>
                    <a:pt x="21600" y="43200"/>
                  </a:cubicBezTo>
                  <a:cubicBezTo>
                    <a:pt x="9670" y="43200"/>
                    <a:pt x="0" y="33529"/>
                    <a:pt x="0" y="21600"/>
                  </a:cubicBezTo>
                  <a:cubicBezTo>
                    <a:pt x="-1" y="9670"/>
                    <a:pt x="9670" y="0"/>
                    <a:pt x="21599" y="0"/>
                  </a:cubicBezTo>
                </a:path>
                <a:path w="21987" h="43200" stroke="0" extrusionOk="0">
                  <a:moveTo>
                    <a:pt x="21986" y="43196"/>
                  </a:moveTo>
                  <a:cubicBezTo>
                    <a:pt x="21858" y="43198"/>
                    <a:pt x="21729" y="43199"/>
                    <a:pt x="21600" y="43200"/>
                  </a:cubicBezTo>
                  <a:cubicBezTo>
                    <a:pt x="9670" y="43200"/>
                    <a:pt x="0" y="33529"/>
                    <a:pt x="0" y="21600"/>
                  </a:cubicBezTo>
                  <a:cubicBezTo>
                    <a:pt x="-1" y="9670"/>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8" name="Arc 78">
              <a:extLst>
                <a:ext uri="{FF2B5EF4-FFF2-40B4-BE49-F238E27FC236}">
                  <a16:creationId xmlns:a16="http://schemas.microsoft.com/office/drawing/2014/main" id="{7E87FF85-62FB-4842-9185-718455914AF1}"/>
                </a:ext>
              </a:extLst>
            </p:cNvPr>
            <p:cNvSpPr>
              <a:spLocks/>
            </p:cNvSpPr>
            <p:nvPr/>
          </p:nvSpPr>
          <p:spPr bwMode="auto">
            <a:xfrm flipH="1">
              <a:off x="1957" y="2544"/>
              <a:ext cx="448" cy="842"/>
            </a:xfrm>
            <a:custGeom>
              <a:avLst/>
              <a:gdLst>
                <a:gd name="G0" fmla="+- 21600 0 0"/>
                <a:gd name="G1" fmla="+- 21600 0 0"/>
                <a:gd name="G2" fmla="+- 21600 0 0"/>
                <a:gd name="T0" fmla="*/ 21758 w 21758"/>
                <a:gd name="T1" fmla="*/ 43199 h 43200"/>
                <a:gd name="T2" fmla="*/ 21570 w 21758"/>
                <a:gd name="T3" fmla="*/ 0 h 43200"/>
                <a:gd name="T4" fmla="*/ 21600 w 21758"/>
                <a:gd name="T5" fmla="*/ 21600 h 43200"/>
              </a:gdLst>
              <a:ahLst/>
              <a:cxnLst>
                <a:cxn ang="0">
                  <a:pos x="T0" y="T1"/>
                </a:cxn>
                <a:cxn ang="0">
                  <a:pos x="T2" y="T3"/>
                </a:cxn>
                <a:cxn ang="0">
                  <a:pos x="T4" y="T5"/>
                </a:cxn>
              </a:cxnLst>
              <a:rect l="0" t="0" r="r" b="b"/>
              <a:pathLst>
                <a:path w="21758" h="43200" fill="none" extrusionOk="0">
                  <a:moveTo>
                    <a:pt x="21758" y="43199"/>
                  </a:moveTo>
                  <a:cubicBezTo>
                    <a:pt x="21705" y="43199"/>
                    <a:pt x="21652" y="43199"/>
                    <a:pt x="21600" y="43200"/>
                  </a:cubicBezTo>
                  <a:cubicBezTo>
                    <a:pt x="9670" y="43200"/>
                    <a:pt x="0" y="33529"/>
                    <a:pt x="0" y="21600"/>
                  </a:cubicBezTo>
                  <a:cubicBezTo>
                    <a:pt x="-1" y="9682"/>
                    <a:pt x="9652" y="16"/>
                    <a:pt x="21570" y="0"/>
                  </a:cubicBezTo>
                </a:path>
                <a:path w="21758" h="43200" stroke="0" extrusionOk="0">
                  <a:moveTo>
                    <a:pt x="21758" y="43199"/>
                  </a:moveTo>
                  <a:cubicBezTo>
                    <a:pt x="21705" y="43199"/>
                    <a:pt x="21652" y="43199"/>
                    <a:pt x="21600" y="43200"/>
                  </a:cubicBezTo>
                  <a:cubicBezTo>
                    <a:pt x="9670" y="43200"/>
                    <a:pt x="0" y="33529"/>
                    <a:pt x="0" y="21600"/>
                  </a:cubicBezTo>
                  <a:cubicBezTo>
                    <a:pt x="-1" y="9682"/>
                    <a:pt x="9652" y="16"/>
                    <a:pt x="21570"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49" name="Arc 79">
              <a:extLst>
                <a:ext uri="{FF2B5EF4-FFF2-40B4-BE49-F238E27FC236}">
                  <a16:creationId xmlns:a16="http://schemas.microsoft.com/office/drawing/2014/main" id="{44CF88F8-6A62-418C-A4C5-99551F1BD98A}"/>
                </a:ext>
              </a:extLst>
            </p:cNvPr>
            <p:cNvSpPr>
              <a:spLocks/>
            </p:cNvSpPr>
            <p:nvPr/>
          </p:nvSpPr>
          <p:spPr bwMode="auto">
            <a:xfrm flipH="1">
              <a:off x="1963" y="2555"/>
              <a:ext cx="82" cy="162"/>
            </a:xfrm>
            <a:custGeom>
              <a:avLst/>
              <a:gdLst>
                <a:gd name="G0" fmla="+- 21600 0 0"/>
                <a:gd name="G1" fmla="+- 21585 0 0"/>
                <a:gd name="G2" fmla="+- 21600 0 0"/>
                <a:gd name="T0" fmla="*/ 20057 w 21600"/>
                <a:gd name="T1" fmla="*/ 43130 h 43130"/>
                <a:gd name="T2" fmla="*/ 20800 w 21600"/>
                <a:gd name="T3" fmla="*/ 0 h 43130"/>
                <a:gd name="T4" fmla="*/ 21600 w 21600"/>
                <a:gd name="T5" fmla="*/ 21585 h 43130"/>
              </a:gdLst>
              <a:ahLst/>
              <a:cxnLst>
                <a:cxn ang="0">
                  <a:pos x="T0" y="T1"/>
                </a:cxn>
                <a:cxn ang="0">
                  <a:pos x="T2" y="T3"/>
                </a:cxn>
                <a:cxn ang="0">
                  <a:pos x="T4" y="T5"/>
                </a:cxn>
              </a:cxnLst>
              <a:rect l="0" t="0" r="r" b="b"/>
              <a:pathLst>
                <a:path w="21600" h="43130" fill="none" extrusionOk="0">
                  <a:moveTo>
                    <a:pt x="20057" y="43129"/>
                  </a:moveTo>
                  <a:cubicBezTo>
                    <a:pt x="8755" y="42320"/>
                    <a:pt x="0" y="32915"/>
                    <a:pt x="0" y="21585"/>
                  </a:cubicBezTo>
                  <a:cubicBezTo>
                    <a:pt x="-1" y="9966"/>
                    <a:pt x="9189" y="430"/>
                    <a:pt x="20799" y="-1"/>
                  </a:cubicBezTo>
                </a:path>
                <a:path w="21600" h="43130" stroke="0" extrusionOk="0">
                  <a:moveTo>
                    <a:pt x="20057" y="43129"/>
                  </a:moveTo>
                  <a:cubicBezTo>
                    <a:pt x="8755" y="42320"/>
                    <a:pt x="0" y="32915"/>
                    <a:pt x="0" y="21585"/>
                  </a:cubicBezTo>
                  <a:cubicBezTo>
                    <a:pt x="-1" y="9966"/>
                    <a:pt x="9189" y="430"/>
                    <a:pt x="20799" y="-1"/>
                  </a:cubicBezTo>
                  <a:lnTo>
                    <a:pt x="21600" y="21585"/>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50" name="Arc 80">
              <a:extLst>
                <a:ext uri="{FF2B5EF4-FFF2-40B4-BE49-F238E27FC236}">
                  <a16:creationId xmlns:a16="http://schemas.microsoft.com/office/drawing/2014/main" id="{393985AB-26DE-4FD8-A7D3-AF56DF70A75C}"/>
                </a:ext>
              </a:extLst>
            </p:cNvPr>
            <p:cNvSpPr>
              <a:spLocks/>
            </p:cNvSpPr>
            <p:nvPr/>
          </p:nvSpPr>
          <p:spPr bwMode="auto">
            <a:xfrm flipH="1">
              <a:off x="1960" y="2478"/>
              <a:ext cx="163" cy="317"/>
            </a:xfrm>
            <a:custGeom>
              <a:avLst/>
              <a:gdLst>
                <a:gd name="G0" fmla="+- 21600 0 0"/>
                <a:gd name="G1" fmla="+- 21600 0 0"/>
                <a:gd name="G2" fmla="+- 21600 0 0"/>
                <a:gd name="T0" fmla="*/ 21399 w 21665"/>
                <a:gd name="T1" fmla="*/ 43199 h 43199"/>
                <a:gd name="T2" fmla="*/ 21665 w 21665"/>
                <a:gd name="T3" fmla="*/ 0 h 43199"/>
                <a:gd name="T4" fmla="*/ 21600 w 21665"/>
                <a:gd name="T5" fmla="*/ 21600 h 43199"/>
              </a:gdLst>
              <a:ahLst/>
              <a:cxnLst>
                <a:cxn ang="0">
                  <a:pos x="T0" y="T1"/>
                </a:cxn>
                <a:cxn ang="0">
                  <a:pos x="T2" y="T3"/>
                </a:cxn>
                <a:cxn ang="0">
                  <a:pos x="T4" y="T5"/>
                </a:cxn>
              </a:cxnLst>
              <a:rect l="0" t="0" r="r" b="b"/>
              <a:pathLst>
                <a:path w="21665" h="43199" fill="none" extrusionOk="0">
                  <a:moveTo>
                    <a:pt x="21398" y="43199"/>
                  </a:moveTo>
                  <a:cubicBezTo>
                    <a:pt x="9548" y="43088"/>
                    <a:pt x="0" y="33450"/>
                    <a:pt x="0" y="21600"/>
                  </a:cubicBezTo>
                  <a:cubicBezTo>
                    <a:pt x="0" y="9670"/>
                    <a:pt x="9670" y="0"/>
                    <a:pt x="21600" y="0"/>
                  </a:cubicBezTo>
                  <a:cubicBezTo>
                    <a:pt x="21621" y="-1"/>
                    <a:pt x="21643" y="0"/>
                    <a:pt x="21664" y="0"/>
                  </a:cubicBezTo>
                </a:path>
                <a:path w="21665" h="43199" stroke="0" extrusionOk="0">
                  <a:moveTo>
                    <a:pt x="21398" y="43199"/>
                  </a:moveTo>
                  <a:cubicBezTo>
                    <a:pt x="9548" y="43088"/>
                    <a:pt x="0" y="33450"/>
                    <a:pt x="0" y="21600"/>
                  </a:cubicBezTo>
                  <a:cubicBezTo>
                    <a:pt x="0" y="9670"/>
                    <a:pt x="9670" y="0"/>
                    <a:pt x="21600" y="0"/>
                  </a:cubicBezTo>
                  <a:cubicBezTo>
                    <a:pt x="21621" y="-1"/>
                    <a:pt x="21643" y="0"/>
                    <a:pt x="21664"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51" name="Arc 81">
              <a:extLst>
                <a:ext uri="{FF2B5EF4-FFF2-40B4-BE49-F238E27FC236}">
                  <a16:creationId xmlns:a16="http://schemas.microsoft.com/office/drawing/2014/main" id="{30A4C3A3-2122-4FBB-A38A-8C1F3DD11238}"/>
                </a:ext>
              </a:extLst>
            </p:cNvPr>
            <p:cNvSpPr>
              <a:spLocks/>
            </p:cNvSpPr>
            <p:nvPr/>
          </p:nvSpPr>
          <p:spPr bwMode="auto">
            <a:xfrm flipH="1">
              <a:off x="1957" y="2390"/>
              <a:ext cx="254" cy="484"/>
            </a:xfrm>
            <a:custGeom>
              <a:avLst/>
              <a:gdLst>
                <a:gd name="G0" fmla="+- 21600 0 0"/>
                <a:gd name="G1" fmla="+- 21600 0 0"/>
                <a:gd name="G2" fmla="+- 21600 0 0"/>
                <a:gd name="T0" fmla="*/ 21599 w 21600"/>
                <a:gd name="T1" fmla="*/ 43200 h 43200"/>
                <a:gd name="T2" fmla="*/ 21599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599" y="43199"/>
                  </a:moveTo>
                  <a:cubicBezTo>
                    <a:pt x="9670" y="43199"/>
                    <a:pt x="0" y="33528"/>
                    <a:pt x="0" y="21600"/>
                  </a:cubicBezTo>
                  <a:cubicBezTo>
                    <a:pt x="-1" y="9671"/>
                    <a:pt x="9670" y="0"/>
                    <a:pt x="21599" y="0"/>
                  </a:cubicBezTo>
                </a:path>
                <a:path w="21600" h="43200" stroke="0" extrusionOk="0">
                  <a:moveTo>
                    <a:pt x="21599" y="43199"/>
                  </a:moveTo>
                  <a:cubicBezTo>
                    <a:pt x="9670" y="43199"/>
                    <a:pt x="0" y="33528"/>
                    <a:pt x="0" y="21600"/>
                  </a:cubicBezTo>
                  <a:cubicBezTo>
                    <a:pt x="-1" y="9671"/>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52" name="Arc 82">
              <a:extLst>
                <a:ext uri="{FF2B5EF4-FFF2-40B4-BE49-F238E27FC236}">
                  <a16:creationId xmlns:a16="http://schemas.microsoft.com/office/drawing/2014/main" id="{3D5C3F81-58D0-4BE3-962D-DF58457F5849}"/>
                </a:ext>
              </a:extLst>
            </p:cNvPr>
            <p:cNvSpPr>
              <a:spLocks/>
            </p:cNvSpPr>
            <p:nvPr/>
          </p:nvSpPr>
          <p:spPr bwMode="auto">
            <a:xfrm flipH="1">
              <a:off x="1950" y="2295"/>
              <a:ext cx="353" cy="664"/>
            </a:xfrm>
            <a:custGeom>
              <a:avLst/>
              <a:gdLst>
                <a:gd name="G0" fmla="+- 21600 0 0"/>
                <a:gd name="G1" fmla="+- 21600 0 0"/>
                <a:gd name="G2" fmla="+- 21600 0 0"/>
                <a:gd name="T0" fmla="*/ 21987 w 21987"/>
                <a:gd name="T1" fmla="*/ 43197 h 43200"/>
                <a:gd name="T2" fmla="*/ 21600 w 21987"/>
                <a:gd name="T3" fmla="*/ 0 h 43200"/>
                <a:gd name="T4" fmla="*/ 21600 w 21987"/>
                <a:gd name="T5" fmla="*/ 21600 h 43200"/>
              </a:gdLst>
              <a:ahLst/>
              <a:cxnLst>
                <a:cxn ang="0">
                  <a:pos x="T0" y="T1"/>
                </a:cxn>
                <a:cxn ang="0">
                  <a:pos x="T2" y="T3"/>
                </a:cxn>
                <a:cxn ang="0">
                  <a:pos x="T4" y="T5"/>
                </a:cxn>
              </a:cxnLst>
              <a:rect l="0" t="0" r="r" b="b"/>
              <a:pathLst>
                <a:path w="21987" h="43200" fill="none" extrusionOk="0">
                  <a:moveTo>
                    <a:pt x="21986" y="43196"/>
                  </a:moveTo>
                  <a:cubicBezTo>
                    <a:pt x="21858" y="43198"/>
                    <a:pt x="21729" y="43199"/>
                    <a:pt x="21600" y="43200"/>
                  </a:cubicBezTo>
                  <a:cubicBezTo>
                    <a:pt x="9670" y="43200"/>
                    <a:pt x="0" y="33529"/>
                    <a:pt x="0" y="21600"/>
                  </a:cubicBezTo>
                  <a:cubicBezTo>
                    <a:pt x="-1" y="9670"/>
                    <a:pt x="9670" y="0"/>
                    <a:pt x="21599" y="0"/>
                  </a:cubicBezTo>
                </a:path>
                <a:path w="21987" h="43200" stroke="0" extrusionOk="0">
                  <a:moveTo>
                    <a:pt x="21986" y="43196"/>
                  </a:moveTo>
                  <a:cubicBezTo>
                    <a:pt x="21858" y="43198"/>
                    <a:pt x="21729" y="43199"/>
                    <a:pt x="21600" y="43200"/>
                  </a:cubicBezTo>
                  <a:cubicBezTo>
                    <a:pt x="9670" y="43200"/>
                    <a:pt x="0" y="33529"/>
                    <a:pt x="0" y="21600"/>
                  </a:cubicBezTo>
                  <a:cubicBezTo>
                    <a:pt x="-1" y="9670"/>
                    <a:pt x="9670" y="0"/>
                    <a:pt x="21599"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53" name="Arc 83">
              <a:extLst>
                <a:ext uri="{FF2B5EF4-FFF2-40B4-BE49-F238E27FC236}">
                  <a16:creationId xmlns:a16="http://schemas.microsoft.com/office/drawing/2014/main" id="{60663B57-E3EC-4CF2-AD01-53D310797758}"/>
                </a:ext>
              </a:extLst>
            </p:cNvPr>
            <p:cNvSpPr>
              <a:spLocks/>
            </p:cNvSpPr>
            <p:nvPr/>
          </p:nvSpPr>
          <p:spPr bwMode="auto">
            <a:xfrm flipH="1">
              <a:off x="1955" y="2206"/>
              <a:ext cx="448" cy="842"/>
            </a:xfrm>
            <a:custGeom>
              <a:avLst/>
              <a:gdLst>
                <a:gd name="G0" fmla="+- 21600 0 0"/>
                <a:gd name="G1" fmla="+- 21600 0 0"/>
                <a:gd name="G2" fmla="+- 21600 0 0"/>
                <a:gd name="T0" fmla="*/ 21758 w 21758"/>
                <a:gd name="T1" fmla="*/ 43199 h 43200"/>
                <a:gd name="T2" fmla="*/ 21570 w 21758"/>
                <a:gd name="T3" fmla="*/ 0 h 43200"/>
                <a:gd name="T4" fmla="*/ 21600 w 21758"/>
                <a:gd name="T5" fmla="*/ 21600 h 43200"/>
              </a:gdLst>
              <a:ahLst/>
              <a:cxnLst>
                <a:cxn ang="0">
                  <a:pos x="T0" y="T1"/>
                </a:cxn>
                <a:cxn ang="0">
                  <a:pos x="T2" y="T3"/>
                </a:cxn>
                <a:cxn ang="0">
                  <a:pos x="T4" y="T5"/>
                </a:cxn>
              </a:cxnLst>
              <a:rect l="0" t="0" r="r" b="b"/>
              <a:pathLst>
                <a:path w="21758" h="43200" fill="none" extrusionOk="0">
                  <a:moveTo>
                    <a:pt x="21758" y="43199"/>
                  </a:moveTo>
                  <a:cubicBezTo>
                    <a:pt x="21705" y="43199"/>
                    <a:pt x="21652" y="43199"/>
                    <a:pt x="21600" y="43200"/>
                  </a:cubicBezTo>
                  <a:cubicBezTo>
                    <a:pt x="9670" y="43200"/>
                    <a:pt x="0" y="33529"/>
                    <a:pt x="0" y="21600"/>
                  </a:cubicBezTo>
                  <a:cubicBezTo>
                    <a:pt x="-1" y="9682"/>
                    <a:pt x="9652" y="16"/>
                    <a:pt x="21570" y="0"/>
                  </a:cubicBezTo>
                </a:path>
                <a:path w="21758" h="43200" stroke="0" extrusionOk="0">
                  <a:moveTo>
                    <a:pt x="21758" y="43199"/>
                  </a:moveTo>
                  <a:cubicBezTo>
                    <a:pt x="21705" y="43199"/>
                    <a:pt x="21652" y="43199"/>
                    <a:pt x="21600" y="43200"/>
                  </a:cubicBezTo>
                  <a:cubicBezTo>
                    <a:pt x="9670" y="43200"/>
                    <a:pt x="0" y="33529"/>
                    <a:pt x="0" y="21600"/>
                  </a:cubicBezTo>
                  <a:cubicBezTo>
                    <a:pt x="-1" y="9682"/>
                    <a:pt x="9652" y="16"/>
                    <a:pt x="21570" y="0"/>
                  </a:cubicBezTo>
                  <a:lnTo>
                    <a:pt x="21600" y="21600"/>
                  </a:lnTo>
                  <a:close/>
                </a:path>
              </a:pathLst>
            </a:custGeom>
            <a:noFill/>
            <a:ln w="3175">
              <a:solidFill>
                <a:srgbClr val="FFB8A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grpSp>
          <p:nvGrpSpPr>
            <p:cNvPr id="54" name="Group 84">
              <a:extLst>
                <a:ext uri="{FF2B5EF4-FFF2-40B4-BE49-F238E27FC236}">
                  <a16:creationId xmlns:a16="http://schemas.microsoft.com/office/drawing/2014/main" id="{A4D80B75-D3A8-4D8C-AF5D-494AB94C8F80}"/>
                </a:ext>
              </a:extLst>
            </p:cNvPr>
            <p:cNvGrpSpPr>
              <a:grpSpLocks/>
            </p:cNvGrpSpPr>
            <p:nvPr/>
          </p:nvGrpSpPr>
          <p:grpSpPr bwMode="auto">
            <a:xfrm>
              <a:off x="1930" y="2083"/>
              <a:ext cx="65" cy="1470"/>
              <a:chOff x="988" y="1856"/>
              <a:chExt cx="65" cy="2283"/>
            </a:xfrm>
          </p:grpSpPr>
          <p:sp>
            <p:nvSpPr>
              <p:cNvPr id="73" name="Rectangle 85">
                <a:extLst>
                  <a:ext uri="{FF2B5EF4-FFF2-40B4-BE49-F238E27FC236}">
                    <a16:creationId xmlns:a16="http://schemas.microsoft.com/office/drawing/2014/main" id="{9381091A-C784-4E11-A848-B979FCFF1C89}"/>
                  </a:ext>
                </a:extLst>
              </p:cNvPr>
              <p:cNvSpPr>
                <a:spLocks noChangeArrowheads="1"/>
              </p:cNvSpPr>
              <p:nvPr/>
            </p:nvSpPr>
            <p:spPr bwMode="auto">
              <a:xfrm>
                <a:off x="988" y="1856"/>
                <a:ext cx="64" cy="7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74" name="Rectangle 86">
                <a:extLst>
                  <a:ext uri="{FF2B5EF4-FFF2-40B4-BE49-F238E27FC236}">
                    <a16:creationId xmlns:a16="http://schemas.microsoft.com/office/drawing/2014/main" id="{4D76D221-519D-4D2E-BFAF-DC6B88DBD897}"/>
                  </a:ext>
                </a:extLst>
              </p:cNvPr>
              <p:cNvSpPr>
                <a:spLocks noChangeArrowheads="1"/>
              </p:cNvSpPr>
              <p:nvPr/>
            </p:nvSpPr>
            <p:spPr bwMode="auto">
              <a:xfrm>
                <a:off x="989" y="3421"/>
                <a:ext cx="64" cy="7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grpSp>
        <p:sp>
          <p:nvSpPr>
            <p:cNvPr id="55" name="Line 87">
              <a:extLst>
                <a:ext uri="{FF2B5EF4-FFF2-40B4-BE49-F238E27FC236}">
                  <a16:creationId xmlns:a16="http://schemas.microsoft.com/office/drawing/2014/main" id="{94A6C457-59D9-4FF1-8E72-F70E0E7B370B}"/>
                </a:ext>
              </a:extLst>
            </p:cNvPr>
            <p:cNvSpPr>
              <a:spLocks noChangeShapeType="1"/>
            </p:cNvSpPr>
            <p:nvPr/>
          </p:nvSpPr>
          <p:spPr bwMode="auto">
            <a:xfrm flipV="1">
              <a:off x="1979" y="2138"/>
              <a:ext cx="2108" cy="43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56" name="Line 88">
              <a:extLst>
                <a:ext uri="{FF2B5EF4-FFF2-40B4-BE49-F238E27FC236}">
                  <a16:creationId xmlns:a16="http://schemas.microsoft.com/office/drawing/2014/main" id="{A6269DEC-2424-47A3-86EA-815660DB5984}"/>
                </a:ext>
              </a:extLst>
            </p:cNvPr>
            <p:cNvSpPr>
              <a:spLocks noChangeShapeType="1"/>
            </p:cNvSpPr>
            <p:nvPr/>
          </p:nvSpPr>
          <p:spPr bwMode="auto">
            <a:xfrm flipV="1">
              <a:off x="1968" y="2138"/>
              <a:ext cx="2134" cy="50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57" name="Line 89">
              <a:extLst>
                <a:ext uri="{FF2B5EF4-FFF2-40B4-BE49-F238E27FC236}">
                  <a16:creationId xmlns:a16="http://schemas.microsoft.com/office/drawing/2014/main" id="{59FC97A6-EC56-4736-8C1F-1FE07BA6798F}"/>
                </a:ext>
              </a:extLst>
            </p:cNvPr>
            <p:cNvSpPr>
              <a:spLocks noChangeShapeType="1"/>
            </p:cNvSpPr>
            <p:nvPr/>
          </p:nvSpPr>
          <p:spPr bwMode="auto">
            <a:xfrm flipV="1">
              <a:off x="1960" y="2139"/>
              <a:ext cx="2126" cy="58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58" name="Line 90">
              <a:extLst>
                <a:ext uri="{FF2B5EF4-FFF2-40B4-BE49-F238E27FC236}">
                  <a16:creationId xmlns:a16="http://schemas.microsoft.com/office/drawing/2014/main" id="{0B797D1B-F37C-435B-8DF2-3D374CBED08C}"/>
                </a:ext>
              </a:extLst>
            </p:cNvPr>
            <p:cNvSpPr>
              <a:spLocks noChangeShapeType="1"/>
            </p:cNvSpPr>
            <p:nvPr/>
          </p:nvSpPr>
          <p:spPr bwMode="auto">
            <a:xfrm flipV="1">
              <a:off x="1964" y="2140"/>
              <a:ext cx="2122" cy="679"/>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59" name="Line 91">
              <a:extLst>
                <a:ext uri="{FF2B5EF4-FFF2-40B4-BE49-F238E27FC236}">
                  <a16:creationId xmlns:a16="http://schemas.microsoft.com/office/drawing/2014/main" id="{5B962DC5-BDEE-45CE-8844-B97420B508BA}"/>
                </a:ext>
              </a:extLst>
            </p:cNvPr>
            <p:cNvSpPr>
              <a:spLocks noChangeShapeType="1"/>
            </p:cNvSpPr>
            <p:nvPr/>
          </p:nvSpPr>
          <p:spPr bwMode="auto">
            <a:xfrm flipV="1">
              <a:off x="1974" y="2138"/>
              <a:ext cx="2122" cy="76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60" name="Line 92">
              <a:extLst>
                <a:ext uri="{FF2B5EF4-FFF2-40B4-BE49-F238E27FC236}">
                  <a16:creationId xmlns:a16="http://schemas.microsoft.com/office/drawing/2014/main" id="{A3D38442-8DA7-420B-BA67-74BCACF74B0F}"/>
                </a:ext>
              </a:extLst>
            </p:cNvPr>
            <p:cNvSpPr>
              <a:spLocks noChangeShapeType="1"/>
            </p:cNvSpPr>
            <p:nvPr/>
          </p:nvSpPr>
          <p:spPr bwMode="auto">
            <a:xfrm flipV="1">
              <a:off x="1972" y="2141"/>
              <a:ext cx="2112" cy="83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61" name="Line 93">
              <a:extLst>
                <a:ext uri="{FF2B5EF4-FFF2-40B4-BE49-F238E27FC236}">
                  <a16:creationId xmlns:a16="http://schemas.microsoft.com/office/drawing/2014/main" id="{5834B093-5936-4050-AF3A-DA40DB5F41A7}"/>
                </a:ext>
              </a:extLst>
            </p:cNvPr>
            <p:cNvSpPr>
              <a:spLocks noChangeShapeType="1"/>
            </p:cNvSpPr>
            <p:nvPr/>
          </p:nvSpPr>
          <p:spPr bwMode="auto">
            <a:xfrm flipV="1">
              <a:off x="1976" y="2142"/>
              <a:ext cx="2107" cy="9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a typeface="黑体" panose="02010600030101010101" pitchFamily="2" charset="-122"/>
              </a:endParaRPr>
            </a:p>
          </p:txBody>
        </p:sp>
        <p:sp>
          <p:nvSpPr>
            <p:cNvPr id="62" name="Rectangle 94">
              <a:extLst>
                <a:ext uri="{FF2B5EF4-FFF2-40B4-BE49-F238E27FC236}">
                  <a16:creationId xmlns:a16="http://schemas.microsoft.com/office/drawing/2014/main" id="{D8567A51-56EB-44C9-8119-839CED5A9874}"/>
                </a:ext>
              </a:extLst>
            </p:cNvPr>
            <p:cNvSpPr>
              <a:spLocks noChangeArrowheads="1"/>
            </p:cNvSpPr>
            <p:nvPr/>
          </p:nvSpPr>
          <p:spPr bwMode="auto">
            <a:xfrm>
              <a:off x="4081" y="1921"/>
              <a:ext cx="27" cy="16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63" name="WordArt 95">
              <a:extLst>
                <a:ext uri="{FF2B5EF4-FFF2-40B4-BE49-F238E27FC236}">
                  <a16:creationId xmlns:a16="http://schemas.microsoft.com/office/drawing/2014/main" id="{60B388DB-7996-440A-B806-A135F5A31775}"/>
                </a:ext>
              </a:extLst>
            </p:cNvPr>
            <p:cNvSpPr>
              <a:spLocks noChangeArrowheads="1" noChangeShapeType="1" noTextEdit="1"/>
            </p:cNvSpPr>
            <p:nvPr/>
          </p:nvSpPr>
          <p:spPr bwMode="auto">
            <a:xfrm>
              <a:off x="4161" y="2060"/>
              <a:ext cx="231" cy="19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3940"/>
                </a:avLst>
              </a:prstTxWarp>
            </a:bodyPr>
            <a:lstStyle/>
            <a:p>
              <a:pPr algn="ctr"/>
              <a:r>
                <a:rPr lang="en-US" altLang="zh-CN" sz="3600" b="1" i="1" kern="10">
                  <a:ln w="9525">
                    <a:solidFill>
                      <a:srgbClr val="006600"/>
                    </a:solidFill>
                    <a:round/>
                    <a:headEnd/>
                    <a:tailEnd/>
                  </a:ln>
                  <a:solidFill>
                    <a:srgbClr val="006600"/>
                  </a:solidFill>
                  <a:latin typeface="+mj-lt"/>
                  <a:ea typeface="黑体" panose="02010600030101010101" pitchFamily="2" charset="-122"/>
                  <a:cs typeface="Times New Roman"/>
                </a:rPr>
                <a:t>P</a:t>
              </a:r>
              <a:endParaRPr lang="zh-CN" altLang="en-US" sz="3600" b="1" i="1" kern="10">
                <a:ln w="9525">
                  <a:solidFill>
                    <a:srgbClr val="006600"/>
                  </a:solidFill>
                  <a:round/>
                  <a:headEnd/>
                  <a:tailEnd/>
                </a:ln>
                <a:solidFill>
                  <a:srgbClr val="006600"/>
                </a:solidFill>
                <a:latin typeface="+mj-lt"/>
                <a:ea typeface="黑体" panose="02010600030101010101" pitchFamily="2" charset="-122"/>
                <a:cs typeface="Times New Roman"/>
              </a:endParaRPr>
            </a:p>
          </p:txBody>
        </p:sp>
        <p:sp>
          <p:nvSpPr>
            <p:cNvPr id="64" name="Oval 96">
              <a:extLst>
                <a:ext uri="{FF2B5EF4-FFF2-40B4-BE49-F238E27FC236}">
                  <a16:creationId xmlns:a16="http://schemas.microsoft.com/office/drawing/2014/main" id="{875914A7-84C5-4738-878A-0356E8DE1762}"/>
                </a:ext>
              </a:extLst>
            </p:cNvPr>
            <p:cNvSpPr>
              <a:spLocks noChangeArrowheads="1"/>
            </p:cNvSpPr>
            <p:nvPr/>
          </p:nvSpPr>
          <p:spPr bwMode="auto">
            <a:xfrm>
              <a:off x="4065" y="2101"/>
              <a:ext cx="59" cy="6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grpSp>
          <p:nvGrpSpPr>
            <p:cNvPr id="65" name="Group 97">
              <a:extLst>
                <a:ext uri="{FF2B5EF4-FFF2-40B4-BE49-F238E27FC236}">
                  <a16:creationId xmlns:a16="http://schemas.microsoft.com/office/drawing/2014/main" id="{9FCA7557-908C-4F43-AB4F-DF163B403665}"/>
                </a:ext>
              </a:extLst>
            </p:cNvPr>
            <p:cNvGrpSpPr>
              <a:grpSpLocks/>
            </p:cNvGrpSpPr>
            <p:nvPr/>
          </p:nvGrpSpPr>
          <p:grpSpPr bwMode="auto">
            <a:xfrm>
              <a:off x="1945" y="2561"/>
              <a:ext cx="36" cy="513"/>
              <a:chOff x="1915" y="2501"/>
              <a:chExt cx="36" cy="513"/>
            </a:xfrm>
          </p:grpSpPr>
          <p:sp>
            <p:nvSpPr>
              <p:cNvPr id="66" name="Oval 98">
                <a:extLst>
                  <a:ext uri="{FF2B5EF4-FFF2-40B4-BE49-F238E27FC236}">
                    <a16:creationId xmlns:a16="http://schemas.microsoft.com/office/drawing/2014/main" id="{D713B3B3-3494-4CAE-95F6-DEF674F9847F}"/>
                  </a:ext>
                </a:extLst>
              </p:cNvPr>
              <p:cNvSpPr>
                <a:spLocks noChangeArrowheads="1"/>
              </p:cNvSpPr>
              <p:nvPr/>
            </p:nvSpPr>
            <p:spPr bwMode="auto">
              <a:xfrm>
                <a:off x="1920" y="2746"/>
                <a:ext cx="31" cy="29"/>
              </a:xfrm>
              <a:prstGeom prst="ellipse">
                <a:avLst/>
              </a:prstGeom>
              <a:solidFill>
                <a:srgbClr val="FF3300"/>
              </a:soli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67" name="Oval 99">
                <a:extLst>
                  <a:ext uri="{FF2B5EF4-FFF2-40B4-BE49-F238E27FC236}">
                    <a16:creationId xmlns:a16="http://schemas.microsoft.com/office/drawing/2014/main" id="{8565A980-5257-4848-B39F-F0A6DFDC010A}"/>
                  </a:ext>
                </a:extLst>
              </p:cNvPr>
              <p:cNvSpPr>
                <a:spLocks noChangeArrowheads="1"/>
              </p:cNvSpPr>
              <p:nvPr/>
            </p:nvSpPr>
            <p:spPr bwMode="auto">
              <a:xfrm>
                <a:off x="1915" y="2501"/>
                <a:ext cx="31" cy="29"/>
              </a:xfrm>
              <a:prstGeom prst="ellipse">
                <a:avLst/>
              </a:prstGeom>
              <a:solidFill>
                <a:srgbClr val="FF3300"/>
              </a:soli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68" name="Oval 100">
                <a:extLst>
                  <a:ext uri="{FF2B5EF4-FFF2-40B4-BE49-F238E27FC236}">
                    <a16:creationId xmlns:a16="http://schemas.microsoft.com/office/drawing/2014/main" id="{3E965E46-49C0-49B6-A1E7-3AECACE24486}"/>
                  </a:ext>
                </a:extLst>
              </p:cNvPr>
              <p:cNvSpPr>
                <a:spLocks noChangeArrowheads="1"/>
              </p:cNvSpPr>
              <p:nvPr/>
            </p:nvSpPr>
            <p:spPr bwMode="auto">
              <a:xfrm>
                <a:off x="1916" y="2985"/>
                <a:ext cx="31" cy="29"/>
              </a:xfrm>
              <a:prstGeom prst="ellipse">
                <a:avLst/>
              </a:prstGeom>
              <a:solidFill>
                <a:srgbClr val="FF3300"/>
              </a:soli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69" name="Oval 101">
                <a:extLst>
                  <a:ext uri="{FF2B5EF4-FFF2-40B4-BE49-F238E27FC236}">
                    <a16:creationId xmlns:a16="http://schemas.microsoft.com/office/drawing/2014/main" id="{8069D913-0A10-44FD-87F9-9877BC9A8EC6}"/>
                  </a:ext>
                </a:extLst>
              </p:cNvPr>
              <p:cNvSpPr>
                <a:spLocks noChangeArrowheads="1"/>
              </p:cNvSpPr>
              <p:nvPr/>
            </p:nvSpPr>
            <p:spPr bwMode="auto">
              <a:xfrm>
                <a:off x="1920" y="2653"/>
                <a:ext cx="31" cy="29"/>
              </a:xfrm>
              <a:prstGeom prst="ellipse">
                <a:avLst/>
              </a:prstGeom>
              <a:solidFill>
                <a:srgbClr val="FF3300"/>
              </a:soli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70" name="Oval 102">
                <a:extLst>
                  <a:ext uri="{FF2B5EF4-FFF2-40B4-BE49-F238E27FC236}">
                    <a16:creationId xmlns:a16="http://schemas.microsoft.com/office/drawing/2014/main" id="{8E2194FB-6DC0-4D4A-81C3-4B219CFFDB70}"/>
                  </a:ext>
                </a:extLst>
              </p:cNvPr>
              <p:cNvSpPr>
                <a:spLocks noChangeArrowheads="1"/>
              </p:cNvSpPr>
              <p:nvPr/>
            </p:nvSpPr>
            <p:spPr bwMode="auto">
              <a:xfrm>
                <a:off x="1918" y="2834"/>
                <a:ext cx="31" cy="29"/>
              </a:xfrm>
              <a:prstGeom prst="ellipse">
                <a:avLst/>
              </a:prstGeom>
              <a:solidFill>
                <a:srgbClr val="FF3300"/>
              </a:soli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71" name="Oval 103">
                <a:extLst>
                  <a:ext uri="{FF2B5EF4-FFF2-40B4-BE49-F238E27FC236}">
                    <a16:creationId xmlns:a16="http://schemas.microsoft.com/office/drawing/2014/main" id="{B0A88E80-7FB2-4F48-8E71-27C916AD6B11}"/>
                  </a:ext>
                </a:extLst>
              </p:cNvPr>
              <p:cNvSpPr>
                <a:spLocks noChangeArrowheads="1"/>
              </p:cNvSpPr>
              <p:nvPr/>
            </p:nvSpPr>
            <p:spPr bwMode="auto">
              <a:xfrm>
                <a:off x="1919" y="2907"/>
                <a:ext cx="31" cy="29"/>
              </a:xfrm>
              <a:prstGeom prst="ellipse">
                <a:avLst/>
              </a:prstGeom>
              <a:solidFill>
                <a:srgbClr val="FF3300"/>
              </a:soli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sp>
            <p:nvSpPr>
              <p:cNvPr id="72" name="Oval 104">
                <a:extLst>
                  <a:ext uri="{FF2B5EF4-FFF2-40B4-BE49-F238E27FC236}">
                    <a16:creationId xmlns:a16="http://schemas.microsoft.com/office/drawing/2014/main" id="{A5028395-4BEA-4910-8058-0E851BB4A74C}"/>
                  </a:ext>
                </a:extLst>
              </p:cNvPr>
              <p:cNvSpPr>
                <a:spLocks noChangeArrowheads="1"/>
              </p:cNvSpPr>
              <p:nvPr/>
            </p:nvSpPr>
            <p:spPr bwMode="auto">
              <a:xfrm>
                <a:off x="1917" y="2569"/>
                <a:ext cx="31" cy="29"/>
              </a:xfrm>
              <a:prstGeom prst="ellipse">
                <a:avLst/>
              </a:prstGeom>
              <a:solidFill>
                <a:srgbClr val="FF3300"/>
              </a:soli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lt"/>
                  <a:ea typeface="黑体" panose="02010600030101010101" pitchFamily="2" charset="-122"/>
                </a:endParaRPr>
              </a:p>
            </p:txBody>
          </p:sp>
        </p:grpSp>
      </p:grpSp>
      <p:sp>
        <p:nvSpPr>
          <p:cNvPr id="75" name="Rectangle 2"/>
          <p:cNvSpPr>
            <a:spLocks noChangeArrowheads="1"/>
          </p:cNvSpPr>
          <p:nvPr/>
        </p:nvSpPr>
        <p:spPr bwMode="auto">
          <a:xfrm>
            <a:off x="716974" y="1880099"/>
            <a:ext cx="10604616" cy="1955215"/>
          </a:xfrm>
          <a:prstGeom prst="rect">
            <a:avLst/>
          </a:prstGeom>
          <a:noFill/>
          <a:ln w="34925" cmpd="thickThin">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buClr>
                <a:srgbClr val="D60093"/>
              </a:buClr>
              <a:buSzPct val="120000"/>
              <a:buFont typeface="Wingdings" panose="05000000000000000000" pitchFamily="2" charset="2"/>
              <a:buChar char="v"/>
            </a:pPr>
            <a:r>
              <a:rPr lang="zh-CN" altLang="en-US" sz="2800" b="1" dirty="0" smtClean="0">
                <a:latin typeface="微软雅黑" panose="020B0503020204020204" pitchFamily="34" charset="-122"/>
                <a:ea typeface="微软雅黑" panose="020B0503020204020204" pitchFamily="34" charset="-122"/>
              </a:rPr>
              <a:t> 波</a:t>
            </a:r>
            <a:r>
              <a:rPr lang="zh-CN" altLang="en-US" sz="2800" b="1" dirty="0">
                <a:latin typeface="微软雅黑" panose="020B0503020204020204" pitchFamily="34" charset="-122"/>
                <a:ea typeface="微软雅黑" panose="020B0503020204020204" pitchFamily="34" charset="-122"/>
              </a:rPr>
              <a:t>在媒质中传播到的各点，都可看成新的子波源</a:t>
            </a:r>
            <a:r>
              <a:rPr lang="zh-CN" altLang="en-US" sz="2800" b="1" dirty="0" smtClean="0">
                <a:latin typeface="微软雅黑" panose="020B0503020204020204" pitchFamily="34" charset="-122"/>
                <a:ea typeface="微软雅黑" panose="020B0503020204020204" pitchFamily="34" charset="-122"/>
              </a:rPr>
              <a:t>。从</a:t>
            </a:r>
            <a:r>
              <a:rPr lang="zh-CN" altLang="en-US" sz="2800" b="1" dirty="0">
                <a:latin typeface="微软雅黑" panose="020B0503020204020204" pitchFamily="34" charset="-122"/>
                <a:ea typeface="微软雅黑" panose="020B0503020204020204" pitchFamily="34" charset="-122"/>
              </a:rPr>
              <a:t>同一</a:t>
            </a:r>
            <a:r>
              <a:rPr lang="zh-CN" altLang="en-US" sz="2800" b="1" dirty="0" smtClean="0">
                <a:latin typeface="微软雅黑" panose="020B0503020204020204" pitchFamily="34" charset="-122"/>
                <a:ea typeface="微软雅黑" panose="020B0503020204020204" pitchFamily="34" charset="-122"/>
              </a:rPr>
              <a:t>波阵  </a:t>
            </a:r>
            <a:endParaRPr lang="en-US" altLang="zh-CN" sz="2800" b="1" dirty="0" smtClean="0">
              <a:latin typeface="微软雅黑" panose="020B0503020204020204" pitchFamily="34" charset="-122"/>
              <a:ea typeface="微软雅黑" panose="020B0503020204020204" pitchFamily="34" charset="-122"/>
            </a:endParaRPr>
          </a:p>
          <a:p>
            <a:pPr algn="just">
              <a:lnSpc>
                <a:spcPct val="150000"/>
              </a:lnSpc>
              <a:buClr>
                <a:srgbClr val="D60093"/>
              </a:buClr>
              <a:buSzPct val="120000"/>
            </a:pPr>
            <a:r>
              <a:rPr lang="en-US" altLang="zh-CN" sz="2800" b="1" dirty="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面上发出的子波是相干波，波传播到某一点的光强为各个子波在 </a:t>
            </a:r>
            <a:endParaRPr lang="en-US" altLang="zh-CN" sz="2800" b="1" dirty="0" smtClean="0">
              <a:latin typeface="微软雅黑" panose="020B0503020204020204" pitchFamily="34" charset="-122"/>
              <a:ea typeface="微软雅黑" panose="020B0503020204020204" pitchFamily="34" charset="-122"/>
            </a:endParaRPr>
          </a:p>
          <a:p>
            <a:pPr algn="just">
              <a:lnSpc>
                <a:spcPct val="150000"/>
              </a:lnSpc>
              <a:buClr>
                <a:srgbClr val="D60093"/>
              </a:buClr>
              <a:buSzPct val="120000"/>
            </a:pPr>
            <a:r>
              <a:rPr lang="en-US" altLang="zh-CN" sz="2800" b="1" dirty="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观察点的干涉叠加。</a:t>
            </a:r>
            <a:endParaRPr lang="en-US" altLang="zh-CN" sz="2800" b="1" dirty="0" smtClean="0">
              <a:latin typeface="微软雅黑" panose="020B0503020204020204" pitchFamily="34" charset="-122"/>
              <a:ea typeface="微软雅黑" panose="020B0503020204020204" pitchFamily="34" charset="-122"/>
            </a:endParaRPr>
          </a:p>
        </p:txBody>
      </p:sp>
      <p:sp>
        <p:nvSpPr>
          <p:cNvPr id="76" name="Rectangle 126"/>
          <p:cNvSpPr>
            <a:spLocks noChangeArrowheads="1"/>
          </p:cNvSpPr>
          <p:nvPr/>
        </p:nvSpPr>
        <p:spPr bwMode="auto">
          <a:xfrm>
            <a:off x="10067642" y="5823370"/>
            <a:ext cx="12596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ru-RU" sz="2000" b="1" dirty="0">
                <a:latin typeface="微软雅黑" panose="020B0503020204020204" pitchFamily="34" charset="-122"/>
                <a:ea typeface="微软雅黑" panose="020B0503020204020204" pitchFamily="34" charset="-122"/>
              </a:rPr>
              <a:t>远场衍射</a:t>
            </a:r>
          </a:p>
        </p:txBody>
      </p:sp>
      <p:sp>
        <p:nvSpPr>
          <p:cNvPr id="77" name="Rectangle 128"/>
          <p:cNvSpPr>
            <a:spLocks noChangeArrowheads="1"/>
          </p:cNvSpPr>
          <p:nvPr/>
        </p:nvSpPr>
        <p:spPr bwMode="auto">
          <a:xfrm>
            <a:off x="10067642" y="4517541"/>
            <a:ext cx="13016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ru-RU" sz="2000" b="1" dirty="0">
                <a:latin typeface="微软雅黑" panose="020B0503020204020204" pitchFamily="34" charset="-122"/>
                <a:ea typeface="微软雅黑" panose="020B0503020204020204" pitchFamily="34" charset="-122"/>
              </a:rPr>
              <a:t>近场衍射</a:t>
            </a:r>
          </a:p>
        </p:txBody>
      </p:sp>
      <p:sp>
        <p:nvSpPr>
          <p:cNvPr id="78" name="Rectangle 129"/>
          <p:cNvSpPr>
            <a:spLocks noChangeArrowheads="1"/>
          </p:cNvSpPr>
          <p:nvPr/>
        </p:nvSpPr>
        <p:spPr bwMode="auto">
          <a:xfrm>
            <a:off x="6668620" y="4427026"/>
            <a:ext cx="2031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ru-RU" altLang="zh-CN" sz="2000" b="1" dirty="0">
                <a:solidFill>
                  <a:srgbClr val="0000FF"/>
                </a:solidFill>
                <a:latin typeface="微软雅黑" panose="020B0503020204020204" pitchFamily="34" charset="-122"/>
                <a:ea typeface="微软雅黑" panose="020B0503020204020204" pitchFamily="34" charset="-122"/>
              </a:rPr>
              <a:t>(1) </a:t>
            </a:r>
            <a:r>
              <a:rPr kumimoji="1" lang="zh-CN" altLang="ru-RU" sz="2000" b="1" dirty="0">
                <a:solidFill>
                  <a:srgbClr val="0000FF"/>
                </a:solidFill>
                <a:latin typeface="微软雅黑" panose="020B0503020204020204" pitchFamily="34" charset="-122"/>
                <a:ea typeface="微软雅黑" panose="020B0503020204020204" pitchFamily="34" charset="-122"/>
              </a:rPr>
              <a:t>菲涅耳衍射 </a:t>
            </a:r>
          </a:p>
        </p:txBody>
      </p:sp>
      <p:sp>
        <p:nvSpPr>
          <p:cNvPr id="79" name="Rectangle 129"/>
          <p:cNvSpPr>
            <a:spLocks noChangeArrowheads="1"/>
          </p:cNvSpPr>
          <p:nvPr/>
        </p:nvSpPr>
        <p:spPr bwMode="auto">
          <a:xfrm>
            <a:off x="6668620" y="5829691"/>
            <a:ext cx="22114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ru-RU" altLang="zh-CN" sz="2000" b="1" dirty="0" smtClean="0">
                <a:solidFill>
                  <a:srgbClr val="0000FF"/>
                </a:solidFill>
                <a:latin typeface="微软雅黑" panose="020B0503020204020204" pitchFamily="34" charset="-122"/>
                <a:ea typeface="微软雅黑" panose="020B0503020204020204" pitchFamily="34" charset="-122"/>
              </a:rPr>
              <a:t>(</a:t>
            </a:r>
            <a:r>
              <a:rPr kumimoji="1" lang="en-US" altLang="zh-CN" sz="2000" b="1" dirty="0" smtClean="0">
                <a:solidFill>
                  <a:srgbClr val="0000FF"/>
                </a:solidFill>
                <a:latin typeface="微软雅黑" panose="020B0503020204020204" pitchFamily="34" charset="-122"/>
                <a:ea typeface="微软雅黑" panose="020B0503020204020204" pitchFamily="34" charset="-122"/>
              </a:rPr>
              <a:t>2</a:t>
            </a:r>
            <a:r>
              <a:rPr kumimoji="1" lang="ru-RU" altLang="zh-CN" sz="2000" b="1" dirty="0" smtClean="0">
                <a:solidFill>
                  <a:srgbClr val="0000FF"/>
                </a:solidFill>
                <a:latin typeface="微软雅黑" panose="020B0503020204020204" pitchFamily="34" charset="-122"/>
                <a:ea typeface="微软雅黑" panose="020B0503020204020204" pitchFamily="34" charset="-122"/>
              </a:rPr>
              <a:t>) </a:t>
            </a:r>
            <a:r>
              <a:rPr kumimoji="1" lang="zh-CN" altLang="en-US" sz="2000" b="1" dirty="0" smtClean="0">
                <a:solidFill>
                  <a:srgbClr val="0000FF"/>
                </a:solidFill>
                <a:latin typeface="微软雅黑" panose="020B0503020204020204" pitchFamily="34" charset="-122"/>
                <a:ea typeface="微软雅黑" panose="020B0503020204020204" pitchFamily="34" charset="-122"/>
              </a:rPr>
              <a:t>夫琅禾费衍射</a:t>
            </a:r>
            <a:endParaRPr kumimoji="1" lang="zh-CN" altLang="ru-RU" sz="2000" b="1" dirty="0">
              <a:solidFill>
                <a:srgbClr val="0000FF"/>
              </a:solidFill>
              <a:latin typeface="微软雅黑" panose="020B0503020204020204" pitchFamily="34" charset="-122"/>
              <a:ea typeface="微软雅黑" panose="020B0503020204020204" pitchFamily="34" charset="-122"/>
            </a:endParaRPr>
          </a:p>
        </p:txBody>
      </p:sp>
      <p:pic>
        <p:nvPicPr>
          <p:cNvPr id="80" name="Picture 14" descr="光的衍射-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789" y="4047996"/>
            <a:ext cx="1265402" cy="123840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6" descr="光的衍射-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0943" y="5353970"/>
            <a:ext cx="1001093" cy="1215613"/>
          </a:xfrm>
          <a:prstGeom prst="rect">
            <a:avLst/>
          </a:prstGeom>
          <a:noFill/>
          <a:extLst>
            <a:ext uri="{909E8E84-426E-40DD-AFC4-6F175D3DCCD1}">
              <a14:hiddenFill xmlns:a14="http://schemas.microsoft.com/office/drawing/2010/main">
                <a:solidFill>
                  <a:srgbClr val="FFFFFF"/>
                </a:solidFill>
              </a14:hiddenFill>
            </a:ext>
          </a:extLst>
        </p:spPr>
      </p:pic>
      <p:sp>
        <p:nvSpPr>
          <p:cNvPr id="82" name="AutoShape 4"/>
          <p:cNvSpPr>
            <a:spLocks/>
          </p:cNvSpPr>
          <p:nvPr/>
        </p:nvSpPr>
        <p:spPr bwMode="auto">
          <a:xfrm rot="10800000">
            <a:off x="6515600" y="4509472"/>
            <a:ext cx="153020" cy="1682806"/>
          </a:xfrm>
          <a:prstGeom prst="rightBrace">
            <a:avLst>
              <a:gd name="adj1" fmla="val 94366"/>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sp>
        <p:nvSpPr>
          <p:cNvPr id="83" name="Text Box 15"/>
          <p:cNvSpPr txBox="1">
            <a:spLocks noChangeArrowheads="1"/>
          </p:cNvSpPr>
          <p:nvPr/>
        </p:nvSpPr>
        <p:spPr bwMode="auto">
          <a:xfrm>
            <a:off x="992051" y="118996"/>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000000"/>
                </a:solidFill>
                <a:latin typeface="黑体" panose="02010609060101010101" pitchFamily="49" charset="-122"/>
              </a:rPr>
              <a:t>实验原理</a:t>
            </a:r>
            <a:endParaRPr lang="en-US" altLang="zh-CN" sz="2800" b="1" dirty="0">
              <a:solidFill>
                <a:srgbClr val="000000"/>
              </a:solidFill>
              <a:latin typeface="黑体" panose="02010609060101010101" pitchFamily="49" charset="-122"/>
            </a:endParaRPr>
          </a:p>
        </p:txBody>
      </p:sp>
      <p:grpSp>
        <p:nvGrpSpPr>
          <p:cNvPr id="84" name="组合 83"/>
          <p:cNvGrpSpPr/>
          <p:nvPr/>
        </p:nvGrpSpPr>
        <p:grpSpPr>
          <a:xfrm>
            <a:off x="503583" y="445148"/>
            <a:ext cx="11688417" cy="461665"/>
            <a:chOff x="427383" y="763200"/>
            <a:chExt cx="11688417" cy="461665"/>
          </a:xfrm>
        </p:grpSpPr>
        <p:sp>
          <p:nvSpPr>
            <p:cNvPr id="85" name="矩形 84"/>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86" name="矩形 85"/>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extLst>
      <p:ext uri="{BB962C8B-B14F-4D97-AF65-F5344CB8AC3E}">
        <p14:creationId xmlns:p14="http://schemas.microsoft.com/office/powerpoint/2010/main" val="2225288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014" y="1636991"/>
            <a:ext cx="4030222" cy="2884374"/>
          </a:xfrm>
          <a:prstGeom prst="rect">
            <a:avLst/>
          </a:prstGeom>
        </p:spPr>
      </p:pic>
      <p:sp>
        <p:nvSpPr>
          <p:cNvPr id="3" name="文本框 2">
            <a:extLst>
              <a:ext uri="{FF2B5EF4-FFF2-40B4-BE49-F238E27FC236}">
                <a16:creationId xmlns:a16="http://schemas.microsoft.com/office/drawing/2014/main" id="{1B86627B-53CD-462D-90C5-E108AC080373}"/>
              </a:ext>
            </a:extLst>
          </p:cNvPr>
          <p:cNvSpPr txBox="1"/>
          <p:nvPr/>
        </p:nvSpPr>
        <p:spPr>
          <a:xfrm>
            <a:off x="480339" y="4726092"/>
            <a:ext cx="5135270" cy="1753200"/>
          </a:xfrm>
          <a:prstGeom prst="rect">
            <a:avLst/>
          </a:prstGeom>
          <a:solidFill>
            <a:schemeClr val="accent6">
              <a:lumMod val="40000"/>
              <a:lumOff val="60000"/>
            </a:schemeClr>
          </a:solidFill>
          <a:ln>
            <a:noFill/>
          </a:ln>
        </p:spPr>
        <p:txBody>
          <a:bodyPr wrap="square" rtlCol="0">
            <a:spAutoFit/>
          </a:bodyPr>
          <a:lstStyle/>
          <a:p>
            <a:pPr marL="285750" indent="-285750">
              <a:lnSpc>
                <a:spcPct val="200000"/>
              </a:lnSpc>
              <a:buFont typeface="Arial" panose="020B0604020202020204" pitchFamily="34" charset="0"/>
              <a:buChar char="•"/>
            </a:pP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rPr>
              <a:t>衍射</a:t>
            </a:r>
            <a:r>
              <a:rPr kumimoji="1" lang="zh-CN" altLang="en-US"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中央亮斑</a:t>
            </a:r>
            <a:r>
              <a:rPr kumimoji="1" lang="zh-CN" altLang="en-US"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的半径为</a:t>
            </a:r>
            <a:r>
              <a:rPr kumimoji="1"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kumimoji="1" lang="en-US" altLang="zh-CN"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200000"/>
              </a:lnSpc>
              <a:buFont typeface="Arial" panose="020B0604020202020204" pitchFamily="34" charset="0"/>
              <a:buChar char="•"/>
            </a:pP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rPr>
              <a:t>衍射中央亮斑</a:t>
            </a:r>
            <a:r>
              <a:rPr kumimoji="1"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的半角宽度</a:t>
            </a:r>
            <a:r>
              <a:rPr kumimoji="1" lang="zh-CN" altLang="en-US" b="1" dirty="0" smtClean="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kumimoji="1"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kumimoji="1" lang="en-US" altLang="zh-CN" b="1" i="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kumimoji="1" lang="en-US" altLang="zh-CN" sz="1600" b="1" i="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f </a:t>
            </a:r>
            <a:r>
              <a:rPr kumimoji="1" lang="zh-CN" altLang="en-US" sz="1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为</a:t>
            </a:r>
            <a:r>
              <a:rPr kumimoji="1"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衍射屏</a:t>
            </a:r>
            <a:r>
              <a:rPr kumimoji="1" lang="zh-CN" altLang="en-US" sz="1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到</a:t>
            </a:r>
            <a:r>
              <a:rPr kumimoji="1" lang="zh-CN" altLang="en-US" sz="1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观察屏距离，</a:t>
            </a:r>
            <a:r>
              <a:rPr kumimoji="1" lang="el-GR" altLang="zh-CN" sz="1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λ</a:t>
            </a:r>
            <a:r>
              <a:rPr kumimoji="1"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为光源</a:t>
            </a:r>
            <a:r>
              <a:rPr kumimoji="1" lang="zh-CN" altLang="en-US" sz="1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波长</a:t>
            </a:r>
            <a:r>
              <a:rPr kumimoji="1" lang="zh-CN" altLang="en-US" sz="1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1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a:t>
            </a:r>
            <a:r>
              <a:rPr kumimoji="1" lang="zh-CN" altLang="en-US" sz="1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为小孔直径</a:t>
            </a:r>
            <a:r>
              <a:rPr kumimoji="1"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kumimoji="1"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793BB90F-C37E-42B6-9458-EFA4ECBE88F5}"/>
              </a:ext>
            </a:extLst>
          </p:cNvPr>
          <p:cNvSpPr txBox="1"/>
          <p:nvPr/>
        </p:nvSpPr>
        <p:spPr>
          <a:xfrm>
            <a:off x="6265462" y="4725394"/>
            <a:ext cx="5124781" cy="1754326"/>
          </a:xfrm>
          <a:prstGeom prst="rect">
            <a:avLst/>
          </a:prstGeom>
          <a:solidFill>
            <a:schemeClr val="accent2">
              <a:lumMod val="40000"/>
              <a:lumOff val="60000"/>
            </a:schemeClr>
          </a:solidFill>
        </p:spPr>
        <p:txBody>
          <a:bodyPr wrap="square" rtlCol="0">
            <a:spAutoFit/>
          </a:bodyPr>
          <a:lstStyle/>
          <a:p>
            <a:pPr marL="285750" indent="-285750">
              <a:lnSpc>
                <a:spcPct val="200000"/>
              </a:lnSpc>
              <a:buFont typeface="Arial" panose="020B0604020202020204" pitchFamily="34" charset="0"/>
              <a:buChar char="•"/>
            </a:pPr>
            <a:r>
              <a:rPr kumimoji="1"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衍射中央亮斑</a:t>
            </a:r>
            <a:r>
              <a:rPr kumimoji="1"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的</a:t>
            </a:r>
            <a:r>
              <a:rPr kumimoji="1"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半径</a:t>
            </a: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rPr>
              <a:t>为</a:t>
            </a:r>
            <a:r>
              <a:rPr kumimoji="1"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 </a:t>
            </a:r>
          </a:p>
          <a:p>
            <a:pPr marL="285750" indent="-285750">
              <a:lnSpc>
                <a:spcPct val="200000"/>
              </a:lnSpc>
              <a:buFont typeface="Arial" panose="020B0604020202020204" pitchFamily="34" charset="0"/>
              <a:buChar char="•"/>
            </a:pP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rPr>
              <a:t>衍射中央亮斑的半角宽度</a:t>
            </a: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kumimoji="1"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kumimoji="1" lang="en-US" altLang="zh-CN"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kumimoji="1" lang="en-US" altLang="zh-CN" sz="1600" b="1" i="1" dirty="0" smtClean="0">
                <a:latin typeface="Times New Roman" panose="02020603050405020304" pitchFamily="18" charset="0"/>
                <a:ea typeface="微软雅黑" panose="020B0503020204020204" pitchFamily="34" charset="-122"/>
                <a:cs typeface="Times New Roman" panose="02020603050405020304" pitchFamily="18" charset="0"/>
              </a:rPr>
              <a:t>f</a:t>
            </a:r>
            <a:r>
              <a:rPr kumimoji="1"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为衍射屏到</a:t>
            </a:r>
            <a:r>
              <a:rPr kumimoji="1"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观察屏距离、</a:t>
            </a:r>
            <a:r>
              <a:rPr kumimoji="1" lang="el-GR"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λ</a:t>
            </a:r>
            <a:r>
              <a:rPr kumimoji="1"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为光源波长、</a:t>
            </a:r>
            <a:r>
              <a:rPr kumimoji="1"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D</a:t>
            </a:r>
            <a:r>
              <a:rPr kumimoji="1"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为狭缝宽度。</a:t>
            </a:r>
            <a:endParaRPr kumimoji="1"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25" y="1593702"/>
            <a:ext cx="4431527" cy="2794011"/>
          </a:xfrm>
          <a:prstGeom prst="rect">
            <a:avLst/>
          </a:prstGeom>
        </p:spPr>
      </p:pic>
      <p:sp>
        <p:nvSpPr>
          <p:cNvPr id="6" name="文本框 5"/>
          <p:cNvSpPr txBox="1"/>
          <p:nvPr/>
        </p:nvSpPr>
        <p:spPr>
          <a:xfrm>
            <a:off x="1824127" y="1128126"/>
            <a:ext cx="2574966" cy="400110"/>
          </a:xfrm>
          <a:prstGeom prst="rect">
            <a:avLst/>
          </a:prstGeom>
          <a:noFill/>
        </p:spPr>
        <p:txBody>
          <a:bodyPr wrap="square" rtlCol="0">
            <a:spAutoFit/>
          </a:bodyPr>
          <a:lstStyle/>
          <a:p>
            <a:pPr algn="ctr"/>
            <a:r>
              <a:rPr kumimoji="1" lang="zh-CN" altLang="en-US" sz="2000" b="1" dirty="0">
                <a:solidFill>
                  <a:srgbClr val="0000FF"/>
                </a:solidFill>
                <a:latin typeface="微软雅黑" panose="020B0503020204020204" pitchFamily="34" charset="-122"/>
                <a:ea typeface="微软雅黑" panose="020B0503020204020204" pitchFamily="34" charset="-122"/>
              </a:rPr>
              <a:t>圆孔</a:t>
            </a:r>
            <a:r>
              <a:rPr kumimoji="1" lang="zh-CN" altLang="en-US" sz="2000" b="1" dirty="0" smtClean="0">
                <a:solidFill>
                  <a:srgbClr val="0000FF"/>
                </a:solidFill>
                <a:latin typeface="微软雅黑" panose="020B0503020204020204" pitchFamily="34" charset="-122"/>
                <a:ea typeface="微软雅黑" panose="020B0503020204020204" pitchFamily="34" charset="-122"/>
              </a:rPr>
              <a:t>夫琅禾费衍射</a:t>
            </a:r>
            <a:endParaRPr kumimoji="1" lang="zh-CN" altLang="ru-RU" sz="2000" b="1" dirty="0">
              <a:solidFill>
                <a:srgbClr val="0000F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442617" y="1193592"/>
            <a:ext cx="2235015" cy="400110"/>
          </a:xfrm>
          <a:prstGeom prst="rect">
            <a:avLst/>
          </a:prstGeom>
          <a:noFill/>
        </p:spPr>
        <p:txBody>
          <a:bodyPr wrap="square" rtlCol="0">
            <a:spAutoFit/>
          </a:bodyPr>
          <a:lstStyle/>
          <a:p>
            <a:r>
              <a:rPr kumimoji="1" lang="zh-CN" altLang="en-US" sz="2000" b="1" dirty="0">
                <a:solidFill>
                  <a:srgbClr val="0000FF"/>
                </a:solidFill>
                <a:latin typeface="微软雅黑" panose="020B0503020204020204" pitchFamily="34" charset="-122"/>
                <a:ea typeface="微软雅黑" panose="020B0503020204020204" pitchFamily="34" charset="-122"/>
              </a:rPr>
              <a:t>单缝</a:t>
            </a:r>
            <a:r>
              <a:rPr kumimoji="1" lang="zh-CN" altLang="en-US" sz="2000" b="1" dirty="0" smtClean="0">
                <a:solidFill>
                  <a:srgbClr val="0000FF"/>
                </a:solidFill>
                <a:latin typeface="微软雅黑" panose="020B0503020204020204" pitchFamily="34" charset="-122"/>
                <a:ea typeface="微软雅黑" panose="020B0503020204020204" pitchFamily="34" charset="-122"/>
              </a:rPr>
              <a:t>夫琅禾费衍射</a:t>
            </a:r>
            <a:endParaRPr kumimoji="1" lang="zh-CN" altLang="ru-RU" sz="2000" b="1" dirty="0">
              <a:solidFill>
                <a:srgbClr val="0000FF"/>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8" name="矩形 7"/>
              <p:cNvSpPr/>
              <p:nvPr/>
            </p:nvSpPr>
            <p:spPr>
              <a:xfrm>
                <a:off x="3111610" y="4763303"/>
                <a:ext cx="1367169" cy="617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0">
                          <a:latin typeface="Cambria Math" panose="02040503050406030204" pitchFamily="18" charset="0"/>
                        </a:rPr>
                        <m:t>1.22∗</m:t>
                      </m:r>
                      <m:f>
                        <m:fPr>
                          <m:ctrlPr>
                            <a:rPr lang="zh-CN" altLang="en-US" i="1">
                              <a:latin typeface="Cambria Math" panose="02040503050406030204" pitchFamily="18" charset="0"/>
                            </a:rPr>
                          </m:ctrlPr>
                        </m:fPr>
                        <m:num>
                          <m:r>
                            <a:rPr lang="zh-CN" altLang="en-US" i="1">
                              <a:latin typeface="Cambria Math" panose="02040503050406030204" pitchFamily="18" charset="0"/>
                            </a:rPr>
                            <m:t>𝜆</m:t>
                          </m:r>
                          <m:r>
                            <a:rPr lang="zh-CN" altLang="en-US" i="0">
                              <a:latin typeface="Cambria Math" panose="02040503050406030204" pitchFamily="18" charset="0"/>
                            </a:rPr>
                            <m:t>∗</m:t>
                          </m:r>
                          <m:r>
                            <a:rPr lang="zh-CN" altLang="en-US" i="1">
                              <a:latin typeface="Cambria Math" panose="02040503050406030204" pitchFamily="18" charset="0"/>
                            </a:rPr>
                            <m:t>𝑓</m:t>
                          </m:r>
                        </m:num>
                        <m:den>
                          <m:r>
                            <a:rPr lang="zh-CN" altLang="en-US" i="1">
                              <a:latin typeface="Cambria Math" panose="02040503050406030204" pitchFamily="18" charset="0"/>
                            </a:rPr>
                            <m:t>𝐷</m:t>
                          </m:r>
                        </m:den>
                      </m:f>
                    </m:oMath>
                  </m:oMathPara>
                </a14:m>
                <a:endParaRPr lang="zh-CN" altLang="en-US" dirty="0"/>
              </a:p>
            </p:txBody>
          </p:sp>
        </mc:Choice>
        <mc:Fallback>
          <p:sp>
            <p:nvSpPr>
              <p:cNvPr id="8" name="矩形 7"/>
              <p:cNvSpPr>
                <a:spLocks noRot="1" noChangeAspect="1" noMove="1" noResize="1" noEditPoints="1" noAdjustHandles="1" noChangeArrowheads="1" noChangeShapeType="1" noTextEdit="1"/>
              </p:cNvSpPr>
              <p:nvPr/>
            </p:nvSpPr>
            <p:spPr>
              <a:xfrm>
                <a:off x="3111610" y="4763303"/>
                <a:ext cx="1367169" cy="61709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矩形 9"/>
              <p:cNvSpPr/>
              <p:nvPr/>
            </p:nvSpPr>
            <p:spPr>
              <a:xfrm>
                <a:off x="8927146" y="4785028"/>
                <a:ext cx="719556" cy="617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r>
                            <a:rPr lang="zh-CN" altLang="en-US" i="1">
                              <a:latin typeface="Cambria Math" panose="02040503050406030204" pitchFamily="18" charset="0"/>
                            </a:rPr>
                            <m:t>𝜆</m:t>
                          </m:r>
                          <m:r>
                            <a:rPr lang="zh-CN" altLang="en-US" i="0">
                              <a:latin typeface="Cambria Math" panose="02040503050406030204" pitchFamily="18" charset="0"/>
                            </a:rPr>
                            <m:t>∗</m:t>
                          </m:r>
                          <m:r>
                            <a:rPr lang="zh-CN" altLang="en-US" i="1">
                              <a:latin typeface="Cambria Math" panose="02040503050406030204" pitchFamily="18" charset="0"/>
                            </a:rPr>
                            <m:t>𝑓</m:t>
                          </m:r>
                        </m:num>
                        <m:den>
                          <m:r>
                            <a:rPr lang="zh-CN" altLang="en-US" i="1">
                              <a:latin typeface="Cambria Math" panose="02040503050406030204" pitchFamily="18" charset="0"/>
                            </a:rPr>
                            <m:t>𝐷</m:t>
                          </m:r>
                        </m:den>
                      </m:f>
                    </m:oMath>
                  </m:oMathPara>
                </a14:m>
                <a:endParaRPr lang="zh-CN" altLang="en-US" dirty="0"/>
              </a:p>
            </p:txBody>
          </p:sp>
        </mc:Choice>
        <mc:Fallback>
          <p:sp>
            <p:nvSpPr>
              <p:cNvPr id="10" name="矩形 9"/>
              <p:cNvSpPr>
                <a:spLocks noRot="1" noChangeAspect="1" noMove="1" noResize="1" noEditPoints="1" noAdjustHandles="1" noChangeArrowheads="1" noChangeShapeType="1" noTextEdit="1"/>
              </p:cNvSpPr>
              <p:nvPr/>
            </p:nvSpPr>
            <p:spPr>
              <a:xfrm>
                <a:off x="8927146" y="4785028"/>
                <a:ext cx="719556" cy="617092"/>
              </a:xfrm>
              <a:prstGeom prst="rect">
                <a:avLst/>
              </a:prstGeom>
              <a:blipFill>
                <a:blip r:embed="rId5"/>
                <a:stretch>
                  <a:fillRect/>
                </a:stretch>
              </a:blipFill>
            </p:spPr>
            <p:txBody>
              <a:bodyPr/>
              <a:lstStyle/>
              <a:p>
                <a:r>
                  <a:rPr lang="zh-CN" altLang="en-US">
                    <a:noFill/>
                  </a:rPr>
                  <a:t> </a:t>
                </a:r>
              </a:p>
            </p:txBody>
          </p:sp>
        </mc:Fallback>
      </mc:AlternateContent>
      <p:sp>
        <p:nvSpPr>
          <p:cNvPr id="11" name="Text Box 15"/>
          <p:cNvSpPr txBox="1">
            <a:spLocks noChangeArrowheads="1"/>
          </p:cNvSpPr>
          <p:nvPr/>
        </p:nvSpPr>
        <p:spPr bwMode="auto">
          <a:xfrm>
            <a:off x="992051" y="118996"/>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a:solidFill>
                  <a:srgbClr val="000000"/>
                </a:solidFill>
                <a:latin typeface="黑体" panose="02010609060101010101" pitchFamily="49" charset="-122"/>
              </a:rPr>
              <a:t>实验原理</a:t>
            </a:r>
            <a:endParaRPr lang="en-US" altLang="zh-CN" sz="2800" b="1" dirty="0">
              <a:solidFill>
                <a:srgbClr val="000000"/>
              </a:solidFill>
              <a:latin typeface="黑体" panose="02010609060101010101" pitchFamily="49" charset="-122"/>
            </a:endParaRPr>
          </a:p>
        </p:txBody>
      </p:sp>
      <p:grpSp>
        <p:nvGrpSpPr>
          <p:cNvPr id="12" name="组合 11"/>
          <p:cNvGrpSpPr/>
          <p:nvPr/>
        </p:nvGrpSpPr>
        <p:grpSpPr>
          <a:xfrm>
            <a:off x="503583" y="445148"/>
            <a:ext cx="11688417" cy="461665"/>
            <a:chOff x="427383" y="763200"/>
            <a:chExt cx="11688417" cy="461665"/>
          </a:xfrm>
        </p:grpSpPr>
        <p:sp>
          <p:nvSpPr>
            <p:cNvPr id="13" name="矩形 12"/>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mc:AlternateContent xmlns:mc="http://schemas.openxmlformats.org/markup-compatibility/2006">
        <mc:Choice xmlns:a14="http://schemas.microsoft.com/office/drawing/2010/main" Requires="a14">
          <p:sp>
            <p:nvSpPr>
              <p:cNvPr id="15" name="矩形 14"/>
              <p:cNvSpPr/>
              <p:nvPr/>
            </p:nvSpPr>
            <p:spPr>
              <a:xfrm>
                <a:off x="3705743" y="5332547"/>
                <a:ext cx="1061829"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0">
                          <a:latin typeface="Cambria Math" panose="02040503050406030204" pitchFamily="18" charset="0"/>
                        </a:rPr>
                        <m:t>1.22∗</m:t>
                      </m:r>
                      <m:f>
                        <m:fPr>
                          <m:ctrlPr>
                            <a:rPr lang="zh-CN" altLang="en-US" i="1">
                              <a:latin typeface="Cambria Math" panose="02040503050406030204" pitchFamily="18" charset="0"/>
                            </a:rPr>
                          </m:ctrlPr>
                        </m:fPr>
                        <m:num>
                          <m:r>
                            <a:rPr lang="zh-CN" altLang="en-US" i="1">
                              <a:latin typeface="Cambria Math" panose="02040503050406030204" pitchFamily="18" charset="0"/>
                            </a:rPr>
                            <m:t>𝜆</m:t>
                          </m:r>
                        </m:num>
                        <m:den>
                          <m:r>
                            <a:rPr lang="zh-CN" altLang="en-US" i="1">
                              <a:latin typeface="Cambria Math" panose="02040503050406030204" pitchFamily="18" charset="0"/>
                            </a:rPr>
                            <m:t>𝐷</m:t>
                          </m:r>
                        </m:den>
                      </m:f>
                    </m:oMath>
                  </m:oMathPara>
                </a14:m>
                <a:endParaRPr lang="zh-CN" altLang="en-US" dirty="0"/>
              </a:p>
            </p:txBody>
          </p:sp>
        </mc:Choice>
        <mc:Fallback>
          <p:sp>
            <p:nvSpPr>
              <p:cNvPr id="15" name="矩形 14"/>
              <p:cNvSpPr>
                <a:spLocks noRot="1" noChangeAspect="1" noMove="1" noResize="1" noEditPoints="1" noAdjustHandles="1" noChangeArrowheads="1" noChangeShapeType="1" noTextEdit="1"/>
              </p:cNvSpPr>
              <p:nvPr/>
            </p:nvSpPr>
            <p:spPr>
              <a:xfrm>
                <a:off x="3705743" y="5332547"/>
                <a:ext cx="1061829" cy="61651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矩形 15"/>
              <p:cNvSpPr/>
              <p:nvPr/>
            </p:nvSpPr>
            <p:spPr>
              <a:xfrm>
                <a:off x="9494123" y="5324404"/>
                <a:ext cx="414216"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r>
                            <a:rPr lang="zh-CN" altLang="en-US" i="1">
                              <a:latin typeface="Cambria Math" panose="02040503050406030204" pitchFamily="18" charset="0"/>
                            </a:rPr>
                            <m:t>𝜆</m:t>
                          </m:r>
                        </m:num>
                        <m:den>
                          <m:r>
                            <a:rPr lang="zh-CN" altLang="en-US" i="1">
                              <a:latin typeface="Cambria Math" panose="02040503050406030204" pitchFamily="18" charset="0"/>
                            </a:rPr>
                            <m:t>𝐷</m:t>
                          </m:r>
                        </m:den>
                      </m:f>
                    </m:oMath>
                  </m:oMathPara>
                </a14:m>
                <a:endParaRPr lang="zh-CN" altLang="en-US" dirty="0"/>
              </a:p>
            </p:txBody>
          </p:sp>
        </mc:Choice>
        <mc:Fallback>
          <p:sp>
            <p:nvSpPr>
              <p:cNvPr id="16" name="矩形 15"/>
              <p:cNvSpPr>
                <a:spLocks noRot="1" noChangeAspect="1" noMove="1" noResize="1" noEditPoints="1" noAdjustHandles="1" noChangeArrowheads="1" noChangeShapeType="1" noTextEdit="1"/>
              </p:cNvSpPr>
              <p:nvPr/>
            </p:nvSpPr>
            <p:spPr>
              <a:xfrm>
                <a:off x="9494123" y="5324404"/>
                <a:ext cx="414216" cy="616515"/>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41606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743573" y="120444"/>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待研究问题</a:t>
            </a:r>
            <a:endParaRPr lang="zh-CN" altLang="en-US" sz="2800" b="1" dirty="0">
              <a:solidFill>
                <a:srgbClr val="000000"/>
              </a:solidFill>
              <a:latin typeface="黑体" panose="02010609060101010101" pitchFamily="49" charset="-122"/>
            </a:endParaRPr>
          </a:p>
        </p:txBody>
      </p:sp>
      <p:grpSp>
        <p:nvGrpSpPr>
          <p:cNvPr id="3" name="组合 2"/>
          <p:cNvGrpSpPr/>
          <p:nvPr/>
        </p:nvGrpSpPr>
        <p:grpSpPr>
          <a:xfrm>
            <a:off x="503583" y="445148"/>
            <a:ext cx="11688417" cy="461665"/>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6" name="文本框 5">
            <a:extLst>
              <a:ext uri="{FF2B5EF4-FFF2-40B4-BE49-F238E27FC236}">
                <a16:creationId xmlns:a16="http://schemas.microsoft.com/office/drawing/2014/main" id="{DA35A543-3509-4E69-AF21-BAD09224CE06}"/>
              </a:ext>
            </a:extLst>
          </p:cNvPr>
          <p:cNvSpPr txBox="1"/>
          <p:nvPr/>
        </p:nvSpPr>
        <p:spPr>
          <a:xfrm>
            <a:off x="1335828" y="1856517"/>
            <a:ext cx="9368617" cy="4616648"/>
          </a:xfrm>
          <a:prstGeom prst="rect">
            <a:avLst/>
          </a:prstGeom>
          <a:noFill/>
          <a:ln w="34925" cmpd="thickThin">
            <a:noFill/>
          </a:ln>
        </p:spPr>
        <p:txBody>
          <a:bodyPr wrap="square" rtlCol="0">
            <a:spAutoFit/>
          </a:bodyPr>
          <a:lstStyle/>
          <a:p>
            <a:pPr marL="457200" indent="-457200" algn="just">
              <a:lnSpc>
                <a:spcPct val="15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rPr>
              <a:t>在</a:t>
            </a:r>
            <a:r>
              <a:rPr lang="zh-CN" altLang="en-US" sz="2800" b="1" dirty="0">
                <a:latin typeface="微软雅黑" panose="020B0503020204020204" pitchFamily="34" charset="-122"/>
                <a:ea typeface="微软雅黑" panose="020B0503020204020204" pitchFamily="34" charset="-122"/>
              </a:rPr>
              <a:t>锡箔纸</a:t>
            </a:r>
            <a:r>
              <a:rPr lang="zh-CN" altLang="en-US" sz="2800" b="1" dirty="0" smtClean="0">
                <a:latin typeface="微软雅黑" panose="020B0503020204020204" pitchFamily="34" charset="-122"/>
                <a:ea typeface="微软雅黑" panose="020B0503020204020204" pitchFamily="34" charset="-122"/>
              </a:rPr>
              <a:t>表面</a:t>
            </a:r>
            <a:r>
              <a:rPr lang="zh-CN" altLang="en-US" sz="2800" b="1" dirty="0">
                <a:latin typeface="微软雅黑" panose="020B0503020204020204" pitchFamily="34" charset="-122"/>
                <a:ea typeface="微软雅黑" panose="020B0503020204020204" pitchFamily="34" charset="-122"/>
              </a:rPr>
              <a:t>制作</a:t>
            </a:r>
            <a:r>
              <a:rPr lang="zh-CN" altLang="en-US" sz="2800" b="1" dirty="0" smtClean="0">
                <a:latin typeface="微软雅黑" panose="020B0503020204020204" pitchFamily="34" charset="-122"/>
                <a:ea typeface="微软雅黑" panose="020B0503020204020204" pitchFamily="34" charset="-122"/>
              </a:rPr>
              <a:t>一小圆孔，孔径要小；</a:t>
            </a:r>
            <a:endParaRPr lang="en-US" altLang="zh-CN" sz="2800" b="1" dirty="0">
              <a:latin typeface="微软雅黑" panose="020B0503020204020204" pitchFamily="34" charset="-122"/>
              <a:ea typeface="微软雅黑" panose="020B0503020204020204" pitchFamily="34" charset="-122"/>
            </a:endParaRPr>
          </a:p>
          <a:p>
            <a:pPr marL="457200" indent="-457200" algn="just">
              <a:lnSpc>
                <a:spcPct val="15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rPr>
              <a:t>搭建</a:t>
            </a:r>
            <a:r>
              <a:rPr lang="zh-CN" altLang="en-US" sz="2800" b="1" dirty="0" smtClean="0">
                <a:latin typeface="微软雅黑" panose="020B0503020204020204" pitchFamily="34" charset="-122"/>
                <a:ea typeface="微软雅黑" panose="020B0503020204020204" pitchFamily="34" charset="-122"/>
              </a:rPr>
              <a:t>实验光路，观察圆孔</a:t>
            </a:r>
            <a:r>
              <a:rPr kumimoji="1" lang="zh-CN" altLang="en-US" sz="2800" b="1" dirty="0" smtClean="0">
                <a:latin typeface="微软雅黑" panose="020B0503020204020204" pitchFamily="34" charset="-122"/>
                <a:ea typeface="微软雅黑" panose="020B0503020204020204" pitchFamily="34" charset="-122"/>
              </a:rPr>
              <a:t>夫琅禾费衍射</a:t>
            </a:r>
            <a:r>
              <a:rPr lang="zh-CN" altLang="en-US" sz="2800" b="1" dirty="0" smtClean="0">
                <a:latin typeface="微软雅黑" panose="020B0503020204020204" pitchFamily="34" charset="-122"/>
                <a:ea typeface="微软雅黑" panose="020B0503020204020204" pitchFamily="34" charset="-122"/>
              </a:rPr>
              <a:t>现象</a:t>
            </a:r>
            <a:r>
              <a:rPr lang="zh-CN" altLang="en-US" sz="2800" b="1" dirty="0">
                <a:latin typeface="微软雅黑" panose="020B0503020204020204" pitchFamily="34" charset="-122"/>
                <a:ea typeface="微软雅黑" panose="020B0503020204020204" pitchFamily="34" charset="-122"/>
              </a:rPr>
              <a:t>；</a:t>
            </a:r>
            <a:endParaRPr lang="en-US" altLang="zh-CN" sz="2800" b="1" dirty="0">
              <a:latin typeface="微软雅黑" panose="020B0503020204020204" pitchFamily="34" charset="-122"/>
              <a:ea typeface="微软雅黑" panose="020B0503020204020204" pitchFamily="34" charset="-122"/>
            </a:endParaRPr>
          </a:p>
          <a:p>
            <a:pPr marL="457200" indent="-457200" algn="just">
              <a:lnSpc>
                <a:spcPct val="15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实验</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过程的完整记录和</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描述，实验器材</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照片，搭建好的</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实验光</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路全景图；</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just">
              <a:lnSpc>
                <a:spcPct val="15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记录</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原始数据，包括</a:t>
            </a:r>
            <a:r>
              <a:rPr kumimoji="1" lang="zh-CN" altLang="en-US" sz="2800" b="1" dirty="0">
                <a:latin typeface="微软雅黑" panose="020B0503020204020204" pitchFamily="34" charset="-122"/>
                <a:ea typeface="微软雅黑" panose="020B0503020204020204" pitchFamily="34" charset="-122"/>
              </a:rPr>
              <a:t>圆孔衍射中央亮斑的</a:t>
            </a:r>
            <a:r>
              <a:rPr kumimoji="1" lang="zh-CN" altLang="en-US" sz="2800" b="1" dirty="0" smtClean="0">
                <a:latin typeface="微软雅黑" panose="020B0503020204020204" pitchFamily="34" charset="-122"/>
                <a:ea typeface="微软雅黑" panose="020B0503020204020204" pitchFamily="34" charset="-122"/>
              </a:rPr>
              <a:t>直径、衍射屏</a:t>
            </a:r>
            <a:r>
              <a:rPr kumimoji="1" lang="zh-CN" altLang="en-US" sz="2800" b="1" dirty="0" smtClean="0">
                <a:latin typeface="微软雅黑" panose="020B0503020204020204" pitchFamily="34" charset="-122"/>
                <a:ea typeface="微软雅黑" panose="020B0503020204020204" pitchFamily="34" charset="-122"/>
              </a:rPr>
              <a:t>到观察</a:t>
            </a:r>
            <a:r>
              <a:rPr kumimoji="1" lang="zh-CN" altLang="en-US" sz="2800" b="1" dirty="0" smtClean="0">
                <a:latin typeface="微软雅黑" panose="020B0503020204020204" pitchFamily="34" charset="-122"/>
                <a:ea typeface="微软雅黑" panose="020B0503020204020204" pitchFamily="34" charset="-122"/>
              </a:rPr>
              <a:t>屏距离。</a:t>
            </a:r>
            <a:endParaRPr kumimoji="1" lang="en-US" altLang="zh-CN" sz="2800" b="1" dirty="0" smtClean="0">
              <a:latin typeface="微软雅黑" panose="020B0503020204020204" pitchFamily="34" charset="-122"/>
              <a:ea typeface="微软雅黑" panose="020B0503020204020204" pitchFamily="34" charset="-122"/>
            </a:endParaRPr>
          </a:p>
          <a:p>
            <a:pPr marL="457200" indent="-457200" algn="just">
              <a:lnSpc>
                <a:spcPct val="150000"/>
              </a:lnSpc>
              <a:buFont typeface="Arial" panose="020B0604020202020204" pitchFamily="34" charset="0"/>
              <a:buChar char="•"/>
            </a:pPr>
            <a:r>
              <a:rPr kumimoji="1"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总结</a:t>
            </a:r>
            <a:r>
              <a:rPr kumimoji="1"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小孔衍射图样特点；计算</a:t>
            </a:r>
            <a:r>
              <a:rPr kumimoji="1"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小孔半径与半角宽度。</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146985" y="1109822"/>
            <a:ext cx="2489784" cy="743986"/>
          </a:xfrm>
          <a:prstGeom prst="rect">
            <a:avLst/>
          </a:prstGeom>
        </p:spPr>
        <p:txBody>
          <a:bodyPr wrap="none">
            <a:spAutoFit/>
          </a:bodyPr>
          <a:lstStyle/>
          <a:p>
            <a:pPr algn="just">
              <a:lnSpc>
                <a:spcPct val="150000"/>
              </a:lnSpc>
            </a:pPr>
            <a:r>
              <a:rPr lang="en-US" altLang="zh-CN" sz="3200" b="1" dirty="0" smtClean="0">
                <a:solidFill>
                  <a:srgbClr val="FF0000"/>
                </a:solidFill>
                <a:latin typeface="微软雅黑" panose="020B0503020204020204" pitchFamily="34" charset="-122"/>
                <a:ea typeface="微软雅黑" panose="020B0503020204020204" pitchFamily="34" charset="-122"/>
              </a:rPr>
              <a:t>1</a:t>
            </a:r>
            <a:r>
              <a:rPr lang="zh-CN" altLang="en-US" sz="3200" b="1" dirty="0" smtClean="0">
                <a:solidFill>
                  <a:srgbClr val="FF0000"/>
                </a:solidFill>
                <a:latin typeface="微软雅黑" panose="020B0503020204020204" pitchFamily="34" charset="-122"/>
                <a:ea typeface="微软雅黑" panose="020B0503020204020204" pitchFamily="34" charset="-122"/>
              </a:rPr>
              <a:t>、圆孔衍射</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2805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A35A543-3509-4E69-AF21-BAD09224CE06}"/>
              </a:ext>
            </a:extLst>
          </p:cNvPr>
          <p:cNvSpPr txBox="1"/>
          <p:nvPr/>
        </p:nvSpPr>
        <p:spPr>
          <a:xfrm>
            <a:off x="1267604" y="1859221"/>
            <a:ext cx="9645561" cy="4616648"/>
          </a:xfrm>
          <a:prstGeom prst="rect">
            <a:avLst/>
          </a:prstGeom>
          <a:noFill/>
          <a:ln w="34925" cmpd="thickThin">
            <a:noFill/>
          </a:ln>
        </p:spPr>
        <p:txBody>
          <a:bodyPr wrap="square" rtlCol="0">
            <a:spAutoFit/>
          </a:bodyPr>
          <a:lstStyle/>
          <a:p>
            <a:pPr marL="457200" indent="-457200" algn="just">
              <a:lnSpc>
                <a:spcPct val="15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rPr>
              <a:t>在</a:t>
            </a:r>
            <a:r>
              <a:rPr lang="zh-CN" altLang="en-US" sz="2800" b="1" dirty="0">
                <a:latin typeface="微软雅黑" panose="020B0503020204020204" pitchFamily="34" charset="-122"/>
                <a:ea typeface="微软雅黑" panose="020B0503020204020204" pitchFamily="34" charset="-122"/>
              </a:rPr>
              <a:t>锡箔纸</a:t>
            </a:r>
            <a:r>
              <a:rPr lang="zh-CN" altLang="en-US" sz="2800" b="1" dirty="0" smtClean="0">
                <a:latin typeface="微软雅黑" panose="020B0503020204020204" pitchFamily="34" charset="-122"/>
                <a:ea typeface="微软雅黑" panose="020B0503020204020204" pitchFamily="34" charset="-122"/>
              </a:rPr>
              <a:t>表面</a:t>
            </a:r>
            <a:r>
              <a:rPr lang="zh-CN" altLang="en-US" sz="2800" b="1" dirty="0">
                <a:latin typeface="微软雅黑" panose="020B0503020204020204" pitchFamily="34" charset="-122"/>
                <a:ea typeface="微软雅黑" panose="020B0503020204020204" pitchFamily="34" charset="-122"/>
              </a:rPr>
              <a:t>制作</a:t>
            </a:r>
            <a:r>
              <a:rPr lang="zh-CN" altLang="en-US" sz="2800" b="1" dirty="0" smtClean="0">
                <a:latin typeface="微软雅黑" panose="020B0503020204020204" pitchFamily="34" charset="-122"/>
                <a:ea typeface="微软雅黑" panose="020B0503020204020204" pitchFamily="34" charset="-122"/>
              </a:rPr>
              <a:t>一个单缝；</a:t>
            </a:r>
            <a:endParaRPr lang="en-US" altLang="zh-CN" sz="2800" b="1" dirty="0">
              <a:latin typeface="微软雅黑" panose="020B0503020204020204" pitchFamily="34" charset="-122"/>
              <a:ea typeface="微软雅黑" panose="020B0503020204020204" pitchFamily="34" charset="-122"/>
            </a:endParaRPr>
          </a:p>
          <a:p>
            <a:pPr marL="457200" indent="-457200" algn="just">
              <a:lnSpc>
                <a:spcPct val="15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rPr>
              <a:t>搭建</a:t>
            </a:r>
            <a:r>
              <a:rPr lang="zh-CN" altLang="en-US" sz="2800" b="1" dirty="0">
                <a:latin typeface="微软雅黑" panose="020B0503020204020204" pitchFamily="34" charset="-122"/>
                <a:ea typeface="微软雅黑" panose="020B0503020204020204" pitchFamily="34" charset="-122"/>
              </a:rPr>
              <a:t>实验光路，</a:t>
            </a:r>
            <a:r>
              <a:rPr lang="zh-CN" altLang="en-US" sz="2800" b="1" dirty="0" smtClean="0">
                <a:latin typeface="微软雅黑" panose="020B0503020204020204" pitchFamily="34" charset="-122"/>
                <a:ea typeface="微软雅黑" panose="020B0503020204020204" pitchFamily="34" charset="-122"/>
              </a:rPr>
              <a:t>观察单缝</a:t>
            </a:r>
            <a:r>
              <a:rPr kumimoji="1" lang="zh-CN" altLang="en-US" sz="2800" b="1" dirty="0" smtClean="0">
                <a:latin typeface="微软雅黑" panose="020B0503020204020204" pitchFamily="34" charset="-122"/>
                <a:ea typeface="微软雅黑" panose="020B0503020204020204" pitchFamily="34" charset="-122"/>
              </a:rPr>
              <a:t>夫琅禾费衍射</a:t>
            </a:r>
            <a:r>
              <a:rPr lang="zh-CN" altLang="en-US" sz="2800" b="1" dirty="0" smtClean="0">
                <a:latin typeface="微软雅黑" panose="020B0503020204020204" pitchFamily="34" charset="-122"/>
                <a:ea typeface="微软雅黑" panose="020B0503020204020204" pitchFamily="34" charset="-122"/>
              </a:rPr>
              <a:t>现象</a:t>
            </a:r>
            <a:r>
              <a:rPr lang="zh-CN" altLang="en-US" sz="2800" b="1" dirty="0">
                <a:latin typeface="微软雅黑" panose="020B0503020204020204" pitchFamily="34" charset="-122"/>
                <a:ea typeface="微软雅黑" panose="020B0503020204020204" pitchFamily="34" charset="-122"/>
              </a:rPr>
              <a:t>；</a:t>
            </a:r>
            <a:endParaRPr lang="en-US" altLang="zh-CN" sz="2800" b="1" dirty="0">
              <a:latin typeface="微软雅黑" panose="020B0503020204020204" pitchFamily="34" charset="-122"/>
              <a:ea typeface="微软雅黑" panose="020B0503020204020204" pitchFamily="34" charset="-122"/>
            </a:endParaRPr>
          </a:p>
          <a:p>
            <a:pPr marL="457200" indent="-457200" algn="just">
              <a:lnSpc>
                <a:spcPct val="15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实验</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过程的完整记录和描述，实验器材照片，</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搭建</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的实验</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光路全景图；</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just">
              <a:lnSpc>
                <a:spcPct val="150000"/>
              </a:lnSpc>
              <a:buFont typeface="Arial" panose="020B0604020202020204" pitchFamily="34" charset="0"/>
              <a:buChar char="•"/>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记录</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原始数据，包括</a:t>
            </a:r>
            <a:r>
              <a:rPr kumimoji="1" lang="zh-CN" altLang="en-US" sz="2800" b="1" dirty="0" smtClean="0">
                <a:latin typeface="微软雅黑" panose="020B0503020204020204" pitchFamily="34" charset="-122"/>
                <a:ea typeface="微软雅黑" panose="020B0503020204020204" pitchFamily="34" charset="-122"/>
              </a:rPr>
              <a:t>衍射</a:t>
            </a:r>
            <a:r>
              <a:rPr kumimoji="1" lang="zh-CN" altLang="en-US" sz="2800" b="1" dirty="0">
                <a:latin typeface="微软雅黑" panose="020B0503020204020204" pitchFamily="34" charset="-122"/>
                <a:ea typeface="微软雅黑" panose="020B0503020204020204" pitchFamily="34" charset="-122"/>
              </a:rPr>
              <a:t>中央亮斑的直径</a:t>
            </a:r>
            <a:r>
              <a:rPr kumimoji="1" lang="zh-CN" altLang="en-US" sz="2800" b="1" dirty="0" smtClean="0">
                <a:latin typeface="微软雅黑" panose="020B0503020204020204" pitchFamily="34" charset="-122"/>
                <a:ea typeface="微软雅黑" panose="020B0503020204020204" pitchFamily="34" charset="-122"/>
              </a:rPr>
              <a:t>、衍射屏</a:t>
            </a:r>
            <a:r>
              <a:rPr kumimoji="1" lang="zh-CN" altLang="en-US" sz="2800" b="1" dirty="0" smtClean="0">
                <a:latin typeface="微软雅黑" panose="020B0503020204020204" pitchFamily="34" charset="-122"/>
                <a:ea typeface="微软雅黑" panose="020B0503020204020204" pitchFamily="34" charset="-122"/>
              </a:rPr>
              <a:t>到观察</a:t>
            </a:r>
            <a:r>
              <a:rPr kumimoji="1" lang="zh-CN" altLang="en-US" sz="2800" b="1" dirty="0">
                <a:latin typeface="微软雅黑" panose="020B0503020204020204" pitchFamily="34" charset="-122"/>
                <a:ea typeface="微软雅黑" panose="020B0503020204020204" pitchFamily="34" charset="-122"/>
              </a:rPr>
              <a:t>屏距离。</a:t>
            </a:r>
            <a:endParaRPr kumimoji="1" lang="en-US" altLang="zh-CN" sz="2800" b="1" dirty="0">
              <a:latin typeface="微软雅黑" panose="020B0503020204020204" pitchFamily="34" charset="-122"/>
              <a:ea typeface="微软雅黑" panose="020B0503020204020204" pitchFamily="34" charset="-122"/>
            </a:endParaRPr>
          </a:p>
          <a:p>
            <a:pPr marL="457200" indent="-457200" algn="just">
              <a:lnSpc>
                <a:spcPct val="150000"/>
              </a:lnSpc>
              <a:buFont typeface="Arial" panose="020B0604020202020204" pitchFamily="34" charset="0"/>
              <a:buChar char="•"/>
            </a:pPr>
            <a:r>
              <a:rPr kumimoji="1"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总结</a:t>
            </a:r>
            <a:r>
              <a:rPr kumimoji="1"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小孔衍射图样特点；</a:t>
            </a:r>
            <a:r>
              <a:rPr kumimoji="1"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计算狭缝</a:t>
            </a:r>
            <a:r>
              <a:rPr kumimoji="1"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宽度与半角宽度。</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1073881" y="1115235"/>
            <a:ext cx="2489784" cy="743986"/>
          </a:xfrm>
          <a:prstGeom prst="rect">
            <a:avLst/>
          </a:prstGeom>
        </p:spPr>
        <p:txBody>
          <a:bodyPr wrap="none">
            <a:spAutoFit/>
          </a:bodyPr>
          <a:lstStyle/>
          <a:p>
            <a:pPr algn="just">
              <a:lnSpc>
                <a:spcPct val="150000"/>
              </a:lnSpc>
            </a:pPr>
            <a:r>
              <a:rPr lang="en-US" altLang="zh-CN" sz="3200" b="1" dirty="0">
                <a:solidFill>
                  <a:srgbClr val="FF0000"/>
                </a:solidFill>
                <a:latin typeface="微软雅黑" panose="020B0503020204020204" pitchFamily="34" charset="-122"/>
                <a:ea typeface="微软雅黑" panose="020B0503020204020204" pitchFamily="34" charset="-122"/>
              </a:rPr>
              <a:t>2</a:t>
            </a:r>
            <a:r>
              <a:rPr lang="zh-CN" altLang="en-US" sz="3200" b="1" dirty="0">
                <a:solidFill>
                  <a:srgbClr val="FF0000"/>
                </a:solidFill>
                <a:latin typeface="微软雅黑" panose="020B0503020204020204" pitchFamily="34" charset="-122"/>
                <a:ea typeface="微软雅黑" panose="020B0503020204020204" pitchFamily="34" charset="-122"/>
              </a:rPr>
              <a:t>、单缝衍射</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
        <p:nvSpPr>
          <p:cNvPr id="4" name="Text Box 29"/>
          <p:cNvSpPr txBox="1">
            <a:spLocks noChangeArrowheads="1"/>
          </p:cNvSpPr>
          <p:nvPr/>
        </p:nvSpPr>
        <p:spPr bwMode="auto">
          <a:xfrm>
            <a:off x="743573" y="120444"/>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2800" b="1" dirty="0" smtClean="0">
                <a:solidFill>
                  <a:srgbClr val="000000"/>
                </a:solidFill>
                <a:latin typeface="黑体" panose="02010609060101010101" pitchFamily="49" charset="-122"/>
              </a:rPr>
              <a:t>待研究问题</a:t>
            </a:r>
            <a:endParaRPr lang="zh-CN" altLang="en-US" sz="2800" b="1" dirty="0">
              <a:solidFill>
                <a:srgbClr val="000000"/>
              </a:solidFill>
              <a:latin typeface="黑体" panose="02010609060101010101" pitchFamily="49" charset="-122"/>
            </a:endParaRPr>
          </a:p>
        </p:txBody>
      </p:sp>
      <p:grpSp>
        <p:nvGrpSpPr>
          <p:cNvPr id="5" name="组合 4"/>
          <p:cNvGrpSpPr/>
          <p:nvPr/>
        </p:nvGrpSpPr>
        <p:grpSpPr>
          <a:xfrm>
            <a:off x="503583" y="445148"/>
            <a:ext cx="11688417" cy="461665"/>
            <a:chOff x="427383" y="763200"/>
            <a:chExt cx="11688417" cy="461665"/>
          </a:xfrm>
        </p:grpSpPr>
        <p:sp>
          <p:nvSpPr>
            <p:cNvPr id="6" name="矩形 5"/>
            <p:cNvSpPr/>
            <p:nvPr/>
          </p:nvSpPr>
          <p:spPr>
            <a:xfrm>
              <a:off x="10249235" y="763200"/>
              <a:ext cx="1866565" cy="461665"/>
            </a:xfrm>
            <a:prstGeom prst="rect">
              <a:avLst/>
            </a:prstGeom>
            <a:noFill/>
            <a:ln>
              <a:noFill/>
            </a:ln>
          </p:spPr>
          <p:txBody>
            <a:bodyPr wrap="square" lIns="91440" tIns="45720" rIns="91440" bIns="45720">
              <a:spAutoFit/>
            </a:bodyPr>
            <a:lstStyle/>
            <a:p>
              <a:pPr algn="ctr"/>
              <a:r>
                <a:rPr lang="en-US" altLang="zh-CN" sz="24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USTC</a:t>
              </a:r>
              <a:endParaRPr lang="zh-CN" alt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Tree>
    <p:extLst>
      <p:ext uri="{BB962C8B-B14F-4D97-AF65-F5344CB8AC3E}">
        <p14:creationId xmlns:p14="http://schemas.microsoft.com/office/powerpoint/2010/main" val="98867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首页.potx" id="{86EA3C01-BD65-405D-B12B-F1FA9FD598E2}" vid="{C30B1E10-425F-4259-8667-5CCC74317C22}"/>
    </a:ext>
  </a:extLst>
</a:theme>
</file>

<file path=docProps/app.xml><?xml version="1.0" encoding="utf-8"?>
<Properties xmlns="http://schemas.openxmlformats.org/officeDocument/2006/extended-properties" xmlns:vt="http://schemas.openxmlformats.org/officeDocument/2006/docPropsVTypes">
  <Template>PPT首页</Template>
  <TotalTime>225</TotalTime>
  <Words>574</Words>
  <Application>Microsoft Office PowerPoint</Application>
  <PresentationFormat>宽屏</PresentationFormat>
  <Paragraphs>83</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等线</vt:lpstr>
      <vt:lpstr>等线 Light</vt:lpstr>
      <vt:lpstr>黑体</vt:lpstr>
      <vt:lpstr>楷体</vt:lpstr>
      <vt:lpstr>宋体</vt:lpstr>
      <vt:lpstr>微软雅黑</vt:lpstr>
      <vt:lpstr>Arial</vt:lpstr>
      <vt:lpstr>Cambria Math</vt:lpstr>
      <vt:lpstr>Symbol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 wei</dc:creator>
  <cp:lastModifiedBy>dairc</cp:lastModifiedBy>
  <cp:revision>34</cp:revision>
  <dcterms:created xsi:type="dcterms:W3CDTF">2020-03-25T02:48:04Z</dcterms:created>
  <dcterms:modified xsi:type="dcterms:W3CDTF">2020-03-28T09:31:53Z</dcterms:modified>
</cp:coreProperties>
</file>