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5" r:id="rId4"/>
    <p:sldId id="266" r:id="rId5"/>
    <p:sldId id="267" r:id="rId6"/>
    <p:sldId id="274" r:id="rId7"/>
    <p:sldId id="268" r:id="rId8"/>
    <p:sldId id="272" r:id="rId9"/>
    <p:sldId id="275" r:id="rId10"/>
    <p:sldId id="271" r:id="rId11"/>
    <p:sldId id="269" r:id="rId12"/>
    <p:sldId id="27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7953B8-D602-40C3-A78E-2E1F82AE69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a:extLst>
              <a:ext uri="{FF2B5EF4-FFF2-40B4-BE49-F238E27FC236}">
                <a16:creationId xmlns="" xmlns:a16="http://schemas.microsoft.com/office/drawing/2014/main" id="{B6A737B4-8794-45A0-B883-04C9346D9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a:extLst>
              <a:ext uri="{FF2B5EF4-FFF2-40B4-BE49-F238E27FC236}">
                <a16:creationId xmlns="" xmlns:a16="http://schemas.microsoft.com/office/drawing/2014/main" id="{5833DBE9-8BCF-4BD9-A4DF-27A11572F6ED}"/>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DCD7F6B7-941C-4688-AB70-3A76E1D594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E78E36E-3D59-4112-91C1-2F4F4BD17D5B}"/>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412711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6FC066E-8FDC-425C-AF34-5008EC772EAE}"/>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16:creationId xmlns="" xmlns:a16="http://schemas.microsoft.com/office/drawing/2014/main" id="{3F6562FA-0280-4ACC-94DF-6A76E182A1A5}"/>
              </a:ext>
            </a:extLst>
          </p:cNvPr>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 xmlns:a16="http://schemas.microsoft.com/office/drawing/2014/main" id="{DF5B3A61-4717-40F8-9164-042C17731B42}"/>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5785F292-782B-48D7-ACEF-77404F074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7965F1B-9933-44A1-869A-F845274C73B2}"/>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13633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6BA0B64-78C3-4355-996F-D3A10617E612}"/>
              </a:ext>
            </a:extLst>
          </p:cNvPr>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16:creationId xmlns="" xmlns:a16="http://schemas.microsoft.com/office/drawing/2014/main" id="{3B1F586C-2110-42F5-93C4-4ED7A557830B}"/>
              </a:ext>
            </a:extLst>
          </p:cNvPr>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 xmlns:a16="http://schemas.microsoft.com/office/drawing/2014/main" id="{F9737441-AC0F-4FB4-825D-671FF271C699}"/>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D130329D-38CF-4886-ADE4-F13FA01BC1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E517B28-B686-4C63-A2FA-69A693DABB77}"/>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158201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161AA9-1746-4087-81F1-7CA4CB374E58}"/>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 xmlns:a16="http://schemas.microsoft.com/office/drawing/2014/main" id="{EA816A09-7A09-453B-BD31-CF5D681D445E}"/>
              </a:ext>
            </a:extLst>
          </p:cNvPr>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 xmlns:a16="http://schemas.microsoft.com/office/drawing/2014/main" id="{BD2B6FC4-6FF3-4ADE-BCC9-A4AE9BAAC5D1}"/>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5EC4A8D5-4736-4E44-AE04-A01163B253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7E771B3-499B-44CC-A374-6DE0A72A1F86}"/>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
        <p:nvSpPr>
          <p:cNvPr id="9" name="矩形 8"/>
          <p:cNvSpPr/>
          <p:nvPr userDrawn="1"/>
        </p:nvSpPr>
        <p:spPr>
          <a:xfrm>
            <a:off x="0" y="821095"/>
            <a:ext cx="12192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7667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stretch>
            <a:fillRect/>
          </a:stretch>
        </p:blipFill>
        <p:spPr>
          <a:xfrm>
            <a:off x="10234269" y="5038725"/>
            <a:ext cx="1847850" cy="1819275"/>
          </a:xfrm>
          <a:prstGeom prst="rect">
            <a:avLst/>
          </a:prstGeom>
        </p:spPr>
      </p:pic>
      <p:sp>
        <p:nvSpPr>
          <p:cNvPr id="2" name="标题 1">
            <a:extLst>
              <a:ext uri="{FF2B5EF4-FFF2-40B4-BE49-F238E27FC236}">
                <a16:creationId xmlns="" xmlns:a16="http://schemas.microsoft.com/office/drawing/2014/main" id="{9D5967B5-32D8-4A20-AC34-957CA93E7830}"/>
              </a:ext>
            </a:extLst>
          </p:cNvPr>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16:creationId xmlns="" xmlns:a16="http://schemas.microsoft.com/office/drawing/2014/main" id="{B7059B90-6019-46CA-8B5C-F6E423464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a:extLst>
              <a:ext uri="{FF2B5EF4-FFF2-40B4-BE49-F238E27FC236}">
                <a16:creationId xmlns="" xmlns:a16="http://schemas.microsoft.com/office/drawing/2014/main" id="{8DDA5BBA-4825-4A54-B80E-C52215C0744D}"/>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0D2E143B-C3F5-4566-846C-ACE6DE660E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AA83BF-0752-488C-89F1-C75DF7570FEB}"/>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128511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F5F178-8847-416C-A6B9-81BFC5D1AA2B}"/>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 xmlns:a16="http://schemas.microsoft.com/office/drawing/2014/main" id="{939736D2-B76B-4D3F-B534-B0DC9A1133E0}"/>
              </a:ext>
            </a:extLst>
          </p:cNvPr>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16:creationId xmlns="" xmlns:a16="http://schemas.microsoft.com/office/drawing/2014/main" id="{0538B8DB-6132-4CA8-9091-6A5BE70B9F7F}"/>
              </a:ext>
            </a:extLst>
          </p:cNvPr>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a:extLst>
              <a:ext uri="{FF2B5EF4-FFF2-40B4-BE49-F238E27FC236}">
                <a16:creationId xmlns="" xmlns:a16="http://schemas.microsoft.com/office/drawing/2014/main" id="{0C77F874-4E8B-4588-B03C-EAEC33352482}"/>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6" name="页脚占位符 5">
            <a:extLst>
              <a:ext uri="{FF2B5EF4-FFF2-40B4-BE49-F238E27FC236}">
                <a16:creationId xmlns="" xmlns:a16="http://schemas.microsoft.com/office/drawing/2014/main" id="{E643C5AB-324D-45E4-A150-56E467C171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8A87AFE-F369-4AC6-86A8-5CD9C0B53923}"/>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292263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F5A481A-1D71-45C0-B920-75F08658333E}"/>
              </a:ext>
            </a:extLst>
          </p:cNvPr>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a:extLst>
              <a:ext uri="{FF2B5EF4-FFF2-40B4-BE49-F238E27FC236}">
                <a16:creationId xmlns="" xmlns:a16="http://schemas.microsoft.com/office/drawing/2014/main" id="{5F3043A9-0B92-4F9F-A376-8D2E576BC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a:extLst>
              <a:ext uri="{FF2B5EF4-FFF2-40B4-BE49-F238E27FC236}">
                <a16:creationId xmlns="" xmlns:a16="http://schemas.microsoft.com/office/drawing/2014/main" id="{E5B82350-65FB-4577-A790-67BAB4E56DAD}"/>
              </a:ext>
            </a:extLst>
          </p:cNvPr>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16:creationId xmlns="" xmlns:a16="http://schemas.microsoft.com/office/drawing/2014/main" id="{ECA9A000-57FB-4888-A807-73883877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a:extLst>
              <a:ext uri="{FF2B5EF4-FFF2-40B4-BE49-F238E27FC236}">
                <a16:creationId xmlns="" xmlns:a16="http://schemas.microsoft.com/office/drawing/2014/main" id="{BA310837-C841-483A-9917-A3343AB59C01}"/>
              </a:ext>
            </a:extLst>
          </p:cNvPr>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a:extLst>
              <a:ext uri="{FF2B5EF4-FFF2-40B4-BE49-F238E27FC236}">
                <a16:creationId xmlns="" xmlns:a16="http://schemas.microsoft.com/office/drawing/2014/main" id="{FD4724E5-3480-47DA-B228-58015765F870}"/>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8" name="页脚占位符 7">
            <a:extLst>
              <a:ext uri="{FF2B5EF4-FFF2-40B4-BE49-F238E27FC236}">
                <a16:creationId xmlns="" xmlns:a16="http://schemas.microsoft.com/office/drawing/2014/main" id="{559F03BD-6891-439E-948F-01539785784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7D9C3211-48AA-4721-89B2-5857F9C84598}"/>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22374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1B66F9C-0BD4-471C-A9EE-8B7315DBEB6F}"/>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a:extLst>
              <a:ext uri="{FF2B5EF4-FFF2-40B4-BE49-F238E27FC236}">
                <a16:creationId xmlns="" xmlns:a16="http://schemas.microsoft.com/office/drawing/2014/main" id="{51E6724F-B94B-4EAB-B0AE-77AB224AE652}"/>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4" name="页脚占位符 3">
            <a:extLst>
              <a:ext uri="{FF2B5EF4-FFF2-40B4-BE49-F238E27FC236}">
                <a16:creationId xmlns="" xmlns:a16="http://schemas.microsoft.com/office/drawing/2014/main" id="{52462CC2-50FA-460D-9225-66039691E2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3AAE1F5F-6F2D-4C54-A715-DF963558AD03}"/>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364459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CCA2CE5-F604-4DC0-8B11-9EF9591EBD80}"/>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3" name="页脚占位符 2">
            <a:extLst>
              <a:ext uri="{FF2B5EF4-FFF2-40B4-BE49-F238E27FC236}">
                <a16:creationId xmlns="" xmlns:a16="http://schemas.microsoft.com/office/drawing/2014/main" id="{55A63D4F-B3F4-4F48-B420-1B4CB7C636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D73B30D1-BB42-42C9-9271-5DEC3130535A}"/>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240918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174A30-C2C2-442F-B0BD-C68D2FBC7CB5}"/>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16:creationId xmlns="" xmlns:a16="http://schemas.microsoft.com/office/drawing/2014/main" id="{379F6B07-0C6C-494F-832D-345229DB7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16:creationId xmlns="" xmlns:a16="http://schemas.microsoft.com/office/drawing/2014/main" id="{AC1504E9-68DE-4758-860A-8849237A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 xmlns:a16="http://schemas.microsoft.com/office/drawing/2014/main" id="{492859EB-10A2-43FC-BD68-55DDF0ACC669}"/>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6" name="页脚占位符 5">
            <a:extLst>
              <a:ext uri="{FF2B5EF4-FFF2-40B4-BE49-F238E27FC236}">
                <a16:creationId xmlns="" xmlns:a16="http://schemas.microsoft.com/office/drawing/2014/main" id="{5EF5D309-382D-4220-800D-FB45FA6C2D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FC0A849-65E7-45A8-906A-F49D29A956BE}"/>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375138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932BBC-B71E-4F1E-9509-1F62D9F1E3A4}"/>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16:creationId xmlns="" xmlns:a16="http://schemas.microsoft.com/office/drawing/2014/main" id="{7C215212-9C91-4CD5-BC7E-33E6BEDD1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a:extLst>
              <a:ext uri="{FF2B5EF4-FFF2-40B4-BE49-F238E27FC236}">
                <a16:creationId xmlns="" xmlns:a16="http://schemas.microsoft.com/office/drawing/2014/main" id="{5F4A8ACC-E9C9-4295-B3BA-E9237C215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 xmlns:a16="http://schemas.microsoft.com/office/drawing/2014/main" id="{61508FCF-741C-4CCD-9018-C2AE79579895}"/>
              </a:ext>
            </a:extLst>
          </p:cNvPr>
          <p:cNvSpPr>
            <a:spLocks noGrp="1"/>
          </p:cNvSpPr>
          <p:nvPr>
            <p:ph type="dt" sz="half" idx="10"/>
          </p:nvPr>
        </p:nvSpPr>
        <p:spPr/>
        <p:txBody>
          <a:bodyPr/>
          <a:lstStyle/>
          <a:p>
            <a:fld id="{CC83072C-E68E-4804-BF1F-E1A76F416273}" type="datetimeFigureOut">
              <a:rPr lang="zh-CN" altLang="en-US" smtClean="0"/>
              <a:pPr/>
              <a:t>2020-03-31</a:t>
            </a:fld>
            <a:endParaRPr lang="zh-CN" altLang="en-US"/>
          </a:p>
        </p:txBody>
      </p:sp>
      <p:sp>
        <p:nvSpPr>
          <p:cNvPr id="6" name="页脚占位符 5">
            <a:extLst>
              <a:ext uri="{FF2B5EF4-FFF2-40B4-BE49-F238E27FC236}">
                <a16:creationId xmlns="" xmlns:a16="http://schemas.microsoft.com/office/drawing/2014/main" id="{9988F2A9-6688-42A0-955E-249D88DCA7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8B4E313-6B50-4779-92A4-CC03889C35F9}"/>
              </a:ext>
            </a:extLst>
          </p:cNvPr>
          <p:cNvSpPr>
            <a:spLocks noGrp="1"/>
          </p:cNvSpPr>
          <p:nvPr>
            <p:ph type="sldNum" sz="quarter" idx="12"/>
          </p:nvPr>
        </p:nvSpPr>
        <p:spPr/>
        <p:txBody>
          <a:body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125498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stretch>
            <a:fillRect/>
          </a:stretch>
        </p:blipFill>
        <p:spPr>
          <a:xfrm>
            <a:off x="10262549" y="5038725"/>
            <a:ext cx="1847850" cy="1819275"/>
          </a:xfrm>
          <a:prstGeom prst="rect">
            <a:avLst/>
          </a:prstGeom>
        </p:spPr>
      </p:pic>
      <p:sp>
        <p:nvSpPr>
          <p:cNvPr id="2" name="标题占位符 1">
            <a:extLst>
              <a:ext uri="{FF2B5EF4-FFF2-40B4-BE49-F238E27FC236}">
                <a16:creationId xmlns="" xmlns:a16="http://schemas.microsoft.com/office/drawing/2014/main" id="{27D1A67F-06EC-4C58-8F9B-CFD6C852C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81C918D-30D6-437B-8D98-38E51F55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F0BBCDC-F3FC-4DA9-8A0E-C8BDE413C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072C-E68E-4804-BF1F-E1A76F416273}" type="datetimeFigureOut">
              <a:rPr lang="zh-CN" altLang="en-US" smtClean="0"/>
              <a:pPr/>
              <a:t>2020-03-31</a:t>
            </a:fld>
            <a:endParaRPr lang="zh-CN" altLang="en-US"/>
          </a:p>
        </p:txBody>
      </p:sp>
      <p:sp>
        <p:nvSpPr>
          <p:cNvPr id="5" name="页脚占位符 4">
            <a:extLst>
              <a:ext uri="{FF2B5EF4-FFF2-40B4-BE49-F238E27FC236}">
                <a16:creationId xmlns="" xmlns:a16="http://schemas.microsoft.com/office/drawing/2014/main" id="{9D3D90A7-233D-48F4-9820-77011D18E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93F1CB2-BE8E-45E8-9B47-272312AB7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5094D-B596-488F-B18C-855DE6045311}" type="slidenum">
              <a:rPr lang="zh-CN" altLang="en-US" smtClean="0"/>
              <a:pPr/>
              <a:t>‹#›</a:t>
            </a:fld>
            <a:endParaRPr lang="zh-CN" altLang="en-US"/>
          </a:p>
        </p:txBody>
      </p:sp>
    </p:spTree>
    <p:extLst>
      <p:ext uri="{BB962C8B-B14F-4D97-AF65-F5344CB8AC3E}">
        <p14:creationId xmlns:p14="http://schemas.microsoft.com/office/powerpoint/2010/main" xmlns="" val="111158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形 6">
            <a:extLst>
              <a:ext uri="{FF2B5EF4-FFF2-40B4-BE49-F238E27FC236}">
                <a16:creationId xmlns="" xmlns:a16="http://schemas.microsoft.com/office/drawing/2014/main" id="{8EFFE1BD-5594-4074-A8C7-A2BB4BD797A8}"/>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3531054" y="0"/>
            <a:ext cx="4476750" cy="857250"/>
          </a:xfrm>
          <a:prstGeom prst="rect">
            <a:avLst/>
          </a:prstGeom>
        </p:spPr>
      </p:pic>
      <p:sp>
        <p:nvSpPr>
          <p:cNvPr id="8" name="文本框 7">
            <a:extLst>
              <a:ext uri="{FF2B5EF4-FFF2-40B4-BE49-F238E27FC236}">
                <a16:creationId xmlns="" xmlns:a16="http://schemas.microsoft.com/office/drawing/2014/main" id="{FD890A55-B884-4C2C-9800-D955EA4B656E}"/>
              </a:ext>
            </a:extLst>
          </p:cNvPr>
          <p:cNvSpPr txBox="1"/>
          <p:nvPr/>
        </p:nvSpPr>
        <p:spPr>
          <a:xfrm>
            <a:off x="405441" y="6124990"/>
            <a:ext cx="4288353" cy="584775"/>
          </a:xfrm>
          <a:prstGeom prst="rect">
            <a:avLst/>
          </a:prstGeom>
          <a:noFill/>
        </p:spPr>
        <p:txBody>
          <a:bodyPr wrap="none" rtlCol="0">
            <a:spAutoFit/>
          </a:bodyPr>
          <a:lstStyle/>
          <a:p>
            <a:r>
              <a:rPr lang="zh-CN" altLang="en-US" sz="3200" dirty="0">
                <a:latin typeface="楷体" panose="02010609060101010101" pitchFamily="49" charset="-122"/>
                <a:ea typeface="楷体" panose="02010609060101010101" pitchFamily="49" charset="-122"/>
              </a:rPr>
              <a:t>居家物理实验教学方案</a:t>
            </a:r>
          </a:p>
        </p:txBody>
      </p:sp>
      <p:sp>
        <p:nvSpPr>
          <p:cNvPr id="9" name="文本框 8">
            <a:extLst>
              <a:ext uri="{FF2B5EF4-FFF2-40B4-BE49-F238E27FC236}">
                <a16:creationId xmlns="" xmlns:a16="http://schemas.microsoft.com/office/drawing/2014/main" id="{46C7C264-F1B8-427D-80FC-B468CAB00B09}"/>
              </a:ext>
            </a:extLst>
          </p:cNvPr>
          <p:cNvSpPr txBox="1"/>
          <p:nvPr/>
        </p:nvSpPr>
        <p:spPr>
          <a:xfrm>
            <a:off x="6698100" y="6186545"/>
            <a:ext cx="4493538" cy="523220"/>
          </a:xfrm>
          <a:prstGeom prst="rect">
            <a:avLst/>
          </a:prstGeom>
          <a:noFill/>
        </p:spPr>
        <p:txBody>
          <a:bodyPr wrap="none" rtlCol="0">
            <a:spAutoFit/>
          </a:bodyPr>
          <a:lstStyle/>
          <a:p>
            <a:r>
              <a:rPr lang="zh-CN" altLang="en-US" sz="2800" dirty="0">
                <a:latin typeface="楷体" panose="02010609060101010101" pitchFamily="49" charset="-122"/>
                <a:ea typeface="楷体" panose="02010609060101010101" pitchFamily="49" charset="-122"/>
              </a:rPr>
              <a:t>物理实验教学</a:t>
            </a:r>
            <a:r>
              <a:rPr lang="zh-CN" altLang="en-US" sz="2800" dirty="0" smtClean="0">
                <a:latin typeface="楷体" panose="02010609060101010101" pitchFamily="49" charset="-122"/>
                <a:ea typeface="楷体" panose="02010609060101010101" pitchFamily="49" charset="-122"/>
              </a:rPr>
              <a:t>中心  </a:t>
            </a:r>
            <a:r>
              <a:rPr lang="zh-CN" altLang="en-US" sz="2800" dirty="0" smtClean="0">
                <a:solidFill>
                  <a:srgbClr val="002060"/>
                </a:solidFill>
                <a:latin typeface="楷体" panose="02010609060101010101" pitchFamily="49" charset="-122"/>
                <a:ea typeface="楷体" panose="02010609060101010101" pitchFamily="49" charset="-122"/>
              </a:rPr>
              <a:t>李恒一</a:t>
            </a:r>
            <a:endParaRPr lang="zh-CN" altLang="en-US" sz="2800" dirty="0">
              <a:solidFill>
                <a:srgbClr val="002060"/>
              </a:solidFill>
              <a:latin typeface="楷体" panose="02010609060101010101" pitchFamily="49" charset="-122"/>
              <a:ea typeface="楷体" panose="02010609060101010101" pitchFamily="49" charset="-122"/>
            </a:endParaRPr>
          </a:p>
        </p:txBody>
      </p:sp>
      <p:grpSp>
        <p:nvGrpSpPr>
          <p:cNvPr id="3" name="组合 2"/>
          <p:cNvGrpSpPr/>
          <p:nvPr/>
        </p:nvGrpSpPr>
        <p:grpSpPr>
          <a:xfrm>
            <a:off x="0" y="821095"/>
            <a:ext cx="12192000" cy="3657600"/>
            <a:chOff x="0" y="821095"/>
            <a:chExt cx="12192000" cy="3657600"/>
          </a:xfrm>
        </p:grpSpPr>
        <p:pic>
          <p:nvPicPr>
            <p:cNvPr id="5" name="图片 4">
              <a:extLst>
                <a:ext uri="{FF2B5EF4-FFF2-40B4-BE49-F238E27FC236}">
                  <a16:creationId xmlns="" xmlns:a16="http://schemas.microsoft.com/office/drawing/2014/main" id="{17E899CB-32E4-4817-BD47-4798260BB57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821095"/>
              <a:ext cx="12192000" cy="3657600"/>
            </a:xfrm>
            <a:prstGeom prst="rect">
              <a:avLst/>
            </a:prstGeom>
          </p:spPr>
        </p:pic>
        <p:sp>
          <p:nvSpPr>
            <p:cNvPr id="2" name="矩形 1"/>
            <p:cNvSpPr/>
            <p:nvPr/>
          </p:nvSpPr>
          <p:spPr>
            <a:xfrm>
              <a:off x="0" y="821095"/>
              <a:ext cx="12192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 xmlns:a16="http://schemas.microsoft.com/office/drawing/2014/main" id="{FD890A55-B884-4C2C-9800-D955EA4B656E}"/>
              </a:ext>
            </a:extLst>
          </p:cNvPr>
          <p:cNvSpPr txBox="1"/>
          <p:nvPr/>
        </p:nvSpPr>
        <p:spPr>
          <a:xfrm>
            <a:off x="681487" y="4614661"/>
            <a:ext cx="9926286" cy="1569660"/>
          </a:xfrm>
          <a:prstGeom prst="rect">
            <a:avLst/>
          </a:prstGeom>
          <a:noFill/>
        </p:spPr>
        <p:txBody>
          <a:bodyPr wrap="square" rtlCol="0">
            <a:spAutoFit/>
          </a:bodyPr>
          <a:lstStyle/>
          <a:p>
            <a:pPr algn="ctr"/>
            <a:r>
              <a:rPr lang="zh-CN" altLang="en-US" sz="4800" dirty="0" smtClean="0"/>
              <a:t>望远镜和显微镜的设计与制作</a:t>
            </a:r>
            <a:r>
              <a:rPr lang="en-US" altLang="zh-CN" sz="4800" dirty="0" smtClean="0"/>
              <a:t/>
            </a:r>
            <a:br>
              <a:rPr lang="en-US" altLang="zh-CN" sz="4800" dirty="0" smtClean="0"/>
            </a:br>
            <a:endParaRPr lang="zh-CN" altLang="en-US" sz="4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51730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9880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内容占位符 2"/>
          <p:cNvSpPr txBox="1">
            <a:spLocks/>
          </p:cNvSpPr>
          <p:nvPr/>
        </p:nvSpPr>
        <p:spPr>
          <a:xfrm>
            <a:off x="457200" y="966221"/>
            <a:ext cx="10992338" cy="5098517"/>
          </a:xfrm>
          <a:prstGeom prst="rect">
            <a:avLst/>
          </a:prstGeom>
        </p:spPr>
        <p:txBody>
          <a:bodyPr vert="horz" lIns="91440" tIns="45720" rIns="91440" bIns="45720" rtlCol="0">
            <a:normAutofit fontScale="92500" lnSpcReduction="20000"/>
          </a:bodyPr>
          <a:lstStyle/>
          <a:p>
            <a:pPr marR="0" lvl="0" indent="0" fontAlgn="auto">
              <a:lnSpc>
                <a:spcPct val="100000"/>
              </a:lnSpc>
              <a:spcBef>
                <a:spcPct val="20000"/>
              </a:spcBef>
              <a:spcAft>
                <a:spcPts val="0"/>
              </a:spcAft>
              <a:buClrTx/>
              <a:buSzTx/>
              <a:buFont typeface="Arial" pitchFamily="34" charset="0"/>
              <a:buNone/>
              <a:tabLst/>
              <a:defRPr/>
            </a:pPr>
            <a:r>
              <a:rPr lang="zh-CN" altLang="en-US" sz="2400" dirty="0" smtClean="0">
                <a:latin typeface="+mn-ea"/>
              </a:rPr>
              <a:t>进阶实验</a:t>
            </a:r>
            <a:r>
              <a:rPr lang="en-US" altLang="zh-CN" sz="2400" dirty="0" smtClean="0">
                <a:latin typeface="+mn-ea"/>
              </a:rPr>
              <a:t>:</a:t>
            </a: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latin typeface="+mn-ea"/>
              </a:rPr>
              <a:t>• </a:t>
            </a:r>
            <a:r>
              <a:rPr lang="zh-CN" altLang="en-US" sz="2400" dirty="0" smtClean="0">
                <a:latin typeface="+mn-ea"/>
              </a:rPr>
              <a:t>加工外卖盒</a:t>
            </a:r>
            <a:r>
              <a:rPr lang="en-US" altLang="zh-CN" sz="2400" dirty="0" smtClean="0">
                <a:latin typeface="+mn-ea"/>
              </a:rPr>
              <a:t>(</a:t>
            </a:r>
            <a:r>
              <a:rPr lang="zh-CN" altLang="en-US" sz="2400" dirty="0" smtClean="0">
                <a:latin typeface="+mn-ea"/>
              </a:rPr>
              <a:t>第</a:t>
            </a:r>
            <a:r>
              <a:rPr lang="en-US" altLang="zh-CN" sz="2400" dirty="0" smtClean="0">
                <a:latin typeface="+mn-ea"/>
              </a:rPr>
              <a:t>7</a:t>
            </a:r>
            <a:r>
              <a:rPr lang="zh-CN" altLang="en-US" sz="2400" dirty="0" smtClean="0">
                <a:latin typeface="+mn-ea"/>
              </a:rPr>
              <a:t>页图</a:t>
            </a:r>
            <a:r>
              <a:rPr lang="en-US" altLang="zh-CN" sz="2400" dirty="0" smtClean="0">
                <a:latin typeface="+mn-ea"/>
              </a:rPr>
              <a:t>2) </a:t>
            </a:r>
            <a:r>
              <a:rPr lang="zh-CN" altLang="en-US" sz="2400" dirty="0" smtClean="0">
                <a:latin typeface="+mn-ea"/>
              </a:rPr>
              <a:t>，适当的绷紧保鲜膜并用橡皮筋扎好，用筷子把水滴点在保鲜膜上。调节水滴的大小得到合适的水滴透镜作为物镜，放大镜作为目镜搭建显微镜。把刻度尺作为被观察的物体，放在物镜下方合适的位置，调节目镜对刻度尺聚焦。观察尺子刻度被显微镜放大的情况，用手机拍摄一张清晰的图片</a:t>
            </a: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latin typeface="+mn-ea"/>
              </a:rPr>
              <a:t>• </a:t>
            </a:r>
            <a:r>
              <a:rPr lang="zh-CN" altLang="en-US" sz="2400" dirty="0" smtClean="0">
                <a:latin typeface="+mn-ea"/>
              </a:rPr>
              <a:t>望远镜观察距离物镜</a:t>
            </a:r>
            <a:r>
              <a:rPr lang="en-US" altLang="zh-CN" sz="2400" dirty="0" smtClean="0">
                <a:latin typeface="+mn-ea"/>
              </a:rPr>
              <a:t>2</a:t>
            </a:r>
            <a:r>
              <a:rPr lang="zh-CN" altLang="en-US" sz="2400" dirty="0" smtClean="0">
                <a:latin typeface="+mn-ea"/>
              </a:rPr>
              <a:t>米的标尺，调节目镜对其聚焦，使用第</a:t>
            </a:r>
            <a:r>
              <a:rPr lang="en-US" altLang="zh-CN" sz="2400" dirty="0" smtClean="0">
                <a:latin typeface="+mn-ea"/>
              </a:rPr>
              <a:t>6</a:t>
            </a:r>
            <a:r>
              <a:rPr lang="zh-CN" altLang="en-US" sz="2400" dirty="0" smtClean="0">
                <a:latin typeface="+mn-ea"/>
              </a:rPr>
              <a:t>页的公式计算放大率</a:t>
            </a:r>
            <a:r>
              <a:rPr lang="en-US" altLang="zh-CN" sz="2400" dirty="0" smtClean="0">
                <a:latin typeface="+mn-ea"/>
              </a:rPr>
              <a:t>m</a:t>
            </a:r>
            <a:endParaRPr lang="en-US" altLang="zh-CN" sz="2400" dirty="0" smtClean="0">
              <a:solidFill>
                <a:srgbClr val="FF0000"/>
              </a:solidFill>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latin typeface="+mn-ea"/>
            </a:endParaRPr>
          </a:p>
          <a:p>
            <a:pPr>
              <a:spcBef>
                <a:spcPct val="20000"/>
              </a:spcBef>
              <a:defRPr/>
            </a:pPr>
            <a:r>
              <a:rPr lang="zh-CN" altLang="en-US" sz="2400" dirty="0" smtClean="0">
                <a:latin typeface="+mn-ea"/>
              </a:rPr>
              <a:t>高阶实验：</a:t>
            </a:r>
            <a:endParaRPr lang="en-US" altLang="zh-CN" sz="2400" dirty="0" smtClean="0">
              <a:latin typeface="+mn-ea"/>
            </a:endParaRPr>
          </a:p>
          <a:p>
            <a:pPr>
              <a:spcBef>
                <a:spcPct val="20000"/>
              </a:spcBef>
              <a:defRPr/>
            </a:pPr>
            <a:endParaRPr lang="en-US" altLang="zh-CN" sz="2400" dirty="0" smtClean="0">
              <a:latin typeface="+mn-ea"/>
            </a:endParaRPr>
          </a:p>
          <a:p>
            <a:pPr>
              <a:spcBef>
                <a:spcPct val="20000"/>
              </a:spcBef>
              <a:defRPr/>
            </a:pPr>
            <a:r>
              <a:rPr lang="en-US" altLang="zh-CN" sz="2400" dirty="0" smtClean="0">
                <a:latin typeface="+mn-ea"/>
              </a:rPr>
              <a:t>•  </a:t>
            </a:r>
            <a:r>
              <a:rPr lang="zh-CN" altLang="en-US" sz="2400" dirty="0" smtClean="0">
                <a:latin typeface="+mn-ea"/>
              </a:rPr>
              <a:t>目测法验证望远镜对近处物体的放大率：将标尺放在距离物镜</a:t>
            </a:r>
            <a:r>
              <a:rPr lang="en-US" altLang="zh-CN" sz="2400" dirty="0" smtClean="0">
                <a:latin typeface="+mn-ea"/>
              </a:rPr>
              <a:t>2</a:t>
            </a:r>
            <a:r>
              <a:rPr lang="zh-CN" altLang="en-US" sz="2400" dirty="0" smtClean="0">
                <a:latin typeface="+mn-ea"/>
              </a:rPr>
              <a:t>米处，用一只眼睛直接观察标尺，用另一只眼睛通过望远镜观察标尺的像。调节目镜使标尺和它的像重合，并消除视差，则在标尺和标尺的像重合的区段内刻度数的比值就是望远镜的放大率。将目测法测量的放大率和通过公式计算得到的放大率进行比较</a:t>
            </a:r>
            <a:endParaRPr lang="en-US" altLang="zh-CN" sz="2400" dirty="0" smtClean="0">
              <a:solidFill>
                <a:srgbClr val="FF0000"/>
              </a:solidFill>
              <a:latin typeface="+mn-ea"/>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zh-CN" altLang="en-US" sz="2400" dirty="0" smtClean="0"/>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solidFill>
                <a:schemeClr val="tx1">
                  <a:tint val="75000"/>
                </a:schemeClr>
              </a:solidFill>
            </a:endParaRPr>
          </a:p>
          <a:p>
            <a:pPr lvl="0">
              <a:spcBef>
                <a:spcPct val="20000"/>
              </a:spcBef>
            </a:pPr>
            <a:endParaRPr kumimoji="0" lang="zh-CN" alt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362805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注意事项</a:t>
            </a:r>
            <a:endParaRPr lang="en-US" altLang="zh-CN" sz="2800" b="1" dirty="0">
              <a:latin typeface="黑体" panose="02010609060101010101" pitchFamily="49" charset="-122"/>
            </a:endParaRPr>
          </a:p>
        </p:txBody>
      </p:sp>
      <p:sp>
        <p:nvSpPr>
          <p:cNvPr id="7" name="矩形 6"/>
          <p:cNvSpPr/>
          <p:nvPr/>
        </p:nvSpPr>
        <p:spPr>
          <a:xfrm>
            <a:off x="617415" y="1343913"/>
            <a:ext cx="11004062" cy="3416320"/>
          </a:xfrm>
          <a:prstGeom prst="rect">
            <a:avLst/>
          </a:prstGeom>
        </p:spPr>
        <p:txBody>
          <a:bodyPr wrap="square">
            <a:spAutoFit/>
          </a:bodyPr>
          <a:lstStyle/>
          <a:p>
            <a:r>
              <a:rPr lang="en-US" altLang="zh-CN" sz="2400" dirty="0" smtClean="0">
                <a:solidFill>
                  <a:schemeClr val="tx1">
                    <a:tint val="75000"/>
                  </a:schemeClr>
                </a:solidFill>
                <a:latin typeface="+mn-ea"/>
              </a:rPr>
              <a:t>1</a:t>
            </a:r>
            <a:r>
              <a:rPr lang="zh-CN" altLang="en-US" sz="2400" dirty="0" smtClean="0">
                <a:solidFill>
                  <a:schemeClr val="tx1">
                    <a:tint val="75000"/>
                  </a:schemeClr>
                </a:solidFill>
                <a:latin typeface="+mn-ea"/>
              </a:rPr>
              <a:t>、</a:t>
            </a:r>
            <a:r>
              <a:rPr lang="zh-CN" altLang="en-US" sz="2400" dirty="0" smtClean="0">
                <a:latin typeface="+mn-ea"/>
              </a:rPr>
              <a:t>自准直法测量焦距时，先调整光路平行，然后光路中插入放大镜，调整放大镜与纸板之间距离，当纸板上有清晰的像，且像物体等大时，纸板与透镜之间的距离即为放大镜的焦距。</a:t>
            </a:r>
            <a:endParaRPr lang="en-US" altLang="zh-CN" sz="2400" dirty="0" smtClean="0">
              <a:latin typeface="+mn-ea"/>
            </a:endParaRPr>
          </a:p>
          <a:p>
            <a:endParaRPr lang="en-US" altLang="zh-CN" sz="2400" dirty="0" smtClean="0">
              <a:latin typeface="+mn-ea"/>
            </a:endParaRPr>
          </a:p>
          <a:p>
            <a:r>
              <a:rPr lang="en-US" altLang="zh-CN" sz="2400" dirty="0" smtClean="0">
                <a:latin typeface="+mn-ea"/>
              </a:rPr>
              <a:t>2</a:t>
            </a:r>
            <a:r>
              <a:rPr lang="zh-CN" altLang="en-US" sz="2400" dirty="0" smtClean="0">
                <a:latin typeface="+mn-ea"/>
              </a:rPr>
              <a:t>、显微镜的目镜使用水滴透镜的焦距较小，约为</a:t>
            </a:r>
            <a:r>
              <a:rPr lang="en-US" altLang="zh-CN" sz="2400" dirty="0" smtClean="0">
                <a:latin typeface="+mn-ea"/>
              </a:rPr>
              <a:t>0.5-1.5cm</a:t>
            </a:r>
            <a:r>
              <a:rPr lang="zh-CN" altLang="en-US" sz="2400" dirty="0" smtClean="0">
                <a:latin typeface="+mn-ea"/>
              </a:rPr>
              <a:t>，搭建时需要</a:t>
            </a:r>
            <a:r>
              <a:rPr lang="zh-CN" altLang="en-US" sz="2400" dirty="0" smtClean="0"/>
              <a:t>调整物距与焦距关系，满足显微镜需要</a:t>
            </a:r>
            <a:endParaRPr lang="en-US" altLang="zh-CN" sz="2400" dirty="0" smtClean="0"/>
          </a:p>
          <a:p>
            <a:endParaRPr lang="en-US" altLang="zh-CN" sz="2400" dirty="0" smtClean="0"/>
          </a:p>
          <a:p>
            <a:r>
              <a:rPr lang="en-US" altLang="zh-CN" sz="2400" dirty="0" smtClean="0"/>
              <a:t>3</a:t>
            </a:r>
            <a:r>
              <a:rPr lang="zh-CN" altLang="en-US" sz="2400" smtClean="0"/>
              <a:t>、使用剪刀等器具时，小心操作，注意安全</a:t>
            </a:r>
            <a:endParaRPr lang="en-US" altLang="zh-CN" sz="2400" dirty="0" smtClean="0"/>
          </a:p>
          <a:p>
            <a:endParaRPr lang="en-US" altLang="zh-CN" sz="2400" dirty="0" smtClean="0">
              <a:latin typeface="+mn-ea"/>
            </a:endParaRPr>
          </a:p>
        </p:txBody>
      </p:sp>
    </p:spTree>
    <p:extLst>
      <p:ext uri="{BB962C8B-B14F-4D97-AF65-F5344CB8AC3E}">
        <p14:creationId xmlns:p14="http://schemas.microsoft.com/office/powerpoint/2010/main" xmlns="" val="331876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 y="940722"/>
            <a:ext cx="12191998" cy="2597608"/>
            <a:chOff x="1" y="940722"/>
            <a:chExt cx="12191998" cy="2597608"/>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0209" y="940723"/>
              <a:ext cx="2802835" cy="2597607"/>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53044" y="940723"/>
              <a:ext cx="3071191" cy="25976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24234" y="940723"/>
              <a:ext cx="3267765" cy="259760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 y="940722"/>
              <a:ext cx="3050208" cy="2597607"/>
            </a:xfrm>
            <a:prstGeom prst="rect">
              <a:avLst/>
            </a:prstGeom>
          </p:spPr>
        </p:pic>
      </p:grpSp>
      <p:pic>
        <p:nvPicPr>
          <p:cNvPr id="7" name="图形 6">
            <a:extLst>
              <a:ext uri="{FF2B5EF4-FFF2-40B4-BE49-F238E27FC236}">
                <a16:creationId xmlns="" xmlns:a16="http://schemas.microsoft.com/office/drawing/2014/main" id="{8EFFE1BD-5594-4074-A8C7-A2BB4BD797A8}"/>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3531054" y="0"/>
            <a:ext cx="4476750" cy="857250"/>
          </a:xfrm>
          <a:prstGeom prst="rect">
            <a:avLst/>
          </a:prstGeom>
        </p:spPr>
      </p:pic>
      <p:sp>
        <p:nvSpPr>
          <p:cNvPr id="9" name="文本框 8"/>
          <p:cNvSpPr txBox="1"/>
          <p:nvPr/>
        </p:nvSpPr>
        <p:spPr>
          <a:xfrm>
            <a:off x="4263887" y="3896140"/>
            <a:ext cx="3570208" cy="1107996"/>
          </a:xfrm>
          <a:prstGeom prst="rect">
            <a:avLst/>
          </a:prstGeom>
          <a:noFill/>
        </p:spPr>
        <p:txBody>
          <a:bodyPr wrap="none" rtlCol="0">
            <a:spAutoFit/>
          </a:bodyPr>
          <a:lstStyle/>
          <a:p>
            <a:r>
              <a:rPr lang="zh-CN" altLang="en-US" sz="6600" dirty="0">
                <a:latin typeface="楷体" panose="02010609060101010101" pitchFamily="49" charset="-122"/>
                <a:ea typeface="楷体" panose="02010609060101010101" pitchFamily="49" charset="-122"/>
              </a:rPr>
              <a:t>感谢观看</a:t>
            </a:r>
          </a:p>
        </p:txBody>
      </p:sp>
    </p:spTree>
    <p:extLst>
      <p:ext uri="{BB962C8B-B14F-4D97-AF65-F5344CB8AC3E}">
        <p14:creationId xmlns:p14="http://schemas.microsoft.com/office/powerpoint/2010/main" xmlns="" val="187833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7" name="Text Box 6"/>
          <p:cNvSpPr txBox="1">
            <a:spLocks noChangeArrowheads="1"/>
          </p:cNvSpPr>
          <p:nvPr/>
        </p:nvSpPr>
        <p:spPr bwMode="auto">
          <a:xfrm>
            <a:off x="661228" y="29583"/>
            <a:ext cx="23749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4000" b="1" dirty="0">
                <a:latin typeface="黑体" panose="02010609060101010101" pitchFamily="49" charset="-122"/>
              </a:rPr>
              <a:t>内容大纲</a:t>
            </a:r>
          </a:p>
        </p:txBody>
      </p:sp>
      <p:grpSp>
        <p:nvGrpSpPr>
          <p:cNvPr id="8" name="Group 35"/>
          <p:cNvGrpSpPr>
            <a:grpSpLocks/>
          </p:cNvGrpSpPr>
          <p:nvPr/>
        </p:nvGrpSpPr>
        <p:grpSpPr bwMode="auto">
          <a:xfrm>
            <a:off x="1908314" y="2047461"/>
            <a:ext cx="5410200" cy="665163"/>
            <a:chOff x="1152" y="1275"/>
            <a:chExt cx="3408" cy="419"/>
          </a:xfrm>
        </p:grpSpPr>
        <p:grpSp>
          <p:nvGrpSpPr>
            <p:cNvPr id="9" name="Group 3"/>
            <p:cNvGrpSpPr>
              <a:grpSpLocks/>
            </p:cNvGrpSpPr>
            <p:nvPr/>
          </p:nvGrpSpPr>
          <p:grpSpPr bwMode="auto">
            <a:xfrm>
              <a:off x="1152" y="1275"/>
              <a:ext cx="480" cy="419"/>
              <a:chOff x="1110" y="2656"/>
              <a:chExt cx="1549" cy="1351"/>
            </a:xfrm>
          </p:grpSpPr>
          <p:sp>
            <p:nvSpPr>
              <p:cNvPr id="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5"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0"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11" name="Text Box 12"/>
            <p:cNvSpPr txBox="1">
              <a:spLocks noChangeArrowheads="1"/>
            </p:cNvSpPr>
            <p:nvPr/>
          </p:nvSpPr>
          <p:spPr bwMode="auto">
            <a:xfrm>
              <a:off x="1827" y="1305"/>
              <a:ext cx="94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kumimoji="1" lang="zh-CN" altLang="en-US" sz="2400" b="1" dirty="0">
                  <a:solidFill>
                    <a:srgbClr val="000000"/>
                  </a:solidFill>
                </a:rPr>
                <a:t>实验</a:t>
              </a:r>
              <a:r>
                <a:rPr kumimoji="1" lang="zh-CN" altLang="en-US" sz="2400" b="1" dirty="0" smtClean="0">
                  <a:solidFill>
                    <a:srgbClr val="000000"/>
                  </a:solidFill>
                </a:rPr>
                <a:t>目的 </a:t>
              </a:r>
              <a:endParaRPr kumimoji="1" lang="zh-CN" altLang="en-US" sz="2400" b="1" dirty="0">
                <a:solidFill>
                  <a:srgbClr val="000000"/>
                </a:solidFill>
              </a:endParaRPr>
            </a:p>
          </p:txBody>
        </p:sp>
        <p:sp>
          <p:nvSpPr>
            <p:cNvPr id="12" name="Text Box 13"/>
            <p:cNvSpPr txBox="1">
              <a:spLocks noChangeArrowheads="1"/>
            </p:cNvSpPr>
            <p:nvPr/>
          </p:nvSpPr>
          <p:spPr bwMode="gray">
            <a:xfrm>
              <a:off x="1276" y="1337"/>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dirty="0">
                  <a:solidFill>
                    <a:schemeClr val="bg1"/>
                  </a:solidFill>
                </a:rPr>
                <a:t>1</a:t>
              </a:r>
            </a:p>
          </p:txBody>
        </p:sp>
      </p:grpSp>
      <p:grpSp>
        <p:nvGrpSpPr>
          <p:cNvPr id="16" name="Group 36"/>
          <p:cNvGrpSpPr>
            <a:grpSpLocks/>
          </p:cNvGrpSpPr>
          <p:nvPr/>
        </p:nvGrpSpPr>
        <p:grpSpPr bwMode="auto">
          <a:xfrm>
            <a:off x="1908314" y="2961863"/>
            <a:ext cx="5410200" cy="1306514"/>
            <a:chOff x="1152" y="1851"/>
            <a:chExt cx="3408" cy="823"/>
          </a:xfrm>
        </p:grpSpPr>
        <p:grpSp>
          <p:nvGrpSpPr>
            <p:cNvPr id="17" name="Group 7"/>
            <p:cNvGrpSpPr>
              <a:grpSpLocks/>
            </p:cNvGrpSpPr>
            <p:nvPr/>
          </p:nvGrpSpPr>
          <p:grpSpPr bwMode="auto">
            <a:xfrm>
              <a:off x="1152" y="1851"/>
              <a:ext cx="480" cy="419"/>
              <a:chOff x="3174" y="2656"/>
              <a:chExt cx="1549" cy="1351"/>
            </a:xfrm>
          </p:grpSpPr>
          <p:sp>
            <p:nvSpPr>
              <p:cNvPr id="2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3"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8"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19" name="Text Box 15"/>
            <p:cNvSpPr txBox="1">
              <a:spLocks noChangeArrowheads="1"/>
            </p:cNvSpPr>
            <p:nvPr/>
          </p:nvSpPr>
          <p:spPr bwMode="auto">
            <a:xfrm>
              <a:off x="1827" y="2383"/>
              <a:ext cx="89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000000"/>
                  </a:solidFill>
                  <a:latin typeface="黑体" panose="02010609060101010101" pitchFamily="49" charset="-122"/>
                </a:rPr>
                <a:t>实验原理</a:t>
              </a:r>
              <a:endParaRPr lang="en-US" altLang="zh-CN" sz="2400" b="1" dirty="0">
                <a:solidFill>
                  <a:srgbClr val="000000"/>
                </a:solidFill>
                <a:latin typeface="黑体" panose="02010609060101010101" pitchFamily="49" charset="-122"/>
              </a:endParaRPr>
            </a:p>
          </p:txBody>
        </p:sp>
        <p:sp>
          <p:nvSpPr>
            <p:cNvPr id="20" name="Text Box 16"/>
            <p:cNvSpPr txBox="1">
              <a:spLocks noChangeArrowheads="1"/>
            </p:cNvSpPr>
            <p:nvPr/>
          </p:nvSpPr>
          <p:spPr bwMode="gray">
            <a:xfrm>
              <a:off x="1276" y="1913"/>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2</a:t>
              </a:r>
            </a:p>
          </p:txBody>
        </p:sp>
      </p:grpSp>
      <p:grpSp>
        <p:nvGrpSpPr>
          <p:cNvPr id="24" name="Group 37"/>
          <p:cNvGrpSpPr>
            <a:grpSpLocks/>
          </p:cNvGrpSpPr>
          <p:nvPr/>
        </p:nvGrpSpPr>
        <p:grpSpPr bwMode="auto">
          <a:xfrm>
            <a:off x="1908314" y="2972973"/>
            <a:ext cx="5410200" cy="1546226"/>
            <a:chOff x="1152" y="1858"/>
            <a:chExt cx="3408" cy="974"/>
          </a:xfrm>
        </p:grpSpPr>
        <p:grpSp>
          <p:nvGrpSpPr>
            <p:cNvPr id="25" name="Group 17"/>
            <p:cNvGrpSpPr>
              <a:grpSpLocks/>
            </p:cNvGrpSpPr>
            <p:nvPr/>
          </p:nvGrpSpPr>
          <p:grpSpPr bwMode="auto">
            <a:xfrm>
              <a:off x="1152" y="2413"/>
              <a:ext cx="480" cy="419"/>
              <a:chOff x="1110" y="2656"/>
              <a:chExt cx="1549" cy="1351"/>
            </a:xfrm>
          </p:grpSpPr>
          <p:sp>
            <p:nvSpPr>
              <p:cNvPr id="2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26"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27" name="Text Box 26"/>
            <p:cNvSpPr txBox="1">
              <a:spLocks noChangeArrowheads="1"/>
            </p:cNvSpPr>
            <p:nvPr/>
          </p:nvSpPr>
          <p:spPr bwMode="auto">
            <a:xfrm>
              <a:off x="1813" y="1858"/>
              <a:ext cx="89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实验仪器</a:t>
              </a:r>
              <a:endParaRPr lang="en-US" altLang="zh-CN" sz="2400" b="1" dirty="0">
                <a:solidFill>
                  <a:srgbClr val="000000"/>
                </a:solidFill>
                <a:latin typeface="黑体" panose="02010609060101010101" pitchFamily="49" charset="-122"/>
              </a:endParaRPr>
            </a:p>
          </p:txBody>
        </p:sp>
        <p:sp>
          <p:nvSpPr>
            <p:cNvPr id="28" name="Text Box 27"/>
            <p:cNvSpPr txBox="1">
              <a:spLocks noChangeArrowheads="1"/>
            </p:cNvSpPr>
            <p:nvPr/>
          </p:nvSpPr>
          <p:spPr bwMode="gray">
            <a:xfrm>
              <a:off x="1276" y="2475"/>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3</a:t>
              </a:r>
            </a:p>
          </p:txBody>
        </p:sp>
      </p:grpSp>
      <p:grpSp>
        <p:nvGrpSpPr>
          <p:cNvPr id="32" name="Group 38"/>
          <p:cNvGrpSpPr>
            <a:grpSpLocks/>
          </p:cNvGrpSpPr>
          <p:nvPr/>
        </p:nvGrpSpPr>
        <p:grpSpPr bwMode="auto">
          <a:xfrm>
            <a:off x="1908314" y="4768436"/>
            <a:ext cx="5410200" cy="665163"/>
            <a:chOff x="1152" y="2989"/>
            <a:chExt cx="3408" cy="419"/>
          </a:xfrm>
        </p:grpSpPr>
        <p:grpSp>
          <p:nvGrpSpPr>
            <p:cNvPr id="33" name="Group 21"/>
            <p:cNvGrpSpPr>
              <a:grpSpLocks/>
            </p:cNvGrpSpPr>
            <p:nvPr/>
          </p:nvGrpSpPr>
          <p:grpSpPr bwMode="auto">
            <a:xfrm>
              <a:off x="1152" y="2989"/>
              <a:ext cx="480" cy="419"/>
              <a:chOff x="3174" y="2656"/>
              <a:chExt cx="1549" cy="1351"/>
            </a:xfrm>
          </p:grpSpPr>
          <p:sp>
            <p:nvSpPr>
              <p:cNvPr id="3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9"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34"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zh-CN" altLang="en-US"/>
            </a:p>
          </p:txBody>
        </p:sp>
        <p:sp>
          <p:nvSpPr>
            <p:cNvPr id="35" name="Text Box 29"/>
            <p:cNvSpPr txBox="1">
              <a:spLocks noChangeArrowheads="1"/>
            </p:cNvSpPr>
            <p:nvPr/>
          </p:nvSpPr>
          <p:spPr bwMode="auto">
            <a:xfrm>
              <a:off x="1827" y="3010"/>
              <a:ext cx="109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待研究问题</a:t>
              </a:r>
              <a:endParaRPr lang="zh-CN" altLang="en-US" sz="2400" b="1" dirty="0">
                <a:solidFill>
                  <a:srgbClr val="000000"/>
                </a:solidFill>
                <a:latin typeface="黑体" panose="02010609060101010101" pitchFamily="49" charset="-122"/>
              </a:endParaRPr>
            </a:p>
          </p:txBody>
        </p:sp>
        <p:sp>
          <p:nvSpPr>
            <p:cNvPr id="36" name="Text Box 30"/>
            <p:cNvSpPr txBox="1">
              <a:spLocks noChangeArrowheads="1"/>
            </p:cNvSpPr>
            <p:nvPr/>
          </p:nvSpPr>
          <p:spPr bwMode="gray">
            <a:xfrm>
              <a:off x="1276" y="3051"/>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4</a:t>
              </a:r>
            </a:p>
          </p:txBody>
        </p:sp>
      </p:grpSp>
    </p:spTree>
    <p:extLst>
      <p:ext uri="{BB962C8B-B14F-4D97-AF65-F5344CB8AC3E}">
        <p14:creationId xmlns:p14="http://schemas.microsoft.com/office/powerpoint/2010/main" xmlns="" val="67708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3583" y="445148"/>
            <a:ext cx="11688417" cy="461665"/>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5"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实验目的</a:t>
            </a:r>
            <a:endParaRPr lang="en-US" altLang="zh-CN" sz="2800" b="1" dirty="0">
              <a:latin typeface="黑体" panose="02010609060101010101" pitchFamily="49" charset="-122"/>
            </a:endParaRPr>
          </a:p>
        </p:txBody>
      </p:sp>
      <p:sp>
        <p:nvSpPr>
          <p:cNvPr id="6" name="矩形 5"/>
          <p:cNvSpPr/>
          <p:nvPr/>
        </p:nvSpPr>
        <p:spPr>
          <a:xfrm>
            <a:off x="583005" y="1384272"/>
            <a:ext cx="11061918" cy="4154984"/>
          </a:xfrm>
          <a:prstGeom prst="rect">
            <a:avLst/>
          </a:prstGeom>
        </p:spPr>
        <p:txBody>
          <a:bodyPr wrap="square">
            <a:spAutoFit/>
          </a:bodyPr>
          <a:lstStyle/>
          <a:p>
            <a:pPr marL="342900" indent="-342900"/>
            <a:endParaRPr lang="en-US" altLang="zh-CN" sz="2400" dirty="0" smtClean="0">
              <a:solidFill>
                <a:schemeClr val="tx1">
                  <a:tint val="75000"/>
                </a:schemeClr>
              </a:solidFill>
            </a:endParaRPr>
          </a:p>
          <a:p>
            <a:pPr marL="457200" indent="-457200"/>
            <a:r>
              <a:rPr lang="en-US" altLang="zh-CN" sz="2400" dirty="0" smtClean="0">
                <a:solidFill>
                  <a:schemeClr val="tx1">
                    <a:tint val="75000"/>
                  </a:schemeClr>
                </a:solidFill>
              </a:rPr>
              <a:t>• </a:t>
            </a:r>
            <a:r>
              <a:rPr lang="zh-CN" altLang="en-US" sz="2400" dirty="0" smtClean="0">
                <a:solidFill>
                  <a:schemeClr val="tx1">
                    <a:tint val="75000"/>
                  </a:schemeClr>
                </a:solidFill>
              </a:rPr>
              <a:t>掌握自准直法和测量放大镜焦距的方法</a:t>
            </a:r>
            <a:endParaRPr lang="en-US" altLang="zh-CN" sz="2400" dirty="0" smtClean="0">
              <a:solidFill>
                <a:schemeClr val="tx1">
                  <a:tint val="75000"/>
                </a:schemeClr>
              </a:solidFill>
            </a:endParaRPr>
          </a:p>
          <a:p>
            <a:pPr marL="457200" indent="-457200">
              <a:buAutoNum type="arabicPeriod"/>
            </a:pPr>
            <a:endParaRPr lang="en-US" altLang="zh-CN" sz="2400" dirty="0" smtClean="0">
              <a:solidFill>
                <a:schemeClr val="tx1">
                  <a:tint val="75000"/>
                </a:schemeClr>
              </a:solidFill>
            </a:endParaRPr>
          </a:p>
          <a:p>
            <a:pPr marL="457200" indent="-457200"/>
            <a:r>
              <a:rPr lang="en-US" altLang="zh-CN" sz="2400" dirty="0" smtClean="0">
                <a:solidFill>
                  <a:schemeClr val="tx1">
                    <a:tint val="75000"/>
                  </a:schemeClr>
                </a:solidFill>
              </a:rPr>
              <a:t>• </a:t>
            </a:r>
            <a:r>
              <a:rPr lang="zh-CN" altLang="en-US" sz="2400" dirty="0" smtClean="0">
                <a:solidFill>
                  <a:schemeClr val="tx1">
                    <a:tint val="75000"/>
                  </a:schemeClr>
                </a:solidFill>
              </a:rPr>
              <a:t>了解望远镜成像的原理，并计算望远镜对近处物体聚焦的放大率</a:t>
            </a:r>
            <a:endParaRPr lang="en-US" altLang="zh-CN" sz="2400" dirty="0" smtClean="0">
              <a:solidFill>
                <a:schemeClr val="tx1">
                  <a:tint val="75000"/>
                </a:schemeClr>
              </a:solidFill>
            </a:endParaRPr>
          </a:p>
          <a:p>
            <a:pPr marL="342900" indent="-342900"/>
            <a:endParaRPr lang="en-US" altLang="zh-CN" sz="2400" dirty="0" smtClean="0">
              <a:solidFill>
                <a:schemeClr val="tx1">
                  <a:tint val="75000"/>
                </a:schemeClr>
              </a:solidFill>
            </a:endParaRPr>
          </a:p>
          <a:p>
            <a:pPr marL="342900" indent="-342900"/>
            <a:r>
              <a:rPr lang="en-US" altLang="zh-CN" sz="2400" dirty="0" smtClean="0">
                <a:solidFill>
                  <a:schemeClr val="tx1">
                    <a:tint val="75000"/>
                  </a:schemeClr>
                </a:solidFill>
              </a:rPr>
              <a:t>• </a:t>
            </a:r>
            <a:r>
              <a:rPr lang="zh-CN" altLang="en-US" sz="2400" dirty="0" smtClean="0">
                <a:solidFill>
                  <a:schemeClr val="tx1">
                    <a:tint val="75000"/>
                  </a:schemeClr>
                </a:solidFill>
              </a:rPr>
              <a:t>使用放大镜和自制的水滴透镜搭建显微镜，增强动手能力</a:t>
            </a:r>
            <a:endParaRPr lang="en-US" altLang="zh-CN" sz="2400" dirty="0" smtClean="0">
              <a:solidFill>
                <a:schemeClr val="tx1">
                  <a:tint val="75000"/>
                </a:schemeClr>
              </a:solidFill>
            </a:endParaRPr>
          </a:p>
          <a:p>
            <a:pPr marL="342900" indent="-342900"/>
            <a:endParaRPr lang="en-US" altLang="zh-CN" sz="2400" dirty="0" smtClean="0">
              <a:solidFill>
                <a:schemeClr val="tx1">
                  <a:tint val="75000"/>
                </a:schemeClr>
              </a:solidFill>
            </a:endParaRPr>
          </a:p>
          <a:p>
            <a:pPr marL="342900" indent="-342900"/>
            <a:endParaRPr lang="en-US" altLang="zh-CN" sz="2400" dirty="0" smtClean="0">
              <a:solidFill>
                <a:schemeClr val="tx1">
                  <a:tint val="75000"/>
                </a:schemeClr>
              </a:solidFill>
            </a:endParaRPr>
          </a:p>
          <a:p>
            <a:pPr marL="342900" indent="-342900"/>
            <a:endParaRPr lang="en-US" altLang="zh-CN" sz="2400" dirty="0" smtClean="0">
              <a:solidFill>
                <a:schemeClr val="tx1">
                  <a:tint val="75000"/>
                </a:schemeClr>
              </a:solidFill>
            </a:endParaRPr>
          </a:p>
          <a:p>
            <a:pPr marL="342900" indent="-342900"/>
            <a:endParaRPr lang="en-US" altLang="zh-CN" sz="2400" dirty="0" smtClean="0">
              <a:solidFill>
                <a:schemeClr val="tx1">
                  <a:tint val="75000"/>
                </a:schemeClr>
              </a:solidFill>
            </a:endParaRPr>
          </a:p>
          <a:p>
            <a:pPr marL="342900" indent="-342900">
              <a:buFont typeface="+mj-lt"/>
              <a:buAutoNum type="arabicPeriod"/>
            </a:pPr>
            <a:endParaRPr lang="en-US" altLang="zh-CN" sz="2400" dirty="0" smtClean="0">
              <a:solidFill>
                <a:schemeClr val="tx1">
                  <a:tint val="75000"/>
                </a:schemeClr>
              </a:solidFill>
            </a:endParaRPr>
          </a:p>
        </p:txBody>
      </p:sp>
    </p:spTree>
    <p:extLst>
      <p:ext uri="{BB962C8B-B14F-4D97-AF65-F5344CB8AC3E}">
        <p14:creationId xmlns:p14="http://schemas.microsoft.com/office/powerpoint/2010/main" xmlns="" val="259960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40618" y="130382"/>
            <a:ext cx="1627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实验仪器</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73157" y="361363"/>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矩形 5"/>
          <p:cNvSpPr/>
          <p:nvPr/>
        </p:nvSpPr>
        <p:spPr>
          <a:xfrm>
            <a:off x="679937" y="1370820"/>
            <a:ext cx="10816493" cy="830997"/>
          </a:xfrm>
          <a:prstGeom prst="rect">
            <a:avLst/>
          </a:prstGeom>
        </p:spPr>
        <p:txBody>
          <a:bodyPr wrap="square">
            <a:spAutoFit/>
          </a:bodyPr>
          <a:lstStyle/>
          <a:p>
            <a:r>
              <a:rPr lang="zh-CN" altLang="en-US" sz="2400" dirty="0" smtClean="0">
                <a:solidFill>
                  <a:schemeClr val="tx1">
                    <a:tint val="75000"/>
                  </a:schemeClr>
                </a:solidFill>
              </a:rPr>
              <a:t>剪刀、两个不同焦距的放大镜、手机、平面镜、硬纸板、刻度尺、外卖盒、保鲜膜、橡皮筋</a:t>
            </a:r>
            <a:endParaRPr lang="zh-CN" altLang="en-US" sz="2400" dirty="0"/>
          </a:p>
        </p:txBody>
      </p:sp>
    </p:spTree>
    <p:extLst>
      <p:ext uri="{BB962C8B-B14F-4D97-AF65-F5344CB8AC3E}">
        <p14:creationId xmlns:p14="http://schemas.microsoft.com/office/powerpoint/2010/main" xmlns="" val="372227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3" name="内容占位符 2"/>
          <p:cNvSpPr txBox="1">
            <a:spLocks/>
          </p:cNvSpPr>
          <p:nvPr/>
        </p:nvSpPr>
        <p:spPr>
          <a:xfrm>
            <a:off x="457199" y="1013661"/>
            <a:ext cx="10906369" cy="4137323"/>
          </a:xfrm>
          <a:prstGeom prst="rect">
            <a:avLst/>
          </a:prstGeom>
        </p:spPr>
        <p:txBody>
          <a:bodyPr vert="horz" lIns="91440" tIns="45720" rIns="91440" bIns="45720" rtlCol="0">
            <a:normAutofit/>
          </a:bodyPr>
          <a:lstStyle/>
          <a:p>
            <a:pPr marR="0" lvl="0" indent="0" fontAlgn="auto">
              <a:lnSpc>
                <a:spcPct val="100000"/>
              </a:lnSpc>
              <a:spcBef>
                <a:spcPct val="20000"/>
              </a:spcBef>
              <a:spcAft>
                <a:spcPts val="0"/>
              </a:spcAft>
              <a:buClrTx/>
              <a:buSzTx/>
              <a:buFont typeface="Arial" pitchFamily="34" charset="0"/>
              <a:buNone/>
              <a:tabLst/>
              <a:defRPr/>
            </a:pPr>
            <a:r>
              <a:rPr lang="en-US" altLang="zh-CN" dirty="0" smtClean="0">
                <a:solidFill>
                  <a:schemeClr val="tx1">
                    <a:tint val="75000"/>
                  </a:schemeClr>
                </a:solidFill>
              </a:rPr>
              <a:t>1</a:t>
            </a:r>
            <a:r>
              <a:rPr lang="zh-CN" altLang="en-US" dirty="0" smtClean="0">
                <a:solidFill>
                  <a:schemeClr val="tx1">
                    <a:tint val="75000"/>
                  </a:schemeClr>
                </a:solidFill>
              </a:rPr>
              <a:t>、自准直法测量凸透镜的焦距</a:t>
            </a:r>
            <a:endParaRPr lang="en-US" altLang="zh-CN" dirty="0" smtClean="0">
              <a:solidFill>
                <a:schemeClr val="tx1">
                  <a:tint val="75000"/>
                </a:schemeClr>
              </a:solidFill>
            </a:endParaRPr>
          </a:p>
          <a:p>
            <a:pPr>
              <a:spcBef>
                <a:spcPct val="20000"/>
              </a:spcBef>
              <a:defRPr/>
            </a:pPr>
            <a:r>
              <a:rPr lang="zh-CN" altLang="en-US" dirty="0" smtClean="0">
                <a:solidFill>
                  <a:schemeClr val="tx1">
                    <a:tint val="75000"/>
                  </a:schemeClr>
                </a:solidFill>
              </a:rPr>
              <a:t>凸透镜的焦距可以使用汇聚法进行粗略的测量，更准确的测量方法有自准直法。将自制的物放在凸透镜的焦平面，光源发出的入射光透过物平面透光部分后，经过透镜成为一束平行光，再经过与光轴垂直的平面镜反射，反射光再次通过透镜后仍汇聚于透镜的焦平面上，得到一个与原物相同的倒立实像，如下图所示：</a:t>
            </a:r>
            <a:endParaRPr lang="en-US" altLang="zh-CN" dirty="0" smtClean="0">
              <a:solidFill>
                <a:schemeClr val="tx1">
                  <a:tint val="75000"/>
                </a:schemeClr>
              </a:solidFill>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solidFill>
                <a:schemeClr val="tx1">
                  <a:tint val="75000"/>
                </a:schemeClr>
              </a:solidFill>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solidFill>
                  <a:schemeClr val="tx1">
                    <a:tint val="75000"/>
                  </a:schemeClr>
                </a:solidFill>
                <a:latin typeface="黑体" pitchFamily="49" charset="-122"/>
                <a:ea typeface="黑体" pitchFamily="49" charset="-122"/>
              </a:rPr>
              <a:t>   </a:t>
            </a:r>
            <a:endParaRPr lang="en-US" altLang="zh-CN" sz="2400" dirty="0" smtClean="0">
              <a:solidFill>
                <a:schemeClr val="tx1">
                  <a:tint val="75000"/>
                </a:schemeClr>
              </a:solidFill>
              <a:latin typeface="+mn-ea"/>
            </a:endParaRPr>
          </a:p>
          <a:p>
            <a:pPr lvl="0">
              <a:spcBef>
                <a:spcPct val="20000"/>
              </a:spcBef>
            </a:pPr>
            <a:endParaRPr kumimoji="0" lang="zh-CN" alt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4" name="图片 13"/>
          <p:cNvPicPr>
            <a:picLocks noChangeAspect="1"/>
          </p:cNvPicPr>
          <p:nvPr/>
        </p:nvPicPr>
        <p:blipFill>
          <a:blip r:embed="rId2" cstate="print"/>
          <a:stretch>
            <a:fillRect/>
          </a:stretch>
        </p:blipFill>
        <p:spPr>
          <a:xfrm rot="16200000">
            <a:off x="1972773" y="1135249"/>
            <a:ext cx="2711942" cy="5677738"/>
          </a:xfrm>
          <a:prstGeom prst="rect">
            <a:avLst/>
          </a:prstGeom>
        </p:spPr>
      </p:pic>
      <p:grpSp>
        <p:nvGrpSpPr>
          <p:cNvPr id="15" name="组合 14"/>
          <p:cNvGrpSpPr/>
          <p:nvPr/>
        </p:nvGrpSpPr>
        <p:grpSpPr>
          <a:xfrm>
            <a:off x="6392990" y="2579076"/>
            <a:ext cx="4423507" cy="2797909"/>
            <a:chOff x="4572000" y="3989719"/>
            <a:chExt cx="3024336" cy="2031569"/>
          </a:xfrm>
        </p:grpSpPr>
        <p:pic>
          <p:nvPicPr>
            <p:cNvPr id="16" name="图片 15"/>
            <p:cNvPicPr>
              <a:picLocks noChangeAspect="1"/>
            </p:cNvPicPr>
            <p:nvPr/>
          </p:nvPicPr>
          <p:blipFill rotWithShape="1">
            <a:blip r:embed="rId3" cstate="print"/>
            <a:srcRect l="34048" r="6189"/>
            <a:stretch/>
          </p:blipFill>
          <p:spPr>
            <a:xfrm>
              <a:off x="4572000" y="4005064"/>
              <a:ext cx="1610533" cy="2015824"/>
            </a:xfrm>
            <a:prstGeom prst="rect">
              <a:avLst/>
            </a:prstGeom>
          </p:spPr>
        </p:pic>
        <p:pic>
          <p:nvPicPr>
            <p:cNvPr id="17" name="图片 16"/>
            <p:cNvPicPr>
              <a:picLocks noChangeAspect="1"/>
            </p:cNvPicPr>
            <p:nvPr/>
          </p:nvPicPr>
          <p:blipFill rotWithShape="1">
            <a:blip r:embed="rId4" cstate="print"/>
            <a:srcRect l="27523" r="19450"/>
            <a:stretch/>
          </p:blipFill>
          <p:spPr>
            <a:xfrm>
              <a:off x="6156176" y="3989719"/>
              <a:ext cx="1440160" cy="2031569"/>
            </a:xfrm>
            <a:prstGeom prst="rect">
              <a:avLst/>
            </a:prstGeom>
          </p:spPr>
        </p:pic>
      </p:grpSp>
      <p:sp>
        <p:nvSpPr>
          <p:cNvPr id="19" name="文本框 24"/>
          <p:cNvSpPr txBox="1"/>
          <p:nvPr/>
        </p:nvSpPr>
        <p:spPr>
          <a:xfrm>
            <a:off x="2345343" y="5580039"/>
            <a:ext cx="2617425" cy="338554"/>
          </a:xfrm>
          <a:prstGeom prst="rect">
            <a:avLst/>
          </a:prstGeom>
          <a:noFill/>
        </p:spPr>
        <p:txBody>
          <a:bodyPr wrap="square" rtlCol="0">
            <a:spAutoFit/>
          </a:bodyPr>
          <a:lstStyle/>
          <a:p>
            <a:r>
              <a:rPr lang="zh-CN" altLang="en-US" sz="1600" dirty="0" smtClean="0"/>
              <a:t>自准直法原理俯视图</a:t>
            </a:r>
            <a:endParaRPr lang="zh-CN" altLang="en-US" sz="1600" dirty="0"/>
          </a:p>
        </p:txBody>
      </p:sp>
      <p:sp>
        <p:nvSpPr>
          <p:cNvPr id="20" name="文本框 24"/>
          <p:cNvSpPr txBox="1"/>
          <p:nvPr/>
        </p:nvSpPr>
        <p:spPr>
          <a:xfrm>
            <a:off x="7860499" y="5525331"/>
            <a:ext cx="2315131" cy="338554"/>
          </a:xfrm>
          <a:prstGeom prst="rect">
            <a:avLst/>
          </a:prstGeom>
          <a:noFill/>
        </p:spPr>
        <p:txBody>
          <a:bodyPr wrap="square" rtlCol="0">
            <a:spAutoFit/>
          </a:bodyPr>
          <a:lstStyle/>
          <a:p>
            <a:r>
              <a:rPr lang="zh-CN" altLang="en-US" sz="1600" dirty="0" smtClean="0">
                <a:solidFill>
                  <a:schemeClr val="tx1">
                    <a:tint val="75000"/>
                  </a:schemeClr>
                </a:solidFill>
              </a:rPr>
              <a:t>物平面上的倒立实像</a:t>
            </a:r>
            <a:endParaRPr lang="zh-CN" altLang="en-US" sz="1600" dirty="0"/>
          </a:p>
        </p:txBody>
      </p:sp>
      <p:sp>
        <p:nvSpPr>
          <p:cNvPr id="21" name="右箭头 20"/>
          <p:cNvSpPr/>
          <p:nvPr/>
        </p:nvSpPr>
        <p:spPr>
          <a:xfrm rot="10800000">
            <a:off x="3806092" y="3673231"/>
            <a:ext cx="1586524" cy="117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800000">
            <a:off x="2469661" y="3665411"/>
            <a:ext cx="930031" cy="109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1148861" y="3673228"/>
            <a:ext cx="930031" cy="109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1172307" y="3540364"/>
            <a:ext cx="930031" cy="1094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204673" y="3813911"/>
            <a:ext cx="812800" cy="276999"/>
          </a:xfrm>
          <a:prstGeom prst="rect">
            <a:avLst/>
          </a:prstGeom>
          <a:noFill/>
        </p:spPr>
        <p:txBody>
          <a:bodyPr wrap="square" rtlCol="0">
            <a:spAutoFit/>
          </a:bodyPr>
          <a:lstStyle/>
          <a:p>
            <a:r>
              <a:rPr lang="zh-CN" altLang="en-US" sz="1200" dirty="0" smtClean="0"/>
              <a:t>入射光</a:t>
            </a:r>
            <a:endParaRPr lang="zh-CN" altLang="en-US" sz="1200" dirty="0"/>
          </a:p>
        </p:txBody>
      </p:sp>
      <p:sp>
        <p:nvSpPr>
          <p:cNvPr id="30" name="TextBox 29"/>
          <p:cNvSpPr txBox="1"/>
          <p:nvPr/>
        </p:nvSpPr>
        <p:spPr>
          <a:xfrm>
            <a:off x="2696311" y="3258960"/>
            <a:ext cx="812800" cy="276999"/>
          </a:xfrm>
          <a:prstGeom prst="rect">
            <a:avLst/>
          </a:prstGeom>
          <a:noFill/>
        </p:spPr>
        <p:txBody>
          <a:bodyPr wrap="square" rtlCol="0">
            <a:spAutoFit/>
          </a:bodyPr>
          <a:lstStyle/>
          <a:p>
            <a:r>
              <a:rPr lang="zh-CN" altLang="en-US" sz="1200" dirty="0" smtClean="0"/>
              <a:t>反射光</a:t>
            </a:r>
            <a:endParaRPr lang="zh-CN" altLang="en-US" sz="1200" dirty="0"/>
          </a:p>
        </p:txBody>
      </p:sp>
      <p:sp>
        <p:nvSpPr>
          <p:cNvPr id="31" name="右箭头 30"/>
          <p:cNvSpPr/>
          <p:nvPr/>
        </p:nvSpPr>
        <p:spPr>
          <a:xfrm>
            <a:off x="2500923" y="3524733"/>
            <a:ext cx="930031" cy="1094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24037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627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实验原理</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内容占位符 2"/>
          <p:cNvSpPr txBox="1">
            <a:spLocks/>
          </p:cNvSpPr>
          <p:nvPr/>
        </p:nvSpPr>
        <p:spPr>
          <a:xfrm>
            <a:off x="457199" y="981851"/>
            <a:ext cx="5513756" cy="5317349"/>
          </a:xfrm>
          <a:prstGeom prst="rect">
            <a:avLst/>
          </a:prstGeom>
        </p:spPr>
        <p:txBody>
          <a:bodyPr vert="horz" lIns="91440" tIns="45720" rIns="91440" bIns="45720" rtlCol="0">
            <a:normAutofit/>
          </a:bodyPr>
          <a:lstStyle/>
          <a:p>
            <a:pPr marR="0" lvl="0" indent="0" fontAlgn="auto">
              <a:lnSpc>
                <a:spcPct val="100000"/>
              </a:lnSpc>
              <a:spcBef>
                <a:spcPct val="20000"/>
              </a:spcBef>
              <a:spcAft>
                <a:spcPts val="0"/>
              </a:spcAft>
              <a:buClrTx/>
              <a:buSzTx/>
              <a:buFont typeface="Arial" pitchFamily="34" charset="0"/>
              <a:buNone/>
              <a:tabLst/>
              <a:defRPr/>
            </a:pPr>
            <a:r>
              <a:rPr lang="en-US" altLang="zh-CN" dirty="0" smtClean="0">
                <a:solidFill>
                  <a:schemeClr val="tx1">
                    <a:tint val="75000"/>
                  </a:schemeClr>
                </a:solidFill>
                <a:latin typeface="+mn-ea"/>
              </a:rPr>
              <a:t>2</a:t>
            </a:r>
            <a:r>
              <a:rPr lang="zh-CN" altLang="en-US" dirty="0" smtClean="0">
                <a:solidFill>
                  <a:schemeClr val="tx1">
                    <a:tint val="75000"/>
                  </a:schemeClr>
                </a:solidFill>
                <a:latin typeface="+mn-ea"/>
              </a:rPr>
              <a:t>、开普勒式望远镜的原理</a:t>
            </a:r>
            <a:endParaRPr lang="en-US" altLang="zh-CN" dirty="0" smtClean="0">
              <a:solidFill>
                <a:schemeClr val="tx1">
                  <a:tint val="75000"/>
                </a:schemeClr>
              </a:solidFill>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dirty="0" smtClean="0">
              <a:solidFill>
                <a:schemeClr val="tx1">
                  <a:tint val="75000"/>
                </a:schemeClr>
              </a:solidFill>
              <a:latin typeface="+mn-ea"/>
            </a:endParaRPr>
          </a:p>
          <a:p>
            <a:pPr>
              <a:spcBef>
                <a:spcPct val="20000"/>
              </a:spcBef>
              <a:defRPr/>
            </a:pPr>
            <a:r>
              <a:rPr lang="zh-CN" altLang="en-US" sz="1600" dirty="0" smtClean="0">
                <a:solidFill>
                  <a:schemeClr val="tx1">
                    <a:tint val="75000"/>
                  </a:schemeClr>
                </a:solidFill>
                <a:latin typeface="宋体"/>
                <a:ea typeface="宋体"/>
              </a:rPr>
              <a:t>开普勒式望远镜是使用两个凸透镜作为目镜和物镜的光学仪</a:t>
            </a:r>
            <a:endParaRPr lang="en-US" altLang="zh-CN" sz="1600" dirty="0" smtClean="0">
              <a:solidFill>
                <a:schemeClr val="tx1">
                  <a:tint val="75000"/>
                </a:schemeClr>
              </a:solidFill>
              <a:latin typeface="宋体"/>
              <a:ea typeface="宋体"/>
            </a:endParaRPr>
          </a:p>
          <a:p>
            <a:pPr>
              <a:spcBef>
                <a:spcPct val="20000"/>
              </a:spcBef>
              <a:defRPr/>
            </a:pPr>
            <a:r>
              <a:rPr lang="zh-CN" altLang="en-US" sz="1600" dirty="0" smtClean="0">
                <a:solidFill>
                  <a:schemeClr val="tx1">
                    <a:tint val="75000"/>
                  </a:schemeClr>
                </a:solidFill>
                <a:latin typeface="宋体"/>
                <a:ea typeface="宋体"/>
              </a:rPr>
              <a:t>器，它可以放大远处物体的张角。原理是远处的光线进入作为物镜的凸透镜，第</a:t>
            </a:r>
            <a:r>
              <a:rPr lang="en-US" altLang="zh-CN" sz="1600" dirty="0" smtClean="0">
                <a:solidFill>
                  <a:schemeClr val="tx1">
                    <a:tint val="75000"/>
                  </a:schemeClr>
                </a:solidFill>
                <a:latin typeface="宋体"/>
                <a:ea typeface="宋体"/>
              </a:rPr>
              <a:t>1</a:t>
            </a:r>
            <a:r>
              <a:rPr lang="zh-CN" altLang="en-US" sz="1600" dirty="0" smtClean="0">
                <a:solidFill>
                  <a:schemeClr val="tx1">
                    <a:tint val="75000"/>
                  </a:schemeClr>
                </a:solidFill>
                <a:latin typeface="宋体"/>
                <a:ea typeface="宋体"/>
              </a:rPr>
              <a:t>次成倒立、缩小的实像，这相当于照相机；然后这个实像进入作为目镜的凸透镜，第</a:t>
            </a:r>
            <a:r>
              <a:rPr lang="en-US" altLang="zh-CN" sz="1600" dirty="0" smtClean="0">
                <a:solidFill>
                  <a:schemeClr val="tx1">
                    <a:tint val="75000"/>
                  </a:schemeClr>
                </a:solidFill>
                <a:latin typeface="宋体"/>
                <a:ea typeface="宋体"/>
              </a:rPr>
              <a:t>2</a:t>
            </a:r>
            <a:r>
              <a:rPr lang="zh-CN" altLang="en-US" sz="1600" dirty="0" smtClean="0">
                <a:solidFill>
                  <a:schemeClr val="tx1">
                    <a:tint val="75000"/>
                  </a:schemeClr>
                </a:solidFill>
                <a:latin typeface="宋体"/>
                <a:ea typeface="宋体"/>
              </a:rPr>
              <a:t>次成正立、放大的虚像，这相当于放大镜</a:t>
            </a:r>
            <a:endParaRPr lang="en-US" altLang="zh-CN" sz="1600" dirty="0" smtClean="0">
              <a:solidFill>
                <a:schemeClr val="tx1">
                  <a:tint val="75000"/>
                </a:schemeClr>
              </a:solidFill>
              <a:latin typeface="宋体"/>
              <a:ea typeface="宋体"/>
            </a:endParaRPr>
          </a:p>
          <a:p>
            <a:pPr>
              <a:spcBef>
                <a:spcPct val="20000"/>
              </a:spcBef>
              <a:defRPr/>
            </a:pPr>
            <a:endParaRPr lang="en-US" altLang="zh-CN" sz="1600" dirty="0" smtClean="0">
              <a:solidFill>
                <a:schemeClr val="tx1">
                  <a:tint val="75000"/>
                </a:schemeClr>
              </a:solidFill>
              <a:latin typeface="宋体"/>
              <a:ea typeface="宋体"/>
            </a:endParaRPr>
          </a:p>
          <a:p>
            <a:pPr>
              <a:spcBef>
                <a:spcPct val="20000"/>
              </a:spcBef>
              <a:defRPr/>
            </a:pPr>
            <a:r>
              <a:rPr lang="zh-CN" altLang="en-US" sz="1600" dirty="0" smtClean="0">
                <a:solidFill>
                  <a:schemeClr val="tx1">
                    <a:tint val="75000"/>
                  </a:schemeClr>
                </a:solidFill>
                <a:latin typeface="宋体"/>
                <a:ea typeface="宋体"/>
              </a:rPr>
              <a:t>光路图如右图所示：</a:t>
            </a:r>
            <a:endParaRPr lang="en-US" altLang="zh-CN" sz="1600" dirty="0" smtClean="0">
              <a:solidFill>
                <a:schemeClr val="tx1">
                  <a:tint val="75000"/>
                </a:schemeClr>
              </a:solidFill>
              <a:latin typeface="宋体"/>
              <a:ea typeface="宋体"/>
            </a:endParaRPr>
          </a:p>
          <a:p>
            <a:pPr>
              <a:spcBef>
                <a:spcPct val="20000"/>
              </a:spcBef>
              <a:defRPr/>
            </a:pPr>
            <a:endParaRPr lang="en-US" altLang="zh-CN" sz="1600" dirty="0" smtClean="0">
              <a:solidFill>
                <a:schemeClr val="tx1">
                  <a:tint val="75000"/>
                </a:schemeClr>
              </a:solidFill>
              <a:latin typeface="宋体"/>
              <a:ea typeface="宋体"/>
            </a:endParaRPr>
          </a:p>
          <a:p>
            <a:pPr>
              <a:spcBef>
                <a:spcPct val="20000"/>
              </a:spcBef>
              <a:defRPr/>
            </a:pPr>
            <a:r>
              <a:rPr lang="zh-CN" altLang="en-US" sz="1600" dirty="0" smtClean="0">
                <a:solidFill>
                  <a:schemeClr val="tx1">
                    <a:tint val="75000"/>
                  </a:schemeClr>
                </a:solidFill>
                <a:latin typeface="宋体"/>
                <a:ea typeface="宋体"/>
              </a:rPr>
              <a:t>上图是对无穷远处聚焦，望远镜的放大率即</a:t>
            </a:r>
            <a:r>
              <a:rPr lang="zh-CN" altLang="en-US" sz="1600" b="1" dirty="0" smtClean="0">
                <a:solidFill>
                  <a:schemeClr val="tx1">
                    <a:tint val="75000"/>
                  </a:schemeClr>
                </a:solidFill>
                <a:latin typeface="宋体"/>
                <a:ea typeface="宋体"/>
              </a:rPr>
              <a:t>物镜的焦距与目镜焦距之比</a:t>
            </a:r>
            <a:endParaRPr lang="en-US" altLang="zh-CN" sz="1600" dirty="0" smtClean="0">
              <a:solidFill>
                <a:schemeClr val="tx1">
                  <a:tint val="75000"/>
                </a:schemeClr>
              </a:solidFill>
              <a:latin typeface="宋体"/>
              <a:ea typeface="宋体"/>
            </a:endParaRPr>
          </a:p>
          <a:p>
            <a:pPr>
              <a:spcBef>
                <a:spcPct val="20000"/>
              </a:spcBef>
              <a:defRPr/>
            </a:pPr>
            <a:endParaRPr lang="en-US" altLang="zh-CN" sz="1600" dirty="0" smtClean="0">
              <a:solidFill>
                <a:schemeClr val="tx1">
                  <a:tint val="75000"/>
                </a:schemeClr>
              </a:solidFill>
              <a:latin typeface="宋体"/>
              <a:ea typeface="宋体"/>
            </a:endParaRPr>
          </a:p>
          <a:p>
            <a:pPr>
              <a:spcBef>
                <a:spcPct val="20000"/>
              </a:spcBef>
              <a:defRPr/>
            </a:pPr>
            <a:r>
              <a:rPr lang="zh-CN" altLang="en-US" sz="1600" dirty="0" smtClean="0">
                <a:solidFill>
                  <a:schemeClr val="tx1">
                    <a:tint val="75000"/>
                  </a:schemeClr>
                </a:solidFill>
                <a:latin typeface="宋体"/>
                <a:ea typeface="宋体"/>
              </a:rPr>
              <a:t>下图是对近处物体聚焦，图中</a:t>
            </a:r>
            <a:r>
              <a:rPr lang="en-US" altLang="zh-CN" sz="1600" dirty="0" smtClean="0">
                <a:solidFill>
                  <a:schemeClr val="tx1">
                    <a:tint val="75000"/>
                  </a:schemeClr>
                </a:solidFill>
                <a:latin typeface="宋体"/>
                <a:ea typeface="宋体"/>
              </a:rPr>
              <a:t>u</a:t>
            </a:r>
            <a:r>
              <a:rPr lang="en-US" altLang="zh-CN" sz="1600" baseline="-25000" dirty="0" smtClean="0">
                <a:solidFill>
                  <a:schemeClr val="tx1">
                    <a:tint val="75000"/>
                  </a:schemeClr>
                </a:solidFill>
                <a:latin typeface="宋体"/>
                <a:ea typeface="宋体"/>
              </a:rPr>
              <a:t>1</a:t>
            </a:r>
            <a:r>
              <a:rPr lang="zh-CN" altLang="en-US" sz="1600" dirty="0" smtClean="0">
                <a:solidFill>
                  <a:schemeClr val="tx1">
                    <a:tint val="75000"/>
                  </a:schemeClr>
                </a:solidFill>
                <a:latin typeface="宋体"/>
                <a:ea typeface="宋体"/>
              </a:rPr>
              <a:t>、</a:t>
            </a:r>
            <a:r>
              <a:rPr lang="en-US" altLang="zh-CN" sz="1600" dirty="0" smtClean="0">
                <a:solidFill>
                  <a:schemeClr val="tx1">
                    <a:tint val="75000"/>
                  </a:schemeClr>
                </a:solidFill>
                <a:latin typeface="宋体"/>
                <a:ea typeface="宋体"/>
              </a:rPr>
              <a:t>v</a:t>
            </a:r>
            <a:r>
              <a:rPr lang="en-US" altLang="zh-CN" sz="1600" baseline="-25000" dirty="0" smtClean="0">
                <a:solidFill>
                  <a:schemeClr val="tx1">
                    <a:tint val="75000"/>
                  </a:schemeClr>
                </a:solidFill>
                <a:latin typeface="宋体"/>
                <a:ea typeface="宋体"/>
              </a:rPr>
              <a:t>1</a:t>
            </a:r>
            <a:r>
              <a:rPr lang="zh-CN" altLang="en-US" sz="1600" dirty="0" smtClean="0">
                <a:solidFill>
                  <a:schemeClr val="tx1">
                    <a:tint val="75000"/>
                  </a:schemeClr>
                </a:solidFill>
                <a:latin typeface="宋体"/>
                <a:ea typeface="宋体"/>
              </a:rPr>
              <a:t>和</a:t>
            </a:r>
            <a:r>
              <a:rPr lang="en-US" altLang="zh-CN" sz="1600" dirty="0" smtClean="0">
                <a:solidFill>
                  <a:schemeClr val="tx1">
                    <a:tint val="75000"/>
                  </a:schemeClr>
                </a:solidFill>
                <a:latin typeface="宋体"/>
                <a:ea typeface="宋体"/>
              </a:rPr>
              <a:t>u</a:t>
            </a:r>
            <a:r>
              <a:rPr lang="en-US" altLang="zh-CN" sz="1600" baseline="-25000" dirty="0" smtClean="0">
                <a:solidFill>
                  <a:schemeClr val="tx1">
                    <a:tint val="75000"/>
                  </a:schemeClr>
                </a:solidFill>
                <a:latin typeface="宋体"/>
                <a:ea typeface="宋体"/>
              </a:rPr>
              <a:t>2</a:t>
            </a:r>
            <a:r>
              <a:rPr lang="zh-CN" altLang="en-US" sz="1600" dirty="0" smtClean="0">
                <a:solidFill>
                  <a:schemeClr val="tx1">
                    <a:tint val="75000"/>
                  </a:schemeClr>
                </a:solidFill>
                <a:latin typeface="宋体"/>
                <a:ea typeface="宋体"/>
              </a:rPr>
              <a:t>、</a:t>
            </a:r>
            <a:r>
              <a:rPr lang="en-US" altLang="zh-CN" sz="1600" dirty="0" smtClean="0">
                <a:solidFill>
                  <a:schemeClr val="tx1">
                    <a:tint val="75000"/>
                  </a:schemeClr>
                </a:solidFill>
                <a:latin typeface="宋体"/>
                <a:ea typeface="宋体"/>
              </a:rPr>
              <a:t>v</a:t>
            </a:r>
            <a:r>
              <a:rPr lang="en-US" altLang="zh-CN" sz="1600" baseline="-25000" dirty="0" smtClean="0">
                <a:solidFill>
                  <a:schemeClr val="tx1">
                    <a:tint val="75000"/>
                  </a:schemeClr>
                </a:solidFill>
                <a:latin typeface="宋体"/>
                <a:ea typeface="宋体"/>
              </a:rPr>
              <a:t>2</a:t>
            </a:r>
            <a:r>
              <a:rPr lang="zh-CN" altLang="en-US" sz="1600" dirty="0" smtClean="0">
                <a:solidFill>
                  <a:schemeClr val="tx1">
                    <a:tint val="75000"/>
                  </a:schemeClr>
                </a:solidFill>
                <a:latin typeface="宋体"/>
                <a:ea typeface="宋体"/>
              </a:rPr>
              <a:t>分别为物镜</a:t>
            </a:r>
            <a:r>
              <a:rPr lang="en-US" altLang="zh-CN" sz="1600" dirty="0" smtClean="0">
                <a:solidFill>
                  <a:schemeClr val="tx1">
                    <a:tint val="75000"/>
                  </a:schemeClr>
                </a:solidFill>
                <a:latin typeface="宋体"/>
                <a:ea typeface="宋体"/>
              </a:rPr>
              <a:t>L</a:t>
            </a:r>
            <a:r>
              <a:rPr lang="en-US" altLang="zh-CN" sz="1600" baseline="-25000" dirty="0" smtClean="0">
                <a:solidFill>
                  <a:schemeClr val="tx1">
                    <a:tint val="75000"/>
                  </a:schemeClr>
                </a:solidFill>
                <a:latin typeface="宋体"/>
                <a:ea typeface="宋体"/>
              </a:rPr>
              <a:t>0</a:t>
            </a:r>
            <a:r>
              <a:rPr lang="zh-CN" altLang="en-US" sz="1600" dirty="0" smtClean="0">
                <a:solidFill>
                  <a:schemeClr val="tx1">
                    <a:tint val="75000"/>
                  </a:schemeClr>
                </a:solidFill>
                <a:latin typeface="宋体"/>
                <a:ea typeface="宋体"/>
              </a:rPr>
              <a:t>和目镜</a:t>
            </a:r>
            <a:r>
              <a:rPr lang="en-US" altLang="zh-CN" sz="1600" dirty="0" smtClean="0">
                <a:solidFill>
                  <a:schemeClr val="tx1">
                    <a:tint val="75000"/>
                  </a:schemeClr>
                </a:solidFill>
                <a:latin typeface="宋体"/>
                <a:ea typeface="宋体"/>
              </a:rPr>
              <a:t>L</a:t>
            </a:r>
            <a:r>
              <a:rPr lang="en-US" altLang="zh-CN" sz="1600" baseline="-25000" dirty="0" smtClean="0">
                <a:solidFill>
                  <a:schemeClr val="tx1">
                    <a:tint val="75000"/>
                  </a:schemeClr>
                </a:solidFill>
                <a:latin typeface="宋体"/>
                <a:ea typeface="宋体"/>
              </a:rPr>
              <a:t>e</a:t>
            </a:r>
            <a:r>
              <a:rPr lang="zh-CN" altLang="en-US" sz="1600" dirty="0" smtClean="0">
                <a:solidFill>
                  <a:schemeClr val="tx1">
                    <a:tint val="75000"/>
                  </a:schemeClr>
                </a:solidFill>
                <a:latin typeface="宋体"/>
                <a:ea typeface="宋体"/>
              </a:rPr>
              <a:t>成像时的物距和像距，△是物镜和目镜焦点之间的距离，</a:t>
            </a:r>
            <a:r>
              <a:rPr lang="zh-CN" altLang="en-US" sz="1600" b="1" dirty="0" smtClean="0">
                <a:solidFill>
                  <a:schemeClr val="tx1">
                    <a:tint val="75000"/>
                  </a:schemeClr>
                </a:solidFill>
                <a:latin typeface="宋体"/>
                <a:ea typeface="宋体"/>
              </a:rPr>
              <a:t>理论的放大率</a:t>
            </a:r>
            <a:r>
              <a:rPr lang="en-US" altLang="zh-CN" sz="1600" b="1" dirty="0" smtClean="0">
                <a:solidFill>
                  <a:schemeClr val="tx1">
                    <a:tint val="75000"/>
                  </a:schemeClr>
                </a:solidFill>
                <a:latin typeface="宋体"/>
                <a:ea typeface="宋体"/>
              </a:rPr>
              <a:t>m</a:t>
            </a:r>
            <a:r>
              <a:rPr lang="zh-CN" altLang="en-US" sz="1600" dirty="0" smtClean="0">
                <a:solidFill>
                  <a:schemeClr val="tx1">
                    <a:tint val="75000"/>
                  </a:schemeClr>
                </a:solidFill>
                <a:latin typeface="宋体"/>
                <a:ea typeface="宋体"/>
              </a:rPr>
              <a:t>可以由右图公式给出，式中</a:t>
            </a:r>
            <a:r>
              <a:rPr lang="en-US" altLang="zh-CN" sz="1600" dirty="0" smtClean="0">
                <a:solidFill>
                  <a:schemeClr val="tx1">
                    <a:tint val="75000"/>
                  </a:schemeClr>
                </a:solidFill>
                <a:latin typeface="Arial Unicode MS" pitchFamily="34" charset="-122"/>
                <a:ea typeface="Arial Unicode MS" pitchFamily="34" charset="-122"/>
                <a:cs typeface="Arial Unicode MS" pitchFamily="34" charset="-122"/>
              </a:rPr>
              <a:t>l</a:t>
            </a:r>
            <a:r>
              <a:rPr lang="zh-CN" altLang="en-US" sz="1600" dirty="0" smtClean="0">
                <a:solidFill>
                  <a:schemeClr val="tx1">
                    <a:tint val="75000"/>
                  </a:schemeClr>
                </a:solidFill>
                <a:latin typeface="宋体"/>
                <a:ea typeface="宋体"/>
              </a:rPr>
              <a:t>为目镜到物镜的距离</a:t>
            </a:r>
          </a:p>
          <a:p>
            <a:pPr>
              <a:spcBef>
                <a:spcPct val="20000"/>
              </a:spcBef>
              <a:defRPr/>
            </a:pPr>
            <a:endParaRPr lang="en-US" altLang="zh-CN" sz="1600" dirty="0" smtClean="0">
              <a:solidFill>
                <a:schemeClr val="tx1">
                  <a:tint val="75000"/>
                </a:schemeClr>
              </a:solidFill>
              <a:latin typeface="+mn-ea"/>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zh-CN" altLang="en-US" dirty="0" smtClean="0"/>
          </a:p>
          <a:p>
            <a:pPr marR="0" lvl="0" indent="0" fontAlgn="auto">
              <a:lnSpc>
                <a:spcPct val="100000"/>
              </a:lnSpc>
              <a:spcBef>
                <a:spcPct val="20000"/>
              </a:spcBef>
              <a:spcAft>
                <a:spcPts val="0"/>
              </a:spcAft>
              <a:buClrTx/>
              <a:buSzTx/>
              <a:buFont typeface="Arial" pitchFamily="34" charset="0"/>
              <a:buNone/>
              <a:tabLst/>
              <a:defRPr/>
            </a:pPr>
            <a:endParaRPr lang="en-US" altLang="zh-CN" dirty="0" smtClean="0">
              <a:solidFill>
                <a:schemeClr val="tx1">
                  <a:tint val="75000"/>
                </a:schemeClr>
              </a:solidFill>
            </a:endParaRPr>
          </a:p>
          <a:p>
            <a:pPr lvl="0">
              <a:spcBef>
                <a:spcPct val="20000"/>
              </a:spcBef>
            </a:pPr>
            <a:endParaRPr kumimoji="0" lang="zh-CN" alt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7" name="组合 30"/>
          <p:cNvGrpSpPr/>
          <p:nvPr/>
        </p:nvGrpSpPr>
        <p:grpSpPr>
          <a:xfrm>
            <a:off x="6400800" y="1156689"/>
            <a:ext cx="4884584" cy="1266079"/>
            <a:chOff x="5737706" y="1764341"/>
            <a:chExt cx="5125672" cy="1317636"/>
          </a:xfrm>
        </p:grpSpPr>
        <p:pic>
          <p:nvPicPr>
            <p:cNvPr id="4099" name="Picture 3"/>
            <p:cNvPicPr>
              <a:picLocks noChangeAspect="1" noChangeArrowheads="1"/>
            </p:cNvPicPr>
            <p:nvPr/>
          </p:nvPicPr>
          <p:blipFill>
            <a:blip r:embed="rId2" cstate="print"/>
            <a:srcRect/>
            <a:stretch>
              <a:fillRect/>
            </a:stretch>
          </p:blipFill>
          <p:spPr bwMode="auto">
            <a:xfrm>
              <a:off x="5737706" y="1764341"/>
              <a:ext cx="5125672" cy="1317636"/>
            </a:xfrm>
            <a:prstGeom prst="rect">
              <a:avLst/>
            </a:prstGeom>
            <a:noFill/>
            <a:ln w="9525">
              <a:noFill/>
              <a:miter lim="800000"/>
              <a:headEnd/>
              <a:tailEnd/>
            </a:ln>
          </p:spPr>
        </p:pic>
        <p:sp>
          <p:nvSpPr>
            <p:cNvPr id="25" name="TextBox 24"/>
            <p:cNvSpPr txBox="1"/>
            <p:nvPr/>
          </p:nvSpPr>
          <p:spPr>
            <a:xfrm>
              <a:off x="7930329" y="2789854"/>
              <a:ext cx="2055453" cy="276997"/>
            </a:xfrm>
            <a:prstGeom prst="rect">
              <a:avLst/>
            </a:prstGeom>
            <a:noFill/>
          </p:spPr>
          <p:txBody>
            <a:bodyPr wrap="square" rtlCol="0">
              <a:spAutoFit/>
            </a:bodyPr>
            <a:lstStyle/>
            <a:p>
              <a:r>
                <a:rPr lang="zh-CN" altLang="en-US" sz="1200" dirty="0" smtClean="0"/>
                <a:t>望远镜对无穷远处聚焦</a:t>
              </a:r>
              <a:endParaRPr lang="zh-CN" altLang="en-US" sz="1200" dirty="0"/>
            </a:p>
          </p:txBody>
        </p:sp>
      </p:grpSp>
      <p:sp>
        <p:nvSpPr>
          <p:cNvPr id="12" name="TextBox 11"/>
          <p:cNvSpPr txBox="1"/>
          <p:nvPr/>
        </p:nvSpPr>
        <p:spPr>
          <a:xfrm>
            <a:off x="6424092" y="4746745"/>
            <a:ext cx="4431885" cy="634483"/>
          </a:xfrm>
          <a:prstGeom prst="rect">
            <a:avLst/>
          </a:prstGeom>
          <a:noFill/>
        </p:spPr>
        <p:txBody>
          <a:bodyPr wrap="square" rtlCol="0">
            <a:spAutoFit/>
          </a:bodyPr>
          <a:lstStyle/>
          <a:p>
            <a:r>
              <a:rPr lang="zh-CN" altLang="en-US" sz="1600" dirty="0" smtClean="0"/>
              <a:t>定义原像对眼睛的视角为</a:t>
            </a:r>
            <a:r>
              <a:rPr lang="el-GR" altLang="zh-CN" sz="1600" dirty="0" smtClean="0"/>
              <a:t>α</a:t>
            </a:r>
            <a:r>
              <a:rPr lang="zh-CN" altLang="en-US" sz="1600" dirty="0" smtClean="0"/>
              <a:t>，经过眼睛后对眼睛的视角为</a:t>
            </a:r>
            <a:r>
              <a:rPr lang="el-GR" altLang="zh-CN" sz="1600" dirty="0" smtClean="0"/>
              <a:t>β</a:t>
            </a:r>
            <a:r>
              <a:rPr lang="zh-CN" altLang="en-US" sz="1600" dirty="0" smtClean="0"/>
              <a:t>，计算放大率</a:t>
            </a:r>
            <a:r>
              <a:rPr lang="en-US" altLang="zh-CN" sz="1600" dirty="0" smtClean="0"/>
              <a:t>m</a:t>
            </a:r>
            <a:r>
              <a:rPr lang="zh-CN" altLang="en-US" sz="1600" dirty="0" smtClean="0"/>
              <a:t>等于：</a:t>
            </a:r>
            <a:endParaRPr lang="zh-CN" altLang="en-US" sz="1600" dirty="0"/>
          </a:p>
        </p:txBody>
      </p:sp>
      <p:pic>
        <p:nvPicPr>
          <p:cNvPr id="13" name="图片 12"/>
          <p:cNvPicPr>
            <a:picLocks noChangeAspect="1"/>
          </p:cNvPicPr>
          <p:nvPr/>
        </p:nvPicPr>
        <p:blipFill>
          <a:blip r:embed="rId3" cstate="print"/>
          <a:stretch>
            <a:fillRect/>
          </a:stretch>
        </p:blipFill>
        <p:spPr>
          <a:xfrm>
            <a:off x="6123927" y="2384899"/>
            <a:ext cx="5216196" cy="2319966"/>
          </a:xfrm>
          <a:prstGeom prst="rect">
            <a:avLst/>
          </a:prstGeom>
        </p:spPr>
      </p:pic>
      <p:grpSp>
        <p:nvGrpSpPr>
          <p:cNvPr id="8" name="组合 13"/>
          <p:cNvGrpSpPr/>
          <p:nvPr/>
        </p:nvGrpSpPr>
        <p:grpSpPr>
          <a:xfrm>
            <a:off x="6546779" y="5455220"/>
            <a:ext cx="4120850" cy="1105805"/>
            <a:chOff x="3939339" y="2975343"/>
            <a:chExt cx="3548584" cy="1019173"/>
          </a:xfrm>
        </p:grpSpPr>
        <p:pic>
          <p:nvPicPr>
            <p:cNvPr id="15" name="Picture 3"/>
            <p:cNvPicPr>
              <a:picLocks noChangeAspect="1" noChangeArrowheads="1"/>
            </p:cNvPicPr>
            <p:nvPr/>
          </p:nvPicPr>
          <p:blipFill>
            <a:blip r:embed="rId4" cstate="print"/>
            <a:srcRect/>
            <a:stretch>
              <a:fillRect/>
            </a:stretch>
          </p:blipFill>
          <p:spPr bwMode="auto">
            <a:xfrm>
              <a:off x="3939339" y="3514739"/>
              <a:ext cx="2520280" cy="479777"/>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3959530" y="2975343"/>
              <a:ext cx="3528393" cy="455559"/>
            </a:xfrm>
            <a:prstGeom prst="rect">
              <a:avLst/>
            </a:prstGeom>
            <a:noFill/>
            <a:ln w="9525">
              <a:noFill/>
              <a:miter lim="800000"/>
              <a:headEnd/>
              <a:tailEnd/>
            </a:ln>
          </p:spPr>
        </p:pic>
      </p:grpSp>
      <p:sp>
        <p:nvSpPr>
          <p:cNvPr id="32" name="TextBox 31"/>
          <p:cNvSpPr txBox="1"/>
          <p:nvPr/>
        </p:nvSpPr>
        <p:spPr>
          <a:xfrm flipH="1">
            <a:off x="7510548" y="4228146"/>
            <a:ext cx="1492742" cy="276999"/>
          </a:xfrm>
          <a:prstGeom prst="rect">
            <a:avLst/>
          </a:prstGeom>
          <a:noFill/>
        </p:spPr>
        <p:txBody>
          <a:bodyPr wrap="square" rtlCol="0">
            <a:spAutoFit/>
          </a:bodyPr>
          <a:lstStyle/>
          <a:p>
            <a:r>
              <a:rPr lang="zh-CN" altLang="en-US" sz="1200" dirty="0" smtClean="0"/>
              <a:t>望远镜对近处聚焦</a:t>
            </a:r>
          </a:p>
        </p:txBody>
      </p:sp>
    </p:spTree>
    <p:extLst>
      <p:ext uri="{BB962C8B-B14F-4D97-AF65-F5344CB8AC3E}">
        <p14:creationId xmlns:p14="http://schemas.microsoft.com/office/powerpoint/2010/main" xmlns="" val="236280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627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实验原理</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内容占位符 2"/>
          <p:cNvSpPr txBox="1">
            <a:spLocks/>
          </p:cNvSpPr>
          <p:nvPr/>
        </p:nvSpPr>
        <p:spPr>
          <a:xfrm>
            <a:off x="457198" y="1091261"/>
            <a:ext cx="11226802" cy="565595"/>
          </a:xfrm>
          <a:prstGeom prst="rect">
            <a:avLst/>
          </a:prstGeom>
        </p:spPr>
        <p:txBody>
          <a:bodyPr vert="horz" lIns="91440" tIns="45720" rIns="91440" bIns="45720" rtlCol="0">
            <a:normAutofit/>
          </a:bodyPr>
          <a:lstStyle/>
          <a:p>
            <a:pPr>
              <a:spcBef>
                <a:spcPct val="20000"/>
              </a:spcBef>
              <a:defRPr/>
            </a:pPr>
            <a:r>
              <a:rPr lang="zh-CN" altLang="en-US" sz="1600" dirty="0" smtClean="0">
                <a:solidFill>
                  <a:schemeClr val="tx1">
                    <a:tint val="75000"/>
                  </a:schemeClr>
                </a:solidFill>
                <a:latin typeface="+mn-ea"/>
              </a:rPr>
              <a:t>下图是实际搭建的望远镜观察近处物体的效果：</a:t>
            </a:r>
            <a:endParaRPr lang="en-US" altLang="zh-CN" sz="1600" dirty="0" smtClean="0">
              <a:solidFill>
                <a:schemeClr val="tx1">
                  <a:tint val="75000"/>
                </a:schemeClr>
              </a:solidFill>
              <a:latin typeface="+mn-ea"/>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zh-CN" altLang="en-US" dirty="0" smtClean="0"/>
          </a:p>
          <a:p>
            <a:pPr marR="0" lvl="0" indent="0" fontAlgn="auto">
              <a:lnSpc>
                <a:spcPct val="100000"/>
              </a:lnSpc>
              <a:spcBef>
                <a:spcPct val="20000"/>
              </a:spcBef>
              <a:spcAft>
                <a:spcPts val="0"/>
              </a:spcAft>
              <a:buClrTx/>
              <a:buSzTx/>
              <a:buFont typeface="Arial" pitchFamily="34" charset="0"/>
              <a:buNone/>
              <a:tabLst/>
              <a:defRPr/>
            </a:pPr>
            <a:endParaRPr lang="en-US" altLang="zh-CN" dirty="0" smtClean="0">
              <a:solidFill>
                <a:schemeClr val="tx1">
                  <a:tint val="75000"/>
                </a:schemeClr>
              </a:solidFill>
            </a:endParaRPr>
          </a:p>
          <a:p>
            <a:pPr lvl="0">
              <a:spcBef>
                <a:spcPct val="20000"/>
              </a:spcBef>
            </a:pPr>
            <a:endParaRPr kumimoji="0" lang="zh-CN" alt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22" name="组合 21"/>
          <p:cNvGrpSpPr/>
          <p:nvPr/>
        </p:nvGrpSpPr>
        <p:grpSpPr>
          <a:xfrm>
            <a:off x="2407138" y="1735008"/>
            <a:ext cx="6471130" cy="4134345"/>
            <a:chOff x="2684622" y="2390147"/>
            <a:chExt cx="4742089" cy="3602398"/>
          </a:xfrm>
        </p:grpSpPr>
        <p:pic>
          <p:nvPicPr>
            <p:cNvPr id="24" name="图片 23"/>
            <p:cNvPicPr>
              <a:picLocks noChangeAspect="1"/>
            </p:cNvPicPr>
            <p:nvPr/>
          </p:nvPicPr>
          <p:blipFill>
            <a:blip r:embed="rId2" cstate="print"/>
            <a:stretch>
              <a:fillRect/>
            </a:stretch>
          </p:blipFill>
          <p:spPr>
            <a:xfrm>
              <a:off x="2684622" y="2390148"/>
              <a:ext cx="2049480" cy="3600000"/>
            </a:xfrm>
            <a:prstGeom prst="rect">
              <a:avLst/>
            </a:prstGeom>
          </p:spPr>
        </p:pic>
        <p:pic>
          <p:nvPicPr>
            <p:cNvPr id="27" name="图片 26"/>
            <p:cNvPicPr>
              <a:picLocks noChangeAspect="1"/>
            </p:cNvPicPr>
            <p:nvPr/>
          </p:nvPicPr>
          <p:blipFill>
            <a:blip r:embed="rId3" cstate="print"/>
            <a:stretch>
              <a:fillRect/>
            </a:stretch>
          </p:blipFill>
          <p:spPr>
            <a:xfrm rot="5400000">
              <a:off x="4278187" y="2844021"/>
              <a:ext cx="3602398" cy="2694650"/>
            </a:xfrm>
            <a:prstGeom prst="rect">
              <a:avLst/>
            </a:prstGeom>
          </p:spPr>
        </p:pic>
      </p:grpSp>
    </p:spTree>
    <p:extLst>
      <p:ext uri="{BB962C8B-B14F-4D97-AF65-F5344CB8AC3E}">
        <p14:creationId xmlns:p14="http://schemas.microsoft.com/office/powerpoint/2010/main" xmlns="" val="2362805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6273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实验原理</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内容占位符 2"/>
          <p:cNvSpPr txBox="1">
            <a:spLocks/>
          </p:cNvSpPr>
          <p:nvPr/>
        </p:nvSpPr>
        <p:spPr>
          <a:xfrm>
            <a:off x="457200" y="966221"/>
            <a:ext cx="4614986" cy="4996917"/>
          </a:xfrm>
          <a:prstGeom prst="rect">
            <a:avLst/>
          </a:prstGeom>
        </p:spPr>
        <p:txBody>
          <a:bodyPr vert="horz" lIns="91440" tIns="45720" rIns="91440" bIns="45720" rtlCol="0">
            <a:normAutofit lnSpcReduction="10000"/>
          </a:bodyPr>
          <a:lstStyle/>
          <a:p>
            <a:pPr marR="0" lvl="0" indent="0" fontAlgn="auto">
              <a:lnSpc>
                <a:spcPct val="100000"/>
              </a:lnSpc>
              <a:spcBef>
                <a:spcPct val="20000"/>
              </a:spcBef>
              <a:spcAft>
                <a:spcPts val="0"/>
              </a:spcAft>
              <a:buClrTx/>
              <a:buSzTx/>
              <a:buFont typeface="Arial" pitchFamily="34" charset="0"/>
              <a:buNone/>
              <a:tabLst/>
              <a:defRPr/>
            </a:pPr>
            <a:r>
              <a:rPr lang="en-US" altLang="zh-CN" dirty="0" smtClean="0">
                <a:solidFill>
                  <a:schemeClr val="tx1">
                    <a:tint val="75000"/>
                  </a:schemeClr>
                </a:solidFill>
              </a:rPr>
              <a:t>3</a:t>
            </a:r>
            <a:r>
              <a:rPr lang="zh-CN" altLang="en-US" dirty="0" smtClean="0">
                <a:solidFill>
                  <a:schemeClr val="tx1">
                    <a:tint val="75000"/>
                  </a:schemeClr>
                </a:solidFill>
              </a:rPr>
              <a:t>、显微镜的原理</a:t>
            </a:r>
            <a:endParaRPr lang="en-US" altLang="zh-CN" dirty="0" smtClean="0">
              <a:solidFill>
                <a:schemeClr val="tx1">
                  <a:tint val="75000"/>
                </a:schemeClr>
              </a:solidFill>
            </a:endParaRPr>
          </a:p>
          <a:p>
            <a:pPr marR="0" lvl="0" indent="0" fontAlgn="auto">
              <a:lnSpc>
                <a:spcPct val="100000"/>
              </a:lnSpc>
              <a:spcBef>
                <a:spcPct val="20000"/>
              </a:spcBef>
              <a:spcAft>
                <a:spcPts val="0"/>
              </a:spcAft>
              <a:buClrTx/>
              <a:buSzTx/>
              <a:buFont typeface="Arial" pitchFamily="34" charset="0"/>
              <a:buNone/>
              <a:tabLst/>
              <a:defRPr/>
            </a:pPr>
            <a:endParaRPr lang="en-US" altLang="zh-CN" dirty="0" smtClean="0">
              <a:solidFill>
                <a:schemeClr val="tx1">
                  <a:tint val="75000"/>
                </a:schemeClr>
              </a:solidFill>
            </a:endParaRPr>
          </a:p>
          <a:p>
            <a:pPr>
              <a:spcBef>
                <a:spcPct val="20000"/>
              </a:spcBef>
              <a:defRPr/>
            </a:pPr>
            <a:r>
              <a:rPr lang="zh-CN" altLang="en-US" sz="1700" dirty="0" smtClean="0">
                <a:solidFill>
                  <a:schemeClr val="tx1">
                    <a:tint val="75000"/>
                  </a:schemeClr>
                </a:solidFill>
              </a:rPr>
              <a:t>显微镜利用凸透镜的放大成像原理，将人眼不能分辨的微小物放大到人眼能分辨的尺寸。</a:t>
            </a:r>
            <a:endParaRPr lang="en-US" altLang="zh-CN" sz="1700" dirty="0" smtClean="0">
              <a:solidFill>
                <a:schemeClr val="tx1">
                  <a:tint val="75000"/>
                </a:schemeClr>
              </a:solidFill>
            </a:endParaRPr>
          </a:p>
          <a:p>
            <a:pPr>
              <a:spcBef>
                <a:spcPct val="20000"/>
              </a:spcBef>
              <a:defRPr/>
            </a:pPr>
            <a:endParaRPr lang="en-US" altLang="zh-CN" sz="1700" dirty="0" smtClean="0">
              <a:solidFill>
                <a:schemeClr val="tx1">
                  <a:tint val="75000"/>
                </a:schemeClr>
              </a:solidFill>
            </a:endParaRPr>
          </a:p>
          <a:p>
            <a:pPr>
              <a:spcBef>
                <a:spcPct val="20000"/>
              </a:spcBef>
              <a:defRPr/>
            </a:pPr>
            <a:r>
              <a:rPr lang="zh-CN" altLang="en-US" sz="1700" dirty="0" smtClean="0">
                <a:solidFill>
                  <a:schemeClr val="tx1">
                    <a:tint val="75000"/>
                  </a:schemeClr>
                </a:solidFill>
              </a:rPr>
              <a:t>光路图如右图</a:t>
            </a:r>
            <a:r>
              <a:rPr lang="en-US" altLang="zh-CN" sz="1700" dirty="0" smtClean="0">
                <a:solidFill>
                  <a:schemeClr val="tx1">
                    <a:tint val="75000"/>
                  </a:schemeClr>
                </a:solidFill>
              </a:rPr>
              <a:t>1</a:t>
            </a:r>
            <a:r>
              <a:rPr lang="zh-CN" altLang="en-US" sz="1700" dirty="0" smtClean="0">
                <a:solidFill>
                  <a:schemeClr val="tx1">
                    <a:tint val="75000"/>
                  </a:schemeClr>
                </a:solidFill>
              </a:rPr>
              <a:t>：被观察物体</a:t>
            </a:r>
            <a:r>
              <a:rPr lang="en-US" altLang="zh-CN" sz="1700" dirty="0" smtClean="0">
                <a:solidFill>
                  <a:schemeClr val="tx1">
                    <a:tint val="75000"/>
                  </a:schemeClr>
                </a:solidFill>
              </a:rPr>
              <a:t>AB</a:t>
            </a:r>
            <a:r>
              <a:rPr lang="zh-CN" altLang="en-US" sz="1700" dirty="0" smtClean="0">
                <a:solidFill>
                  <a:schemeClr val="tx1">
                    <a:tint val="75000"/>
                  </a:schemeClr>
                </a:solidFill>
              </a:rPr>
              <a:t>位于凸透镜</a:t>
            </a:r>
            <a:r>
              <a:rPr lang="en-US" altLang="zh-CN" sz="1700" dirty="0" smtClean="0">
                <a:solidFill>
                  <a:schemeClr val="tx1">
                    <a:tint val="75000"/>
                  </a:schemeClr>
                </a:solidFill>
              </a:rPr>
              <a:t>L</a:t>
            </a:r>
            <a:r>
              <a:rPr lang="en-US" altLang="zh-CN" sz="1700" baseline="-25000" dirty="0" smtClean="0">
                <a:solidFill>
                  <a:schemeClr val="tx1">
                    <a:tint val="75000"/>
                  </a:schemeClr>
                </a:solidFill>
              </a:rPr>
              <a:t>0</a:t>
            </a:r>
            <a:r>
              <a:rPr lang="zh-CN" altLang="en-US" sz="1700" dirty="0" smtClean="0">
                <a:solidFill>
                  <a:schemeClr val="tx1">
                    <a:tint val="75000"/>
                  </a:schemeClr>
                </a:solidFill>
              </a:rPr>
              <a:t>左侧大于但接近</a:t>
            </a:r>
            <a:r>
              <a:rPr lang="en-US" altLang="zh-CN" sz="1700" dirty="0" smtClean="0">
                <a:solidFill>
                  <a:schemeClr val="tx1">
                    <a:tint val="75000"/>
                  </a:schemeClr>
                </a:solidFill>
              </a:rPr>
              <a:t>f</a:t>
            </a:r>
            <a:r>
              <a:rPr lang="en-US" altLang="zh-CN" sz="1700" baseline="-25000" dirty="0" smtClean="0">
                <a:solidFill>
                  <a:schemeClr val="tx1">
                    <a:tint val="75000"/>
                  </a:schemeClr>
                </a:solidFill>
              </a:rPr>
              <a:t>0</a:t>
            </a:r>
            <a:r>
              <a:rPr lang="zh-CN" altLang="en-US" sz="1700" dirty="0" smtClean="0">
                <a:solidFill>
                  <a:schemeClr val="tx1">
                    <a:tint val="75000"/>
                  </a:schemeClr>
                </a:solidFill>
              </a:rPr>
              <a:t>处，经</a:t>
            </a:r>
            <a:r>
              <a:rPr lang="en-US" altLang="zh-CN" sz="1700" dirty="0" smtClean="0">
                <a:solidFill>
                  <a:schemeClr val="tx1">
                    <a:tint val="75000"/>
                  </a:schemeClr>
                </a:solidFill>
              </a:rPr>
              <a:t>L</a:t>
            </a:r>
            <a:r>
              <a:rPr lang="en-US" altLang="zh-CN" sz="1700" baseline="-25000" dirty="0" smtClean="0">
                <a:solidFill>
                  <a:schemeClr val="tx1">
                    <a:tint val="75000"/>
                  </a:schemeClr>
                </a:solidFill>
              </a:rPr>
              <a:t>0</a:t>
            </a:r>
            <a:r>
              <a:rPr lang="zh-CN" altLang="en-US" sz="1700" dirty="0" smtClean="0">
                <a:solidFill>
                  <a:schemeClr val="tx1">
                    <a:tint val="75000"/>
                  </a:schemeClr>
                </a:solidFill>
              </a:rPr>
              <a:t>放大成一倒立放大实像</a:t>
            </a:r>
            <a:r>
              <a:rPr lang="en-US" altLang="zh-CN" sz="1700" dirty="0" smtClean="0">
                <a:solidFill>
                  <a:schemeClr val="tx1">
                    <a:tint val="75000"/>
                  </a:schemeClr>
                </a:solidFill>
              </a:rPr>
              <a:t>A</a:t>
            </a:r>
            <a:r>
              <a:rPr lang="en-US" altLang="zh-CN" sz="1700" baseline="-25000" dirty="0" smtClean="0">
                <a:solidFill>
                  <a:schemeClr val="tx1">
                    <a:tint val="75000"/>
                  </a:schemeClr>
                </a:solidFill>
              </a:rPr>
              <a:t>1</a:t>
            </a:r>
            <a:r>
              <a:rPr lang="en-US" altLang="zh-CN" sz="1700" dirty="0" smtClean="0">
                <a:solidFill>
                  <a:schemeClr val="tx1">
                    <a:tint val="75000"/>
                  </a:schemeClr>
                </a:solidFill>
              </a:rPr>
              <a:t>B</a:t>
            </a:r>
            <a:r>
              <a:rPr lang="en-US" altLang="zh-CN" sz="1700" baseline="-25000" dirty="0" smtClean="0">
                <a:solidFill>
                  <a:schemeClr val="tx1">
                    <a:tint val="75000"/>
                  </a:schemeClr>
                </a:solidFill>
              </a:rPr>
              <a:t>1</a:t>
            </a:r>
            <a:r>
              <a:rPr lang="zh-CN" altLang="en-US" sz="1700" baseline="-25000" dirty="0" smtClean="0">
                <a:solidFill>
                  <a:schemeClr val="tx1">
                    <a:tint val="75000"/>
                  </a:schemeClr>
                </a:solidFill>
              </a:rPr>
              <a:t>，</a:t>
            </a:r>
            <a:r>
              <a:rPr lang="zh-CN" altLang="en-US" sz="1700" dirty="0" smtClean="0">
                <a:solidFill>
                  <a:schemeClr val="tx1">
                    <a:tint val="75000"/>
                  </a:schemeClr>
                </a:solidFill>
              </a:rPr>
              <a:t>像</a:t>
            </a:r>
            <a:r>
              <a:rPr lang="en-US" altLang="zh-CN" sz="1700" dirty="0" smtClean="0">
                <a:solidFill>
                  <a:schemeClr val="tx1">
                    <a:tint val="75000"/>
                  </a:schemeClr>
                </a:solidFill>
              </a:rPr>
              <a:t>A</a:t>
            </a:r>
            <a:r>
              <a:rPr lang="en-US" altLang="zh-CN" sz="1700" baseline="-25000" dirty="0" smtClean="0">
                <a:solidFill>
                  <a:schemeClr val="tx1">
                    <a:tint val="75000"/>
                  </a:schemeClr>
                </a:solidFill>
              </a:rPr>
              <a:t>1</a:t>
            </a:r>
            <a:r>
              <a:rPr lang="en-US" altLang="zh-CN" sz="1700" dirty="0" smtClean="0">
                <a:solidFill>
                  <a:schemeClr val="tx1">
                    <a:tint val="75000"/>
                  </a:schemeClr>
                </a:solidFill>
              </a:rPr>
              <a:t>B</a:t>
            </a:r>
            <a:r>
              <a:rPr lang="en-US" altLang="zh-CN" sz="1700" baseline="-25000" dirty="0" smtClean="0">
                <a:solidFill>
                  <a:schemeClr val="tx1">
                    <a:tint val="75000"/>
                  </a:schemeClr>
                </a:solidFill>
              </a:rPr>
              <a:t>1</a:t>
            </a:r>
            <a:r>
              <a:rPr lang="zh-CN" altLang="en-US" sz="1700" dirty="0" smtClean="0">
                <a:solidFill>
                  <a:schemeClr val="tx1">
                    <a:tint val="75000"/>
                  </a:schemeClr>
                </a:solidFill>
              </a:rPr>
              <a:t>位于</a:t>
            </a:r>
            <a:r>
              <a:rPr lang="en-US" altLang="zh-CN" sz="1700" dirty="0" smtClean="0">
                <a:solidFill>
                  <a:schemeClr val="tx1">
                    <a:tint val="75000"/>
                  </a:schemeClr>
                </a:solidFill>
              </a:rPr>
              <a:t>L</a:t>
            </a:r>
            <a:r>
              <a:rPr lang="en-US" altLang="zh-CN" sz="1700" baseline="-25000" dirty="0" smtClean="0">
                <a:solidFill>
                  <a:schemeClr val="tx1">
                    <a:tint val="75000"/>
                  </a:schemeClr>
                </a:solidFill>
              </a:rPr>
              <a:t>e</a:t>
            </a:r>
            <a:r>
              <a:rPr lang="zh-CN" altLang="en-US" sz="1700" dirty="0" smtClean="0">
                <a:solidFill>
                  <a:schemeClr val="tx1">
                    <a:tint val="75000"/>
                  </a:schemeClr>
                </a:solidFill>
              </a:rPr>
              <a:t>左侧</a:t>
            </a:r>
            <a:r>
              <a:rPr lang="en-US" altLang="zh-CN" sz="1700" dirty="0" err="1" smtClean="0">
                <a:solidFill>
                  <a:schemeClr val="tx1">
                    <a:tint val="75000"/>
                  </a:schemeClr>
                </a:solidFill>
              </a:rPr>
              <a:t>f</a:t>
            </a:r>
            <a:r>
              <a:rPr lang="en-US" altLang="zh-CN" sz="1700" baseline="-25000" dirty="0" err="1" smtClean="0">
                <a:solidFill>
                  <a:schemeClr val="tx1">
                    <a:tint val="75000"/>
                  </a:schemeClr>
                </a:solidFill>
              </a:rPr>
              <a:t>e</a:t>
            </a:r>
            <a:r>
              <a:rPr lang="zh-CN" altLang="en-US" sz="1700" dirty="0" smtClean="0">
                <a:solidFill>
                  <a:schemeClr val="tx1">
                    <a:tint val="75000"/>
                  </a:schemeClr>
                </a:solidFill>
              </a:rPr>
              <a:t>以内，经</a:t>
            </a:r>
            <a:r>
              <a:rPr lang="en-US" altLang="zh-CN" sz="1700" dirty="0" smtClean="0">
                <a:solidFill>
                  <a:schemeClr val="tx1">
                    <a:tint val="75000"/>
                  </a:schemeClr>
                </a:solidFill>
              </a:rPr>
              <a:t>L</a:t>
            </a:r>
            <a:r>
              <a:rPr lang="en-US" altLang="zh-CN" sz="1700" baseline="-25000" dirty="0" smtClean="0">
                <a:solidFill>
                  <a:schemeClr val="tx1">
                    <a:tint val="75000"/>
                  </a:schemeClr>
                </a:solidFill>
              </a:rPr>
              <a:t>e</a:t>
            </a:r>
            <a:r>
              <a:rPr lang="zh-CN" altLang="en-US" sz="1700" dirty="0" smtClean="0">
                <a:solidFill>
                  <a:schemeClr val="tx1">
                    <a:tint val="75000"/>
                  </a:schemeClr>
                </a:solidFill>
              </a:rPr>
              <a:t>在远处成一倒立更大的虚像</a:t>
            </a:r>
            <a:r>
              <a:rPr lang="en-US" altLang="zh-CN" sz="1700" dirty="0" smtClean="0">
                <a:solidFill>
                  <a:schemeClr val="tx1">
                    <a:tint val="75000"/>
                  </a:schemeClr>
                </a:solidFill>
              </a:rPr>
              <a:t>A</a:t>
            </a:r>
            <a:r>
              <a:rPr lang="en-US" altLang="zh-CN" sz="1700" baseline="-25000" dirty="0" smtClean="0">
                <a:solidFill>
                  <a:schemeClr val="tx1">
                    <a:tint val="75000"/>
                  </a:schemeClr>
                </a:solidFill>
              </a:rPr>
              <a:t>2</a:t>
            </a:r>
            <a:r>
              <a:rPr lang="en-US" altLang="zh-CN" sz="1700" dirty="0" smtClean="0">
                <a:solidFill>
                  <a:schemeClr val="tx1">
                    <a:tint val="75000"/>
                  </a:schemeClr>
                </a:solidFill>
              </a:rPr>
              <a:t>B</a:t>
            </a:r>
            <a:r>
              <a:rPr lang="en-US" altLang="zh-CN" sz="1700" baseline="-25000" dirty="0" smtClean="0">
                <a:solidFill>
                  <a:schemeClr val="tx1">
                    <a:tint val="75000"/>
                  </a:schemeClr>
                </a:solidFill>
              </a:rPr>
              <a:t>2</a:t>
            </a:r>
            <a:r>
              <a:rPr lang="zh-CN" altLang="en-US" sz="1700" dirty="0" smtClean="0">
                <a:solidFill>
                  <a:schemeClr val="tx1">
                    <a:tint val="75000"/>
                  </a:schemeClr>
                </a:solidFill>
              </a:rPr>
              <a:t>，人眼的明视距离</a:t>
            </a:r>
            <a:r>
              <a:rPr lang="en-US" altLang="zh-CN" sz="1700" dirty="0" smtClean="0">
                <a:solidFill>
                  <a:schemeClr val="tx1">
                    <a:tint val="75000"/>
                  </a:schemeClr>
                </a:solidFill>
              </a:rPr>
              <a:t>D</a:t>
            </a:r>
            <a:r>
              <a:rPr lang="zh-CN" altLang="en-US" sz="1700" dirty="0" smtClean="0">
                <a:solidFill>
                  <a:schemeClr val="tx1">
                    <a:tint val="75000"/>
                  </a:schemeClr>
                </a:solidFill>
              </a:rPr>
              <a:t>约为</a:t>
            </a:r>
            <a:r>
              <a:rPr lang="en-US" altLang="zh-CN" sz="1700" dirty="0" smtClean="0">
                <a:solidFill>
                  <a:schemeClr val="tx1">
                    <a:tint val="75000"/>
                  </a:schemeClr>
                </a:solidFill>
              </a:rPr>
              <a:t>254mm</a:t>
            </a:r>
          </a:p>
          <a:p>
            <a:pPr>
              <a:spcBef>
                <a:spcPct val="20000"/>
              </a:spcBef>
              <a:defRPr/>
            </a:pPr>
            <a:endParaRPr lang="en-US" altLang="zh-CN" sz="1700" dirty="0" smtClean="0">
              <a:solidFill>
                <a:schemeClr val="tx1">
                  <a:tint val="75000"/>
                </a:schemeClr>
              </a:solidFill>
            </a:endParaRPr>
          </a:p>
          <a:p>
            <a:pPr>
              <a:spcBef>
                <a:spcPct val="20000"/>
              </a:spcBef>
              <a:defRPr/>
            </a:pPr>
            <a:r>
              <a:rPr lang="zh-CN" altLang="en-US" sz="1700" dirty="0" smtClean="0">
                <a:solidFill>
                  <a:schemeClr val="tx1">
                    <a:tint val="75000"/>
                  </a:schemeClr>
                </a:solidFill>
              </a:rPr>
              <a:t>由于物镜需要焦距较小的凸透镜，而一般放大镜的焦距较大，需要自制水滴，图</a:t>
            </a:r>
            <a:r>
              <a:rPr lang="en-US" altLang="zh-CN" sz="1700" dirty="0" smtClean="0">
                <a:solidFill>
                  <a:schemeClr val="tx1">
                    <a:tint val="75000"/>
                  </a:schemeClr>
                </a:solidFill>
              </a:rPr>
              <a:t>2</a:t>
            </a:r>
            <a:r>
              <a:rPr lang="zh-CN" altLang="en-US" sz="1700" dirty="0" smtClean="0">
                <a:solidFill>
                  <a:schemeClr val="tx1">
                    <a:tint val="75000"/>
                  </a:schemeClr>
                </a:solidFill>
              </a:rPr>
              <a:t>是加工的好水滴凸透镜，图</a:t>
            </a:r>
            <a:r>
              <a:rPr lang="en-US" altLang="zh-CN" sz="1700" dirty="0" smtClean="0">
                <a:solidFill>
                  <a:schemeClr val="tx1">
                    <a:tint val="75000"/>
                  </a:schemeClr>
                </a:solidFill>
              </a:rPr>
              <a:t>3</a:t>
            </a:r>
            <a:r>
              <a:rPr lang="zh-CN" altLang="en-US" sz="1700" dirty="0" smtClean="0">
                <a:solidFill>
                  <a:schemeClr val="tx1">
                    <a:tint val="75000"/>
                  </a:schemeClr>
                </a:solidFill>
              </a:rPr>
              <a:t>是刻度尺被显微镜放大的</a:t>
            </a:r>
            <a:r>
              <a:rPr lang="zh-CN" altLang="en-US" sz="1700" dirty="0" smtClean="0">
                <a:solidFill>
                  <a:schemeClr val="tx1">
                    <a:tint val="75000"/>
                  </a:schemeClr>
                </a:solidFill>
              </a:rPr>
              <a:t>效果</a:t>
            </a:r>
            <a:endParaRPr lang="en-US" altLang="zh-CN" sz="1700" dirty="0" smtClean="0">
              <a:solidFill>
                <a:schemeClr val="tx1">
                  <a:tint val="75000"/>
                </a:schemeClr>
              </a:solidFill>
            </a:endParaRPr>
          </a:p>
          <a:p>
            <a:pPr>
              <a:spcBef>
                <a:spcPct val="20000"/>
              </a:spcBef>
              <a:defRPr/>
            </a:pPr>
            <a:endParaRPr lang="en-US" altLang="zh-CN" sz="1700" dirty="0" smtClean="0">
              <a:solidFill>
                <a:schemeClr val="tx1">
                  <a:tint val="75000"/>
                </a:schemeClr>
              </a:solidFill>
            </a:endParaRPr>
          </a:p>
          <a:p>
            <a:pPr>
              <a:spcBef>
                <a:spcPct val="20000"/>
              </a:spcBef>
              <a:defRPr/>
            </a:pPr>
            <a:r>
              <a:rPr lang="zh-CN" altLang="en-US" sz="1700" dirty="0" smtClean="0">
                <a:solidFill>
                  <a:schemeClr val="tx1">
                    <a:tint val="75000"/>
                  </a:schemeClr>
                </a:solidFill>
              </a:rPr>
              <a:t>制作视频可以在答</a:t>
            </a:r>
            <a:endParaRPr lang="en-US" altLang="zh-CN" sz="1700" dirty="0" smtClean="0">
              <a:solidFill>
                <a:schemeClr val="tx1">
                  <a:tint val="75000"/>
                </a:schemeClr>
              </a:solidFill>
            </a:endParaRPr>
          </a:p>
          <a:p>
            <a:pPr>
              <a:spcBef>
                <a:spcPct val="20000"/>
              </a:spcBef>
              <a:defRPr/>
            </a:pPr>
            <a:r>
              <a:rPr lang="zh-CN" altLang="en-US" sz="1700" dirty="0" smtClean="0">
                <a:solidFill>
                  <a:schemeClr val="tx1">
                    <a:tint val="75000"/>
                  </a:schemeClr>
                </a:solidFill>
              </a:rPr>
              <a:t>疑群文件中下载：</a:t>
            </a:r>
            <a:endParaRPr lang="zh-CN" altLang="en-US" dirty="0" smtClean="0"/>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en-US" altLang="zh-CN" sz="1600" dirty="0" smtClean="0">
              <a:solidFill>
                <a:schemeClr val="tx1">
                  <a:tint val="75000"/>
                </a:schemeClr>
              </a:solidFill>
            </a:endParaRPr>
          </a:p>
          <a:p>
            <a:pPr>
              <a:spcBef>
                <a:spcPct val="20000"/>
              </a:spcBef>
              <a:defRPr/>
            </a:pPr>
            <a:endParaRPr lang="zh-CN" altLang="en-US" dirty="0" smtClean="0"/>
          </a:p>
          <a:p>
            <a:pPr marR="0" lvl="0" indent="0" fontAlgn="auto">
              <a:lnSpc>
                <a:spcPct val="100000"/>
              </a:lnSpc>
              <a:spcBef>
                <a:spcPct val="20000"/>
              </a:spcBef>
              <a:spcAft>
                <a:spcPts val="0"/>
              </a:spcAft>
              <a:buClrTx/>
              <a:buSzTx/>
              <a:buFont typeface="Arial" pitchFamily="34" charset="0"/>
              <a:buNone/>
              <a:tabLst/>
              <a:defRPr/>
            </a:pPr>
            <a:endParaRPr lang="en-US" altLang="zh-CN" dirty="0" smtClean="0">
              <a:solidFill>
                <a:schemeClr val="tx1">
                  <a:tint val="75000"/>
                </a:schemeClr>
              </a:solidFill>
            </a:endParaRPr>
          </a:p>
          <a:p>
            <a:pPr lvl="0">
              <a:spcBef>
                <a:spcPct val="20000"/>
              </a:spcBef>
            </a:pPr>
            <a:endParaRPr kumimoji="0" lang="zh-CN" altLang="en-US"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3" name="Picture 3"/>
          <p:cNvPicPr>
            <a:picLocks noChangeAspect="1" noChangeArrowheads="1"/>
          </p:cNvPicPr>
          <p:nvPr/>
        </p:nvPicPr>
        <p:blipFill>
          <a:blip r:embed="rId2" cstate="print"/>
          <a:srcRect/>
          <a:stretch>
            <a:fillRect/>
          </a:stretch>
        </p:blipFill>
        <p:spPr bwMode="auto">
          <a:xfrm>
            <a:off x="8502794" y="1504727"/>
            <a:ext cx="3204652" cy="2214568"/>
          </a:xfrm>
          <a:prstGeom prst="rect">
            <a:avLst/>
          </a:prstGeom>
          <a:noFill/>
          <a:ln w="9525">
            <a:noFill/>
            <a:miter lim="800000"/>
            <a:headEnd/>
            <a:tailEnd/>
          </a:ln>
        </p:spPr>
      </p:pic>
      <p:pic>
        <p:nvPicPr>
          <p:cNvPr id="52" name="内容占位符 4">
            <a:extLst>
              <a:ext uri="{FF2B5EF4-FFF2-40B4-BE49-F238E27FC236}">
                <a16:creationId xmlns="" xmlns:a16="http://schemas.microsoft.com/office/drawing/2014/main" id="{C41DB54A-6018-4F15-BF71-767F2A8599D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9742" y="1099569"/>
            <a:ext cx="3112003" cy="2831569"/>
          </a:xfrm>
          <a:prstGeom prst="rect">
            <a:avLst/>
          </a:prstGeom>
        </p:spPr>
      </p:pic>
      <p:sp>
        <p:nvSpPr>
          <p:cNvPr id="73" name="TextBox 72"/>
          <p:cNvSpPr txBox="1"/>
          <p:nvPr/>
        </p:nvSpPr>
        <p:spPr>
          <a:xfrm>
            <a:off x="7588759" y="6400793"/>
            <a:ext cx="1867890" cy="276999"/>
          </a:xfrm>
          <a:prstGeom prst="rect">
            <a:avLst/>
          </a:prstGeom>
          <a:noFill/>
        </p:spPr>
        <p:txBody>
          <a:bodyPr wrap="square" rtlCol="0">
            <a:spAutoFit/>
          </a:bodyPr>
          <a:lstStyle/>
          <a:p>
            <a:r>
              <a:rPr lang="zh-CN" altLang="en-US" sz="1200" dirty="0" smtClean="0"/>
              <a:t>图</a:t>
            </a:r>
            <a:r>
              <a:rPr lang="en-US" altLang="zh-CN" sz="1200" dirty="0" smtClean="0"/>
              <a:t>3 </a:t>
            </a:r>
            <a:r>
              <a:rPr lang="zh-CN" altLang="en-US" sz="1200" dirty="0" smtClean="0"/>
              <a:t>显微镜放大效果</a:t>
            </a:r>
            <a:endParaRPr lang="zh-CN" altLang="en-US" sz="1200" dirty="0"/>
          </a:p>
        </p:txBody>
      </p:sp>
      <p:sp>
        <p:nvSpPr>
          <p:cNvPr id="75" name="TextBox 74"/>
          <p:cNvSpPr txBox="1"/>
          <p:nvPr/>
        </p:nvSpPr>
        <p:spPr>
          <a:xfrm>
            <a:off x="6041289" y="3970216"/>
            <a:ext cx="1461477" cy="276999"/>
          </a:xfrm>
          <a:prstGeom prst="rect">
            <a:avLst/>
          </a:prstGeom>
          <a:noFill/>
        </p:spPr>
        <p:txBody>
          <a:bodyPr wrap="square" rtlCol="0">
            <a:spAutoFit/>
          </a:bodyPr>
          <a:lstStyle/>
          <a:p>
            <a:r>
              <a:rPr lang="zh-CN" altLang="en-US" sz="1200" dirty="0" smtClean="0"/>
              <a:t>图</a:t>
            </a:r>
            <a:r>
              <a:rPr lang="en-US" altLang="zh-CN" sz="1200" dirty="0" smtClean="0"/>
              <a:t>1 </a:t>
            </a:r>
            <a:r>
              <a:rPr lang="zh-CN" altLang="en-US" sz="1200" dirty="0" smtClean="0"/>
              <a:t>显微镜原理图</a:t>
            </a:r>
            <a:endParaRPr lang="zh-CN" altLang="en-US" sz="1200" dirty="0"/>
          </a:p>
        </p:txBody>
      </p:sp>
      <p:sp>
        <p:nvSpPr>
          <p:cNvPr id="76" name="TextBox 75"/>
          <p:cNvSpPr txBox="1"/>
          <p:nvPr/>
        </p:nvSpPr>
        <p:spPr>
          <a:xfrm>
            <a:off x="9589476" y="3907696"/>
            <a:ext cx="1461477" cy="276999"/>
          </a:xfrm>
          <a:prstGeom prst="rect">
            <a:avLst/>
          </a:prstGeom>
          <a:noFill/>
        </p:spPr>
        <p:txBody>
          <a:bodyPr wrap="square" rtlCol="0">
            <a:spAutoFit/>
          </a:bodyPr>
          <a:lstStyle/>
          <a:p>
            <a:r>
              <a:rPr lang="zh-CN" altLang="en-US" sz="1200" dirty="0" smtClean="0"/>
              <a:t>图</a:t>
            </a:r>
            <a:r>
              <a:rPr lang="en-US" altLang="zh-CN" sz="1200" dirty="0" smtClean="0"/>
              <a:t>2</a:t>
            </a:r>
            <a:r>
              <a:rPr lang="zh-CN" altLang="en-US" sz="1200" dirty="0" smtClean="0"/>
              <a:t>水滴凸透镜</a:t>
            </a:r>
            <a:endParaRPr lang="zh-CN" altLang="en-US" sz="1200" dirty="0"/>
          </a:p>
        </p:txBody>
      </p:sp>
      <p:grpSp>
        <p:nvGrpSpPr>
          <p:cNvPr id="41" name="组合 40"/>
          <p:cNvGrpSpPr/>
          <p:nvPr/>
        </p:nvGrpSpPr>
        <p:grpSpPr>
          <a:xfrm>
            <a:off x="5165969" y="4415692"/>
            <a:ext cx="6377354" cy="1891323"/>
            <a:chOff x="802174" y="4832798"/>
            <a:chExt cx="4004287" cy="1460883"/>
          </a:xfrm>
        </p:grpSpPr>
        <p:pic>
          <p:nvPicPr>
            <p:cNvPr id="72" name="内容占位符 3">
              <a:extLst>
                <a:ext uri="{FF2B5EF4-FFF2-40B4-BE49-F238E27FC236}">
                  <a16:creationId xmlns:a16="http://schemas.microsoft.com/office/drawing/2014/main" xmlns="" id="{0845265C-66C2-4323-9396-9CF6BF35C1B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174" y="4832798"/>
              <a:ext cx="4004287" cy="1460883"/>
            </a:xfrm>
            <a:prstGeom prst="rect">
              <a:avLst/>
            </a:prstGeom>
          </p:spPr>
        </p:pic>
        <p:cxnSp>
          <p:nvCxnSpPr>
            <p:cNvPr id="37" name="直接箭头连接符 36"/>
            <p:cNvCxnSpPr/>
            <p:nvPr/>
          </p:nvCxnSpPr>
          <p:spPr>
            <a:xfrm flipH="1" flipV="1">
              <a:off x="2790095" y="5189418"/>
              <a:ext cx="15630" cy="3126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44721" y="4947140"/>
              <a:ext cx="969026" cy="276999"/>
            </a:xfrm>
            <a:prstGeom prst="rect">
              <a:avLst/>
            </a:prstGeom>
            <a:noFill/>
          </p:spPr>
          <p:txBody>
            <a:bodyPr wrap="square" rtlCol="0">
              <a:spAutoFit/>
            </a:bodyPr>
            <a:lstStyle/>
            <a:p>
              <a:r>
                <a:rPr lang="zh-CN" altLang="en-US" sz="1200" dirty="0" smtClean="0"/>
                <a:t>放大的刻度</a:t>
              </a:r>
              <a:endParaRPr lang="zh-CN" altLang="en-US" sz="1200" dirty="0"/>
            </a:p>
          </p:txBody>
        </p:sp>
      </p:grpSp>
      <p:pic>
        <p:nvPicPr>
          <p:cNvPr id="1026" name="Picture 2"/>
          <p:cNvPicPr>
            <a:picLocks noChangeAspect="1" noChangeArrowheads="1"/>
          </p:cNvPicPr>
          <p:nvPr/>
        </p:nvPicPr>
        <p:blipFill>
          <a:blip r:embed="rId5" cstate="print"/>
          <a:srcRect/>
          <a:stretch>
            <a:fillRect/>
          </a:stretch>
        </p:blipFill>
        <p:spPr bwMode="auto">
          <a:xfrm flipH="1">
            <a:off x="2383845" y="5083452"/>
            <a:ext cx="1209197" cy="1656220"/>
          </a:xfrm>
          <a:prstGeom prst="rect">
            <a:avLst/>
          </a:prstGeom>
          <a:noFill/>
          <a:ln w="9525">
            <a:noFill/>
            <a:miter lim="800000"/>
            <a:headEnd/>
            <a:tailEnd/>
          </a:ln>
        </p:spPr>
      </p:pic>
    </p:spTree>
    <p:extLst>
      <p:ext uri="{BB962C8B-B14F-4D97-AF65-F5344CB8AC3E}">
        <p14:creationId xmlns:p14="http://schemas.microsoft.com/office/powerpoint/2010/main" xmlns="" val="236280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9880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内容占位符 2"/>
          <p:cNvSpPr txBox="1">
            <a:spLocks/>
          </p:cNvSpPr>
          <p:nvPr/>
        </p:nvSpPr>
        <p:spPr>
          <a:xfrm>
            <a:off x="457200" y="966221"/>
            <a:ext cx="10992338" cy="5098517"/>
          </a:xfrm>
          <a:prstGeom prst="rect">
            <a:avLst/>
          </a:prstGeom>
        </p:spPr>
        <p:txBody>
          <a:bodyPr vert="horz" lIns="91440" tIns="45720" rIns="91440" bIns="45720" rtlCol="0">
            <a:normAutofit/>
          </a:bodyPr>
          <a:lstStyle/>
          <a:p>
            <a:pPr marR="0" lvl="0" indent="0" fontAlgn="auto">
              <a:lnSpc>
                <a:spcPct val="100000"/>
              </a:lnSpc>
              <a:spcBef>
                <a:spcPct val="20000"/>
              </a:spcBef>
              <a:spcAft>
                <a:spcPts val="0"/>
              </a:spcAft>
              <a:buClrTx/>
              <a:buSzTx/>
              <a:buFont typeface="Arial" pitchFamily="34" charset="0"/>
              <a:buNone/>
              <a:tabLst/>
              <a:defRPr/>
            </a:pPr>
            <a:r>
              <a:rPr lang="zh-CN" altLang="en-US" sz="2500" dirty="0" smtClean="0">
                <a:latin typeface="+mn-ea"/>
              </a:rPr>
              <a:t>基础实验：</a:t>
            </a:r>
            <a:endParaRPr lang="en-US" altLang="zh-CN" sz="25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5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latin typeface="+mn-ea"/>
              </a:rPr>
              <a:t>•  </a:t>
            </a:r>
            <a:r>
              <a:rPr lang="zh-CN" altLang="en-US" sz="2400" dirty="0" smtClean="0">
                <a:latin typeface="+mn-ea"/>
              </a:rPr>
              <a:t>用汇聚法粗测两个放大镜的焦距</a:t>
            </a: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latin typeface="+mn-ea"/>
              </a:rPr>
              <a:t>•  </a:t>
            </a:r>
            <a:r>
              <a:rPr lang="zh-CN" altLang="en-US" sz="2400" dirty="0" smtClean="0">
                <a:latin typeface="+mn-ea"/>
              </a:rPr>
              <a:t>使用硬纸板自制物平面（见第</a:t>
            </a:r>
            <a:r>
              <a:rPr lang="en-US" altLang="zh-CN" sz="2400" dirty="0" smtClean="0">
                <a:latin typeface="+mn-ea"/>
              </a:rPr>
              <a:t>5</a:t>
            </a:r>
            <a:r>
              <a:rPr lang="zh-CN" altLang="en-US" sz="2400" dirty="0" smtClean="0">
                <a:latin typeface="+mn-ea"/>
              </a:rPr>
              <a:t>页</a:t>
            </a:r>
            <a:r>
              <a:rPr lang="en-US" altLang="zh-CN" sz="2400" dirty="0" smtClean="0">
                <a:latin typeface="+mn-ea"/>
              </a:rPr>
              <a:t>PPT</a:t>
            </a:r>
            <a:r>
              <a:rPr lang="zh-CN" altLang="en-US" sz="2400" dirty="0" smtClean="0">
                <a:latin typeface="+mn-ea"/>
              </a:rPr>
              <a:t>），利用手机的手电筒做光源，用自准直法测出两个放大镜的焦距，并对比汇聚法的结果</a:t>
            </a: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solidFill>
                <a:srgbClr val="FF0000"/>
              </a:solidFill>
              <a:latin typeface="+mn-ea"/>
            </a:endParaRPr>
          </a:p>
          <a:p>
            <a:pPr marR="0" lvl="0" indent="0" fontAlgn="auto">
              <a:lnSpc>
                <a:spcPct val="100000"/>
              </a:lnSpc>
              <a:spcBef>
                <a:spcPct val="20000"/>
              </a:spcBef>
              <a:spcAft>
                <a:spcPts val="0"/>
              </a:spcAft>
              <a:buClrTx/>
              <a:buSzTx/>
              <a:buFont typeface="Arial" pitchFamily="34" charset="0"/>
              <a:buNone/>
              <a:tabLst/>
              <a:defRPr/>
            </a:pPr>
            <a:r>
              <a:rPr lang="en-US" altLang="zh-CN" sz="2400" dirty="0" smtClean="0">
                <a:latin typeface="+mn-ea"/>
              </a:rPr>
              <a:t>•  </a:t>
            </a:r>
            <a:r>
              <a:rPr lang="zh-CN" altLang="en-US" sz="2400" dirty="0" smtClean="0">
                <a:latin typeface="+mn-ea"/>
              </a:rPr>
              <a:t>用放大镜搭建开普勒式望远镜，注意长焦距用作物镜，短焦距用作目镜。调节望远镜对远处的景物聚焦，观察远处景物放大的效果，并拍摄一张你搭建的望远镜照片</a:t>
            </a:r>
            <a:endParaRPr lang="en-US" altLang="zh-CN" sz="2400" dirty="0" smtClean="0">
              <a:latin typeface="+mn-ea"/>
            </a:endParaRPr>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latin typeface="+mn-ea"/>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en-US" altLang="zh-CN" sz="2400" dirty="0" smtClean="0">
              <a:solidFill>
                <a:schemeClr val="tx1">
                  <a:tint val="75000"/>
                </a:schemeClr>
              </a:solidFill>
            </a:endParaRPr>
          </a:p>
          <a:p>
            <a:pPr>
              <a:spcBef>
                <a:spcPct val="20000"/>
              </a:spcBef>
              <a:defRPr/>
            </a:pPr>
            <a:endParaRPr lang="zh-CN" altLang="en-US" sz="2400" dirty="0" smtClean="0"/>
          </a:p>
          <a:p>
            <a:pPr marR="0" lvl="0" indent="0" fontAlgn="auto">
              <a:lnSpc>
                <a:spcPct val="100000"/>
              </a:lnSpc>
              <a:spcBef>
                <a:spcPct val="20000"/>
              </a:spcBef>
              <a:spcAft>
                <a:spcPts val="0"/>
              </a:spcAft>
              <a:buClrTx/>
              <a:buSzTx/>
              <a:buFont typeface="Arial" pitchFamily="34" charset="0"/>
              <a:buNone/>
              <a:tabLst/>
              <a:defRPr/>
            </a:pPr>
            <a:endParaRPr lang="en-US" altLang="zh-CN" sz="2400" dirty="0" smtClean="0">
              <a:solidFill>
                <a:schemeClr val="tx1">
                  <a:tint val="75000"/>
                </a:schemeClr>
              </a:solidFill>
            </a:endParaRPr>
          </a:p>
          <a:p>
            <a:pPr lvl="0">
              <a:spcBef>
                <a:spcPct val="20000"/>
              </a:spcBef>
            </a:pPr>
            <a:endParaRPr kumimoji="0" lang="zh-CN" alt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362805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首页.potx" id="{86EA3C01-BD65-405D-B12B-F1FA9FD598E2}" vid="{C30B1E10-425F-4259-8667-5CCC74317C22}"/>
    </a:ext>
  </a:extLst>
</a:theme>
</file>

<file path=docProps/app.xml><?xml version="1.0" encoding="utf-8"?>
<Properties xmlns="http://schemas.openxmlformats.org/officeDocument/2006/extended-properties" xmlns:vt="http://schemas.openxmlformats.org/officeDocument/2006/docPropsVTypes">
  <Template>PPT首页</Template>
  <TotalTime>431</TotalTime>
  <Words>1026</Words>
  <Application>Microsoft Office PowerPoint</Application>
  <PresentationFormat>自定义</PresentationFormat>
  <Paragraphs>134</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wei</dc:creator>
  <cp:lastModifiedBy>ustc</cp:lastModifiedBy>
  <cp:revision>82</cp:revision>
  <dcterms:created xsi:type="dcterms:W3CDTF">2020-03-25T02:48:04Z</dcterms:created>
  <dcterms:modified xsi:type="dcterms:W3CDTF">2020-03-31T03:33:55Z</dcterms:modified>
</cp:coreProperties>
</file>