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71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7953B8-D602-40C3-A78E-2E1F82AE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6A737B4-8794-45A0-B883-04C9346D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33DBE9-8BCF-4BD9-A4DF-27A1157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D7F6B7-941C-4688-AB70-3A76E1D5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E78E36E-3D59-4112-91C1-2F4F4BD1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1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FC066E-8FDC-425C-AF34-5008EC7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F6562FA-0280-4ACC-94DF-6A76E182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F5B3A61-4717-40F8-9164-042C17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85F292-782B-48D7-ACEF-77404F0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965F1B-9933-44A1-869A-F845274C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6BA0B64-78C3-4355-996F-D3A1061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1F586C-2110-42F5-93C4-4ED7A5578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737441-AC0F-4FB4-825D-671FF27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130329D-38CF-4886-ADE4-F13FA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517B28-B686-4C63-A2FA-69A693D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61AA9-1746-4087-81F1-7CA4CB3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816A09-7A09-453B-BD31-CF5D681D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2B6FC4-6FF3-4ADE-BCC9-A4AE9BAA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C4A8D5-4736-4E44-AE04-A01163B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E771B3-499B-44CC-A374-6DE0A72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5967B5-32D8-4A20-AC34-957CA93E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7059B90-6019-46CA-8B5C-F6E4234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DDA5BBA-4825-4A54-B80E-C52215C0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D2E143B-C3F5-4566-846C-ACE6DE66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A83BF-0752-488C-89F1-C75DF75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F5F178-8847-416C-A6B9-81BFC5D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39736D2-B76B-4D3F-B534-B0DC9A113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538B8DB-6132-4CA8-9091-6A5BE70B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C77F874-4E8B-4588-B03C-EAEC3335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643C5AB-324D-45E4-A150-56E467C1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A87AFE-F369-4AC6-86A8-5CD9C0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5A481A-1D71-45C0-B920-75F0865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F3043A9-0B92-4F9F-A376-8D2E576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5B82350-65FB-4577-A790-67BAB4E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CA9A000-57FB-4888-A807-73883877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A310837-C841-483A-9917-A3343AB59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D4724E5-3480-47DA-B228-58015765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59F03BD-6891-439E-948F-01539785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D9C3211-48AA-4721-89B2-5857F9C8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B66F9C-0BD4-471C-A9EE-8B7315D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1E6724F-B94B-4EAB-B0AE-77AB224A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462CC2-50FA-460D-9225-6603969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AAE1F5F-6F2D-4C54-A715-DF96355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CCA2CE5-F604-4DC0-8B11-9EF9591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5A63D4F-B3F4-4F48-B420-1B4CB7C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3B30D1-BB42-42C9-9271-5DEC313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174A30-C2C2-442F-B0BD-C68D2FBC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9F6B07-0C6C-494F-832D-345229D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C1504E9-68DE-4758-860A-8849237A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92859EB-10A2-43FC-BD68-55DDF0AC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EF5D309-382D-4220-800D-FB45FA6C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C0A849-65E7-45A8-906A-F49D29A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932BBC-B71E-4F1E-9509-1F62D9F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C215212-9C91-4CD5-BC7E-33E6BEDD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F4A8ACC-E9C9-4295-B3BA-E9237C2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508FCF-741C-4CCD-9018-C2AE795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8F2A9-6688-42A0-955E-249D88DC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8B4E313-6B50-4779-92A4-CC0388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7D1A67F-06EC-4C58-8F9B-CFD6C85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1C918D-30D6-437B-8D98-38E51F55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0BBCDC-F3FC-4DA9-8A0E-C8BDE413C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3D90A7-233D-48F4-9820-77011D18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3F1CB2-BE8E-45E8-9B47-272312AB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xzy.ustc.edu.cn/video/file/ECD.zip" TargetMode="External"/><Relationship Id="rId4" Type="http://schemas.openxmlformats.org/officeDocument/2006/relationships/hyperlink" Target="https://www.thinklabs.com/wave-c1rr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119/1.513578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.didaktik.physik.uni-muenchen.de/materials/ecgtutorial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6698100" y="6186545"/>
            <a:ext cx="454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 韦先涛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681487" y="4614661"/>
            <a:ext cx="992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手机心电图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30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908314" y="2047461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908314" y="2961863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1908314" y="2972973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1908314" y="4768436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8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157" y="1143000"/>
            <a:ext cx="63914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了解心电图的测量原理</a:t>
            </a:r>
            <a:endParaRPr lang="en-US" altLang="zh-CN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学习利用手机采集电学信号</a:t>
            </a:r>
            <a:endParaRPr lang="en-US" altLang="zh-CN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通过自制电极完成心电图的测量</a:t>
            </a:r>
            <a:endParaRPr lang="en-US" altLang="zh-CN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探索弱信号测量中提高信噪比的方法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59960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701406"/>
            <a:ext cx="3969260" cy="56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157" y="1143000"/>
            <a:ext cx="4647426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手机（或电脑）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音频信号记录分析软件</a:t>
            </a:r>
            <a:endParaRPr lang="en-US" altLang="zh-CN" sz="2400" dirty="0" smtClean="0"/>
          </a:p>
          <a:p>
            <a:pPr marL="540000">
              <a:lnSpc>
                <a:spcPct val="150000"/>
              </a:lnSpc>
            </a:pPr>
            <a:r>
              <a:rPr lang="zh-CN" altLang="en-US" sz="1600" dirty="0" smtClean="0"/>
              <a:t>手机：</a:t>
            </a:r>
            <a:r>
              <a:rPr lang="en-US" altLang="zh-CN" sz="1600" dirty="0" err="1"/>
              <a:t>Thinklabs</a:t>
            </a:r>
            <a:r>
              <a:rPr lang="en-US" altLang="zh-CN" sz="1600" dirty="0"/>
              <a:t> Stethoscope </a:t>
            </a:r>
            <a:r>
              <a:rPr lang="en-US" altLang="zh-CN" sz="1600" dirty="0" smtClean="0"/>
              <a:t>app</a:t>
            </a:r>
            <a:r>
              <a:rPr lang="en-US" altLang="zh-CN" sz="1600" baseline="30000" dirty="0" smtClean="0"/>
              <a:t>1</a:t>
            </a:r>
          </a:p>
          <a:p>
            <a:pPr marL="540000">
              <a:lnSpc>
                <a:spcPct val="150000"/>
              </a:lnSpc>
            </a:pPr>
            <a:r>
              <a:rPr lang="zh-CN" altLang="en-US" sz="1600" dirty="0" smtClean="0"/>
              <a:t>电脑：</a:t>
            </a:r>
            <a:r>
              <a:rPr lang="en-US" altLang="zh-CN" sz="1600" dirty="0" smtClean="0"/>
              <a:t>ECD </a:t>
            </a:r>
            <a:r>
              <a:rPr lang="en-US" altLang="zh-CN" sz="1600" dirty="0" smtClean="0"/>
              <a:t>software</a:t>
            </a:r>
            <a:r>
              <a:rPr lang="en-US" altLang="zh-CN" sz="1600" baseline="30000" dirty="0" smtClean="0"/>
              <a:t>2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Cool Edit</a:t>
            </a:r>
            <a:endParaRPr lang="en-US" altLang="zh-CN" sz="1600" baseline="30000" dirty="0" smtClean="0"/>
          </a:p>
          <a:p>
            <a:pPr marL="540000">
              <a:lnSpc>
                <a:spcPct val="150000"/>
              </a:lnSpc>
            </a:pPr>
            <a:endParaRPr lang="en-US" altLang="zh-CN" sz="1600" baseline="30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音频</a:t>
            </a:r>
            <a:r>
              <a:rPr lang="zh-CN" altLang="en-US" sz="2400" dirty="0" smtClean="0"/>
              <a:t>连接线（</a:t>
            </a:r>
            <a:r>
              <a:rPr lang="zh-CN" altLang="en-US" dirty="0" smtClean="0"/>
              <a:t>或带麦的废旧耳机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自制电极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匹配</a:t>
            </a:r>
            <a:r>
              <a:rPr lang="zh-CN" altLang="en-US" sz="2400" dirty="0" smtClean="0"/>
              <a:t>电阻（</a:t>
            </a:r>
            <a:r>
              <a:rPr lang="en-US" altLang="zh-CN" sz="2400" dirty="0" smtClean="0"/>
              <a:t>1-10 K</a:t>
            </a:r>
            <a:r>
              <a:rPr lang="el-GR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400" dirty="0" smtClean="0"/>
              <a:t>）</a:t>
            </a:r>
            <a:endParaRPr lang="zh-CN" alt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00" y="3665931"/>
            <a:ext cx="2738573" cy="16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157" y="5561152"/>
            <a:ext cx="6819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en-US" altLang="zh-CN" dirty="0"/>
              <a:t>1. </a:t>
            </a:r>
            <a:r>
              <a:rPr lang="en-US" altLang="zh-CN" dirty="0">
                <a:hlinkClick r:id="rId4"/>
              </a:rPr>
              <a:t>https://</a:t>
            </a:r>
            <a:r>
              <a:rPr lang="en-US" altLang="zh-CN" dirty="0" smtClean="0">
                <a:hlinkClick r:id="rId4"/>
              </a:rPr>
              <a:t>www.thinklabs.com/wave-c1rrd</a:t>
            </a:r>
            <a:endParaRPr lang="en-US" altLang="zh-CN" dirty="0" smtClean="0"/>
          </a:p>
          <a:p>
            <a:pPr marL="720000" indent="-252000"/>
            <a:r>
              <a:rPr lang="en-US" altLang="zh-CN" dirty="0" smtClean="0"/>
              <a:t>2. </a:t>
            </a:r>
            <a:r>
              <a:rPr lang="en-US" altLang="zh-CN" dirty="0">
                <a:hlinkClick r:id="rId5"/>
              </a:rPr>
              <a:t>http://</a:t>
            </a:r>
            <a:r>
              <a:rPr lang="en-US" altLang="zh-CN" dirty="0" smtClean="0">
                <a:hlinkClick r:id="rId5"/>
              </a:rPr>
              <a:t>jxzy.ustc.edu.cn/video/file</a:t>
            </a:r>
            <a:r>
              <a:rPr lang="en-US" altLang="zh-CN" dirty="0">
                <a:hlinkClick r:id="rId5"/>
              </a:rPr>
              <a:t>/</a:t>
            </a:r>
            <a:r>
              <a:rPr lang="en-US" altLang="zh-CN" dirty="0" smtClean="0">
                <a:hlinkClick r:id="rId5"/>
              </a:rPr>
              <a:t>ECD.zip</a:t>
            </a:r>
            <a:r>
              <a:rPr lang="zh-CN" altLang="en-US" dirty="0" smtClean="0"/>
              <a:t>。</a:t>
            </a:r>
            <a:r>
              <a:rPr lang="zh-CN" altLang="en-US" sz="1600" dirty="0" smtClean="0"/>
              <a:t>特别感谢</a:t>
            </a:r>
            <a:r>
              <a:rPr lang="en-US" altLang="zh-CN" sz="1600" dirty="0" smtClean="0"/>
              <a:t>16</a:t>
            </a:r>
            <a:r>
              <a:rPr lang="zh-CN" altLang="en-US" sz="1600" dirty="0" smtClean="0"/>
              <a:t>级李子晗同学编写此实验数据采集程序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22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3583" y="5639211"/>
            <a:ext cx="7827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720000"/>
            <a:r>
              <a:rPr lang="zh-CN" altLang="en-US" dirty="0" smtClean="0"/>
              <a:t>参考文献：</a:t>
            </a:r>
            <a:r>
              <a:rPr lang="en-US" altLang="zh-CN" dirty="0"/>
              <a:t>Electrocardiography with a </a:t>
            </a:r>
            <a:r>
              <a:rPr lang="en-US" altLang="zh-CN" dirty="0" smtClean="0"/>
              <a:t>Smartphone, Phys</a:t>
            </a:r>
            <a:r>
              <a:rPr lang="en-US" altLang="zh-CN" dirty="0"/>
              <a:t>. Teach. 57, 586 (2019); </a:t>
            </a:r>
            <a:endParaRPr lang="en-US" altLang="zh-CN" dirty="0" smtClean="0"/>
          </a:p>
          <a:p>
            <a:pPr marL="1152000"/>
            <a:r>
              <a:rPr lang="en-US" altLang="zh-CN" dirty="0" smtClean="0">
                <a:hlinkClick r:id="rId2"/>
              </a:rPr>
              <a:t>https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doi.org/10.1119/1.5135782</a:t>
            </a: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643" y="906813"/>
            <a:ext cx="3905178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3157" y="1143000"/>
            <a:ext cx="710399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200" dirty="0" smtClean="0"/>
              <a:t>电脉冲触发的心肌收缩会在人体表面产生一个可以测量的电压信号，记录电压信号的变化就可以获得心电图。</a:t>
            </a:r>
            <a:endParaRPr lang="en-US" altLang="zh-CN" sz="22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200" dirty="0" smtClean="0"/>
              <a:t>心脏的电荷分布可以近似为一个电偶极子，其大小和方向在心动周期内都会发生改变，导致人体电势的分布随时间而变化。</a:t>
            </a:r>
            <a:endParaRPr lang="en-US" altLang="zh-CN" sz="22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200" dirty="0" smtClean="0"/>
              <a:t>如果将两</a:t>
            </a:r>
            <a:r>
              <a:rPr lang="zh-CN" altLang="en-US" sz="2200" dirty="0"/>
              <a:t>个电极相对放置</a:t>
            </a:r>
            <a:r>
              <a:rPr lang="zh-CN" altLang="en-US" sz="2200" dirty="0" smtClean="0"/>
              <a:t>在以心脏为中心的两侧，偶极场产生的</a:t>
            </a:r>
            <a:r>
              <a:rPr lang="zh-CN" altLang="en-US" sz="2200" dirty="0"/>
              <a:t>电势差</a:t>
            </a:r>
            <a:r>
              <a:rPr lang="zh-CN" altLang="en-US" sz="2200" dirty="0" smtClean="0"/>
              <a:t>就可以</a:t>
            </a:r>
            <a:r>
              <a:rPr lang="zh-CN" altLang="en-US" sz="2200" dirty="0"/>
              <a:t>被记录</a:t>
            </a:r>
            <a:r>
              <a:rPr lang="zh-CN" altLang="en-US" sz="2200" dirty="0" smtClean="0"/>
              <a:t>下来。</a:t>
            </a:r>
            <a:endParaRPr lang="en-US" altLang="zh-CN" sz="22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200" dirty="0" smtClean="0"/>
              <a:t>如果</a:t>
            </a:r>
            <a:r>
              <a:rPr lang="zh-CN" altLang="en-US" sz="2200" dirty="0"/>
              <a:t>智能手机</a:t>
            </a:r>
            <a:r>
              <a:rPr lang="zh-CN" altLang="en-US" sz="2200" dirty="0" smtClean="0"/>
              <a:t>带有</a:t>
            </a:r>
            <a:r>
              <a:rPr lang="zh-CN" altLang="en-US" sz="2200" dirty="0"/>
              <a:t>麦克风输入的耳机</a:t>
            </a:r>
            <a:r>
              <a:rPr lang="zh-CN" altLang="en-US" sz="2200" dirty="0" smtClean="0"/>
              <a:t>连接器，可以通过</a:t>
            </a:r>
            <a:r>
              <a:rPr lang="zh-CN" altLang="en-US" sz="2200" dirty="0"/>
              <a:t>耳机</a:t>
            </a:r>
            <a:r>
              <a:rPr lang="zh-CN" altLang="en-US" sz="2200" dirty="0" smtClean="0"/>
              <a:t>输入接口来采集模拟电信号。</a:t>
            </a:r>
            <a:endParaRPr lang="en-US" altLang="zh-CN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331495" y="4471743"/>
            <a:ext cx="325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心偶极子模型</a:t>
            </a:r>
            <a:endParaRPr lang="en-US" altLang="zh-CN" b="1" dirty="0" smtClean="0"/>
          </a:p>
          <a:p>
            <a:pPr algn="ctr"/>
            <a:r>
              <a:rPr lang="zh-CN" altLang="en-US" dirty="0" smtClean="0"/>
              <a:t>（</a:t>
            </a:r>
            <a:r>
              <a:rPr lang="zh-CN" altLang="en-US" dirty="0"/>
              <a:t>黑色的曲线表示电场线，</a:t>
            </a:r>
            <a:r>
              <a:rPr lang="zh-CN" altLang="en-US" dirty="0" smtClean="0"/>
              <a:t>红色和蓝色曲线分别表示</a:t>
            </a:r>
            <a:r>
              <a:rPr lang="zh-CN" altLang="en-US" dirty="0"/>
              <a:t>正等势和负</a:t>
            </a:r>
            <a:r>
              <a:rPr lang="zh-CN" altLang="en-US" dirty="0" smtClean="0"/>
              <a:t>等势线。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403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3157" y="935970"/>
            <a:ext cx="106187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基础内容</a:t>
            </a:r>
            <a:endParaRPr lang="en-US" altLang="zh-CN" sz="2400" dirty="0" smtClean="0"/>
          </a:p>
          <a:p>
            <a:pPr marL="540000">
              <a:lnSpc>
                <a:spcPct val="120000"/>
              </a:lnSpc>
            </a:pPr>
            <a:r>
              <a:rPr lang="zh-CN" altLang="en-US" sz="2000" dirty="0" smtClean="0"/>
              <a:t>参考文献中的方法，设计制作一个心电图采集电路，利用手机或电脑实现人体心电图的采集，能够获得心率等基本心电图信息。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应用研究</a:t>
            </a:r>
            <a:endParaRPr lang="en-US" altLang="zh-CN" sz="2400" dirty="0" smtClean="0"/>
          </a:p>
          <a:p>
            <a:pPr marL="540000">
              <a:lnSpc>
                <a:spcPct val="120000"/>
              </a:lnSpc>
            </a:pPr>
            <a:r>
              <a:rPr lang="zh-CN" altLang="en-US" sz="2000" dirty="0" smtClean="0"/>
              <a:t>利用</a:t>
            </a:r>
            <a:r>
              <a:rPr lang="zh-CN" altLang="en-US" sz="2000" dirty="0" smtClean="0"/>
              <a:t>制作的心电图采集装置研究人体在不同状态下（如运动前后等）的心电图变化</a:t>
            </a:r>
            <a:r>
              <a:rPr lang="zh-CN" altLang="en-US" sz="2000" dirty="0" smtClean="0"/>
              <a:t>。</a:t>
            </a:r>
            <a:endParaRPr lang="en-US" altLang="zh-CN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73" y="3605843"/>
            <a:ext cx="5987967" cy="3252157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41317"/>
              </p:ext>
            </p:extLst>
          </p:nvPr>
        </p:nvGraphicFramePr>
        <p:xfrm>
          <a:off x="6990294" y="3605843"/>
          <a:ext cx="4201581" cy="32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0294" y="3605843"/>
                        <a:ext cx="4201581" cy="321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2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3157" y="1143000"/>
            <a:ext cx="106187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进</a:t>
            </a:r>
            <a:r>
              <a:rPr lang="zh-CN" altLang="en-US" sz="2400" dirty="0" smtClean="0"/>
              <a:t>阶内容</a:t>
            </a:r>
            <a:endParaRPr lang="en-US" altLang="zh-CN" sz="2400" dirty="0" smtClean="0"/>
          </a:p>
          <a:p>
            <a:pPr marL="540000">
              <a:lnSpc>
                <a:spcPct val="120000"/>
              </a:lnSpc>
            </a:pPr>
            <a:r>
              <a:rPr lang="zh-CN" altLang="en-US" sz="2000" dirty="0" smtClean="0"/>
              <a:t>探索提高测量信号信噪比</a:t>
            </a:r>
            <a:r>
              <a:rPr lang="zh-CN" altLang="en-US" sz="2000" dirty="0"/>
              <a:t>的</a:t>
            </a:r>
            <a:r>
              <a:rPr lang="zh-CN" altLang="en-US" sz="2000" dirty="0" smtClean="0"/>
              <a:t>方法（电路优化、算法优化），提升测量</a:t>
            </a:r>
            <a:r>
              <a:rPr lang="zh-CN" altLang="en-US" sz="2000" dirty="0"/>
              <a:t>心电图</a:t>
            </a:r>
            <a:r>
              <a:rPr lang="zh-CN" altLang="en-US" sz="2000" dirty="0" smtClean="0"/>
              <a:t>的质量。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/>
              <a:t>高</a:t>
            </a:r>
            <a:r>
              <a:rPr lang="zh-CN" altLang="en-US" sz="2400" dirty="0" smtClean="0"/>
              <a:t>阶内容</a:t>
            </a:r>
            <a:endParaRPr lang="en-US" altLang="zh-CN" sz="2400" dirty="0" smtClean="0"/>
          </a:p>
          <a:p>
            <a:pPr marL="540000">
              <a:lnSpc>
                <a:spcPct val="120000"/>
              </a:lnSpc>
            </a:pPr>
            <a:r>
              <a:rPr lang="zh-CN" altLang="en-US" sz="2000" dirty="0" smtClean="0"/>
              <a:t>制作出一个实用的手机心电图测量系统（包括测量电路和配套采集软件）。</a:t>
            </a:r>
            <a:endParaRPr lang="en-US" altLang="zh-C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16305" y="5688977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注：基础内容为必须完成内容，其他内容为选做。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57" y="1143000"/>
            <a:ext cx="104282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音频输入接口有</a:t>
            </a:r>
            <a:r>
              <a:rPr lang="en-US" altLang="zh-CN" sz="2400" dirty="0" smtClean="0"/>
              <a:t>2.2V</a:t>
            </a:r>
            <a:r>
              <a:rPr lang="zh-CN" altLang="en-US" sz="2400" dirty="0" smtClean="0"/>
              <a:t>的直流偏置电压。</a:t>
            </a:r>
            <a:endParaRPr lang="en-US" altLang="zh-CN" sz="24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人体与电极的接触电阻较大，可通过增大接触面积等方式较小接触电阻。</a:t>
            </a:r>
            <a:endParaRPr lang="en-US" altLang="zh-CN" sz="24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电极制作可参考教程：</a:t>
            </a:r>
            <a:r>
              <a:rPr lang="en-US" altLang="zh-CN" sz="2400" dirty="0">
                <a:hlinkClick r:id="rId2"/>
              </a:rPr>
              <a:t>https://</a:t>
            </a:r>
            <a:r>
              <a:rPr lang="en-US" altLang="zh-CN" sz="2400" dirty="0" smtClean="0">
                <a:hlinkClick r:id="rId2"/>
              </a:rPr>
              <a:t>www.en.didaktik.physik.uni-muenchen.de/materials/ecgtutorial.pdf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3187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1878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首页.potx" id="{86EA3C01-BD65-405D-B12B-F1FA9FD598E2}" vid="{C30B1E10-425F-4259-8667-5CCC74317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263</TotalTime>
  <Words>450</Words>
  <Application>Microsoft Office PowerPoint</Application>
  <PresentationFormat>宽屏</PresentationFormat>
  <Paragraphs>60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Times New Roman</vt:lpstr>
      <vt:lpstr>Wingdings</vt:lpstr>
      <vt:lpstr>Office 主题​​</vt:lpstr>
      <vt:lpstr>Origin 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wxtao</cp:lastModifiedBy>
  <cp:revision>42</cp:revision>
  <dcterms:created xsi:type="dcterms:W3CDTF">2020-03-25T02:48:04Z</dcterms:created>
  <dcterms:modified xsi:type="dcterms:W3CDTF">2020-03-31T04:21:00Z</dcterms:modified>
</cp:coreProperties>
</file>