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68" r:id="rId7"/>
    <p:sldId id="272" r:id="rId8"/>
    <p:sldId id="269" r:id="rId9"/>
    <p:sldId id="27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5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07953B8-D602-40C3-A78E-2E1F82AE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6A737B4-8794-45A0-B883-04C9346D9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33DBE9-8BCF-4BD9-A4DF-27A1157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D7F6B7-941C-4688-AB70-3A76E1D5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E78E36E-3D59-4112-91C1-2F4F4BD1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1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FC066E-8FDC-425C-AF34-5008EC77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F6562FA-0280-4ACC-94DF-6A76E182A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F5B3A61-4717-40F8-9164-042C177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85F292-782B-48D7-ACEF-77404F07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7965F1B-9933-44A1-869A-F845274C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6BA0B64-78C3-4355-996F-D3A10617E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1F586C-2110-42F5-93C4-4ED7A5578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737441-AC0F-4FB4-825D-671FF27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130329D-38CF-4886-ADE4-F13FA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517B28-B686-4C63-A2FA-69A693DA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0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161AA9-1746-4087-81F1-7CA4CB37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816A09-7A09-453B-BD31-CF5D681D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2B6FC4-6FF3-4ADE-BCC9-A4AE9BAA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EC4A8D5-4736-4E44-AE04-A01163B2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E771B3-499B-44CC-A374-6DE0A72A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5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5967B5-32D8-4A20-AC34-957CA93E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7059B90-6019-46CA-8B5C-F6E42346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DDA5BBA-4825-4A54-B80E-C52215C0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D2E143B-C3F5-4566-846C-ACE6DE66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AA83BF-0752-488C-89F1-C75DF757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1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F5F178-8847-416C-A6B9-81BFC5D1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39736D2-B76B-4D3F-B534-B0DC9A113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538B8DB-6132-4CA8-9091-6A5BE70B9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C77F874-4E8B-4588-B03C-EAEC3335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643C5AB-324D-45E4-A150-56E467C1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8A87AFE-F369-4AC6-86A8-5CD9C0B5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5A481A-1D71-45C0-B920-75F08658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F3043A9-0B92-4F9F-A376-8D2E576B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5B82350-65FB-4577-A790-67BAB4E5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CA9A000-57FB-4888-A807-73883877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A310837-C841-483A-9917-A3343AB59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D4724E5-3480-47DA-B228-58015765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59F03BD-6891-439E-948F-01539785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D9C3211-48AA-4721-89B2-5857F9C8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4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B66F9C-0BD4-471C-A9EE-8B7315DB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1E6724F-B94B-4EAB-B0AE-77AB224A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2462CC2-50FA-460D-9225-6603969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AAE1F5F-6F2D-4C54-A715-DF963558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CCA2CE5-F604-4DC0-8B11-9EF9591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5A63D4F-B3F4-4F48-B420-1B4CB7C6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73B30D1-BB42-42C9-9271-5DEC3130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174A30-C2C2-442F-B0BD-C68D2FBC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9F6B07-0C6C-494F-832D-345229DB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C1504E9-68DE-4758-860A-8849237A7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92859EB-10A2-43FC-BD68-55DDF0AC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EF5D309-382D-4220-800D-FB45FA6C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C0A849-65E7-45A8-906A-F49D29A9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8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7932BBC-B71E-4F1E-9509-1F62D9F1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C215212-9C91-4CD5-BC7E-33E6BEDD1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F4A8ACC-E9C9-4295-B3BA-E9237C21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1508FCF-741C-4CCD-9018-C2AE7957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88F2A9-6688-42A0-955E-249D88DC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8B4E313-6B50-4779-92A4-CC03889C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7D1A67F-06EC-4C58-8F9B-CFD6C852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1C918D-30D6-437B-8D98-38E51F55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0BBCDC-F3FC-4DA9-8A0E-C8BDE413C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3D90A7-233D-48F4-9820-77011D18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3F1CB2-BE8E-45E8-9B47-272312AB7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7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avi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405441" y="612499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6C7C264-F1B8-427D-80FC-B468CAB00B09}"/>
              </a:ext>
            </a:extLst>
          </p:cNvPr>
          <p:cNvSpPr txBox="1"/>
          <p:nvPr/>
        </p:nvSpPr>
        <p:spPr>
          <a:xfrm>
            <a:off x="6698100" y="6186545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 曲广媛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17E899CB-32E4-4817-BD47-4798260BB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681487" y="4614661"/>
            <a:ext cx="9926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表面张力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与曲率</a:t>
            </a:r>
          </a:p>
          <a:p>
            <a:pPr algn="ctr"/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73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908314" y="2047461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1908314" y="2961863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1908314" y="2972973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1908314" y="4768436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待研究问题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0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583" y="1938048"/>
            <a:ext cx="105031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了解</a:t>
            </a:r>
            <a:r>
              <a:rPr lang="zh-CN" altLang="zh-CN" sz="2400" dirty="0"/>
              <a:t>液体的</a:t>
            </a:r>
            <a:r>
              <a:rPr lang="zh-CN" altLang="zh-CN" sz="2400" dirty="0" smtClean="0"/>
              <a:t>表面张力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探究</a:t>
            </a:r>
            <a:r>
              <a:rPr lang="zh-CN" altLang="zh-CN" sz="2400" dirty="0"/>
              <a:t>表面张力与曲率的</a:t>
            </a:r>
            <a:r>
              <a:rPr lang="zh-CN" altLang="zh-CN" sz="2400" dirty="0" smtClean="0"/>
              <a:t>关系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、掌握利用</a:t>
            </a:r>
            <a:r>
              <a:rPr lang="zh-CN" altLang="en-US" sz="2400" dirty="0"/>
              <a:t>较细的吸管测量水的</a:t>
            </a:r>
            <a:r>
              <a:rPr lang="zh-CN" altLang="en-US" sz="2400" dirty="0" smtClean="0"/>
              <a:t>表面张力的方法，并研究</a:t>
            </a:r>
            <a:r>
              <a:rPr lang="zh-CN" altLang="en-US" sz="2400" dirty="0"/>
              <a:t>其与曲率的</a:t>
            </a:r>
            <a:r>
              <a:rPr lang="zh-CN" altLang="en-US" sz="2400" dirty="0" smtClean="0"/>
              <a:t>关系。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96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40618" y="13038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73157" y="1317252"/>
            <a:ext cx="1075513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实验材料：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胶水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清水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洗洁精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，洗手液，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白糖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铁丝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棉线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实验材料：水、透明玻璃杯、刻度尺、直径均匀且较细的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吸管；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拍照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工具：手机；</a:t>
            </a: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电脑软件：Screen Protractor（量角度）或其他软件。</a:t>
            </a:r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22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03583" y="807990"/>
                <a:ext cx="10571854" cy="4188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zh-CN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表面张力</a:t>
                </a:r>
                <a:endParaRPr lang="zh-CN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在液体和气体的分界处，即液体表面及两种不能混合的液体之间的界面处，由于分子之间的吸引力，产生了极其微小的拉力</a:t>
                </a:r>
                <a:r>
                  <a:rPr lang="zh-CN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r>
                  <a:rPr lang="zh-CN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液体表面在宏观上可以假想为一张绷紧的薄膜，存在沿着表面并使表面趋于收缩的应力，这种力</a:t>
                </a:r>
                <a:r>
                  <a:rPr lang="zh-CN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称为</a:t>
                </a: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表面张力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用</a:t>
                </a:r>
                <a:r>
                  <a:rPr lang="zh-CN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表面张力系数</a:t>
                </a:r>
                <a:r>
                  <a:rPr lang="en-US" altLang="zh-CN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来</a:t>
                </a: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衡量其大小</a:t>
                </a:r>
                <a:r>
                  <a:rPr lang="zh-CN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表面上单位</a:t>
                </a:r>
                <a:r>
                  <a:rPr lang="zh-CN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长度所</a:t>
                </a: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受拉力的数值，单位为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N/m</a:t>
                </a: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表面张力与液体表面相切，与液面的边界垂直。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在液体</a:t>
                </a:r>
                <a:r>
                  <a:rPr lang="zh-CN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表面想象地画一条直线，则表面张力的作用表现为线段两边的液面以一定的拉力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zh-CN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相互作用，且力的方向与线段垂直，大小与线段的长度</a:t>
                </a:r>
                <a:r>
                  <a:rPr lang="en-US" altLang="zh-CN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成正比，即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sub>
                    </m:sSub>
                    <m:r>
                      <a:rPr lang="en-US" altLang="zh-CN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αL</m:t>
                    </m:r>
                  </m:oMath>
                </a14:m>
                <a:r>
                  <a:rPr lang="zh-CN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altLang="zh-CN" sz="2200" dirty="0" smtClean="0"/>
                  <a:t>2</a:t>
                </a:r>
                <a:r>
                  <a:rPr lang="zh-CN" altLang="en-US" sz="2200" dirty="0" smtClean="0"/>
                  <a:t>、</a:t>
                </a:r>
                <a:r>
                  <a:rPr lang="zh-CN" altLang="zh-CN" sz="2200" dirty="0" smtClean="0"/>
                  <a:t>表面张力</a:t>
                </a:r>
                <a:r>
                  <a:rPr lang="zh-CN" altLang="zh-CN" sz="2200" dirty="0"/>
                  <a:t>与曲率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3" y="807990"/>
                <a:ext cx="10571854" cy="4188839"/>
              </a:xfrm>
              <a:prstGeom prst="rect">
                <a:avLst/>
              </a:prstGeom>
              <a:blipFill rotWithShape="1">
                <a:blip r:embed="rId2"/>
                <a:stretch>
                  <a:fillRect l="-750" r="-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94247" y="4817283"/>
                <a:ext cx="7455429" cy="171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zh-CN" sz="2200" dirty="0" smtClean="0"/>
                  <a:t>在</a:t>
                </a:r>
                <a:r>
                  <a:rPr lang="zh-CN" altLang="zh-CN" sz="2200" dirty="0"/>
                  <a:t>曲率不为</a:t>
                </a:r>
                <a:r>
                  <a:rPr lang="en-US" altLang="zh-CN" sz="2200" dirty="0"/>
                  <a:t>0</a:t>
                </a:r>
                <a:r>
                  <a:rPr lang="zh-CN" altLang="zh-CN" sz="2200" dirty="0"/>
                  <a:t>的液面</a:t>
                </a:r>
                <a:r>
                  <a:rPr lang="zh-CN" altLang="zh-CN" sz="2200" dirty="0" smtClean="0"/>
                  <a:t>上</a:t>
                </a:r>
                <a:r>
                  <a:rPr lang="zh-CN" altLang="en-US" sz="2200" dirty="0" smtClean="0"/>
                  <a:t>，</a:t>
                </a:r>
                <a:r>
                  <a:rPr lang="zh-CN" altLang="zh-CN" sz="2200" dirty="0" smtClean="0"/>
                  <a:t>每</a:t>
                </a:r>
                <a:r>
                  <a:rPr lang="zh-CN" altLang="zh-CN" sz="2200" dirty="0"/>
                  <a:t>点两边的表面张力都与液面相切，大小相等，但不在同一平面上，所以会产生一个指向液面曲率中心的</a:t>
                </a:r>
                <a:r>
                  <a:rPr lang="zh-CN" altLang="zh-CN" sz="2200" dirty="0" smtClean="0"/>
                  <a:t>合力</a:t>
                </a:r>
                <a:r>
                  <a:rPr lang="zh-CN" altLang="en-US" sz="2200" dirty="0" smtClean="0"/>
                  <a:t>。液面</a:t>
                </a:r>
                <a:r>
                  <a:rPr lang="zh-CN" altLang="en-US" sz="2200" dirty="0"/>
                  <a:t>弯曲时，液面内外存在附加</a:t>
                </a:r>
                <a:r>
                  <a:rPr lang="zh-CN" altLang="en-US" sz="2200" dirty="0" smtClean="0"/>
                  <a:t>压强，与</a:t>
                </a:r>
                <a:r>
                  <a:rPr lang="zh-CN" altLang="en-US" sz="2200" dirty="0"/>
                  <a:t>液面曲率中心同侧的压强恒大于另</a:t>
                </a:r>
                <a:r>
                  <a:rPr lang="zh-CN" altLang="en-US" sz="2200" dirty="0" smtClean="0"/>
                  <a:t>一侧，有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1">
                            <a:latin typeface="Cambria Math"/>
                          </a:rPr>
                          <m:t>out</m:t>
                        </m:r>
                      </m:sub>
                    </m:sSub>
                    <m:r>
                      <a:rPr lang="en-US" altLang="zh-CN" sz="220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1">
                            <a:latin typeface="Cambria Math"/>
                            <a:ea typeface="Cambria Math"/>
                          </a:rPr>
                          <m:t>in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ea typeface="Cambria Math"/>
                      </a:rPr>
                      <m:t>+∆</m:t>
                    </m:r>
                    <m:r>
                      <a:rPr lang="en-US" altLang="zh-CN" sz="22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zh-CN" altLang="en-US" sz="2200" dirty="0" smtClean="0"/>
                  <a:t>。</a:t>
                </a:r>
                <a:endParaRPr lang="zh-CN" altLang="zh-CN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47" y="4817283"/>
                <a:ext cx="7455429" cy="1717393"/>
              </a:xfrm>
              <a:prstGeom prst="rect">
                <a:avLst/>
              </a:prstGeom>
              <a:blipFill rotWithShape="1">
                <a:blip r:embed="rId3"/>
                <a:stretch>
                  <a:fillRect l="-981" r="-3025" b="-4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69" y="4478711"/>
            <a:ext cx="3812793" cy="23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03582" y="957479"/>
            <a:ext cx="1138361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 dirty="0"/>
              <a:t>实验</a:t>
            </a:r>
            <a:r>
              <a:rPr lang="en-US" altLang="zh-CN" sz="2200" b="1" dirty="0"/>
              <a:t>1</a:t>
            </a:r>
            <a:r>
              <a:rPr lang="zh-CN" altLang="en-US" sz="2200" dirty="0"/>
              <a:t>：表面张力与曲率</a:t>
            </a:r>
            <a:r>
              <a:rPr lang="zh-CN" altLang="en-US" sz="2200" dirty="0" smtClean="0"/>
              <a:t>的观察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en-US" altLang="zh-CN" sz="2200" dirty="0" smtClean="0"/>
              <a:t>1</a:t>
            </a:r>
            <a:r>
              <a:rPr lang="zh-CN" altLang="en-US" sz="2200" dirty="0" smtClean="0"/>
              <a:t>、</a:t>
            </a:r>
            <a:r>
              <a:rPr lang="zh-CN" altLang="zh-CN" sz="2200" dirty="0" smtClean="0"/>
              <a:t>胶水</a:t>
            </a:r>
            <a:r>
              <a:rPr lang="zh-CN" altLang="zh-CN" sz="2200" dirty="0"/>
              <a:t>，清水，洗洁精，洗手液（洗发水），按</a:t>
            </a:r>
            <a:r>
              <a:rPr lang="en-US" altLang="zh-CN" sz="2200" dirty="0"/>
              <a:t>1:4:2:2</a:t>
            </a:r>
            <a:r>
              <a:rPr lang="zh-CN" altLang="zh-CN" sz="2200" dirty="0"/>
              <a:t>混合后再加一小勺白糖得泡泡水</a:t>
            </a:r>
            <a:r>
              <a:rPr lang="zh-CN" altLang="en-US" sz="2200" dirty="0"/>
              <a:t>。</a:t>
            </a:r>
            <a:r>
              <a:rPr lang="en-US" altLang="zh-CN" sz="2200" dirty="0"/>
              <a:t> </a:t>
            </a:r>
            <a:endParaRPr lang="zh-CN" altLang="zh-CN" sz="2200" dirty="0"/>
          </a:p>
        </p:txBody>
      </p:sp>
      <p:pic>
        <p:nvPicPr>
          <p:cNvPr id="7" name="曲率1_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33240" y="1950499"/>
            <a:ext cx="2043413" cy="3048000"/>
          </a:xfrm>
          <a:prstGeom prst="rect">
            <a:avLst/>
          </a:prstGeom>
        </p:spPr>
      </p:pic>
      <p:pic>
        <p:nvPicPr>
          <p:cNvPr id="8" name="曲率2_2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00672" y="3348180"/>
            <a:ext cx="1848761" cy="304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58042" y="515211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视频</a:t>
            </a:r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937766" y="649995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视频</a:t>
            </a:r>
            <a:r>
              <a:rPr lang="en-US" altLang="zh-CN" dirty="0" smtClean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12" y="1866520"/>
            <a:ext cx="804379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dirty="0"/>
              <a:t>2</a:t>
            </a:r>
            <a:r>
              <a:rPr lang="zh-CN" altLang="en-US" sz="2200" dirty="0"/>
              <a:t>、</a:t>
            </a:r>
            <a:r>
              <a:rPr lang="zh-CN" altLang="zh-CN" sz="2200" dirty="0"/>
              <a:t>用铁丝完成一个圆形线框，并在其中系一棉线圈，一起浸入泡泡水中，取出</a:t>
            </a:r>
            <a:r>
              <a:rPr lang="zh-CN" altLang="en-US" sz="2200" dirty="0"/>
              <a:t>后，可见棉线圈上</a:t>
            </a:r>
            <a:r>
              <a:rPr lang="zh-CN" altLang="zh-CN" sz="2200" dirty="0"/>
              <a:t>形成液膜</a:t>
            </a:r>
            <a:r>
              <a:rPr lang="zh-CN" altLang="en-US" sz="2200" dirty="0"/>
              <a:t>。</a:t>
            </a:r>
            <a:r>
              <a:rPr lang="zh-CN" altLang="zh-CN" sz="2200" dirty="0"/>
              <a:t>戳破棉线圈中央</a:t>
            </a:r>
            <a:r>
              <a:rPr lang="zh-CN" altLang="en-US" sz="2200" dirty="0"/>
              <a:t>部分</a:t>
            </a:r>
            <a:r>
              <a:rPr lang="zh-CN" altLang="zh-CN" sz="2200" dirty="0"/>
              <a:t>的液膜，观察棉线圈前后形态</a:t>
            </a:r>
            <a:r>
              <a:rPr lang="zh-CN" altLang="en-US" sz="2200" dirty="0"/>
              <a:t>的</a:t>
            </a:r>
            <a:r>
              <a:rPr lang="zh-CN" altLang="zh-CN" sz="2200" dirty="0"/>
              <a:t>变化</a:t>
            </a:r>
            <a:r>
              <a:rPr lang="zh-CN" altLang="en-US" sz="2200" dirty="0"/>
              <a:t>，并解释原因</a:t>
            </a:r>
            <a:r>
              <a:rPr lang="zh-CN" altLang="zh-CN" sz="2200" dirty="0"/>
              <a:t>。</a:t>
            </a:r>
            <a:r>
              <a:rPr lang="zh-CN" altLang="en-US" sz="2200" dirty="0"/>
              <a:t>见视频</a:t>
            </a:r>
            <a:r>
              <a:rPr lang="en-US" altLang="zh-CN" sz="2200" dirty="0"/>
              <a:t>A</a:t>
            </a:r>
            <a:r>
              <a:rPr lang="zh-CN" altLang="en-US" sz="2200" dirty="0" smtClean="0"/>
              <a:t>。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1841" y="3237705"/>
            <a:ext cx="5383767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dirty="0"/>
              <a:t>3</a:t>
            </a:r>
            <a:r>
              <a:rPr lang="zh-CN" altLang="en-US" sz="2200" dirty="0"/>
              <a:t>、</a:t>
            </a:r>
            <a:r>
              <a:rPr lang="zh-CN" altLang="zh-CN" sz="2200" dirty="0"/>
              <a:t>用铁丝完成一个方形线框，</a:t>
            </a:r>
            <a:r>
              <a:rPr lang="zh-CN" altLang="en-US" sz="2200" dirty="0"/>
              <a:t>并</a:t>
            </a:r>
            <a:r>
              <a:rPr lang="zh-CN" altLang="zh-CN" sz="2200" dirty="0"/>
              <a:t>在框中间系上棉线。将铁丝框在泡泡水中蘸一下，</a:t>
            </a:r>
            <a:r>
              <a:rPr lang="zh-CN" altLang="en-US" sz="2200" dirty="0"/>
              <a:t>取出后，</a:t>
            </a:r>
            <a:r>
              <a:rPr lang="zh-CN" altLang="zh-CN" sz="2200" dirty="0"/>
              <a:t>将棉线左侧的液膜戳破。再次将铁丝框在泡泡水中蘸一下，</a:t>
            </a:r>
            <a:r>
              <a:rPr lang="zh-CN" altLang="en-US" sz="2200" dirty="0"/>
              <a:t>取出后，</a:t>
            </a:r>
            <a:r>
              <a:rPr lang="zh-CN" altLang="zh-CN" sz="2200" dirty="0"/>
              <a:t>将棉线右侧的液膜戳破</a:t>
            </a:r>
            <a:r>
              <a:rPr lang="zh-CN" altLang="en-US" sz="2200" dirty="0"/>
              <a:t>。</a:t>
            </a:r>
            <a:r>
              <a:rPr lang="zh-CN" altLang="zh-CN" sz="2200" dirty="0"/>
              <a:t>观察棉线前后运动状态</a:t>
            </a:r>
            <a:r>
              <a:rPr lang="zh-CN" altLang="en-US" sz="2200" dirty="0"/>
              <a:t>的</a:t>
            </a:r>
            <a:r>
              <a:rPr lang="zh-CN" altLang="zh-CN" sz="2200" dirty="0"/>
              <a:t>变化</a:t>
            </a:r>
            <a:r>
              <a:rPr lang="zh-CN" altLang="en-US" sz="2200" dirty="0"/>
              <a:t>，并说明原因</a:t>
            </a:r>
            <a:r>
              <a:rPr lang="zh-CN" altLang="zh-CN" sz="2200" dirty="0"/>
              <a:t>。</a:t>
            </a:r>
            <a:r>
              <a:rPr lang="zh-CN" altLang="en-US" sz="2200" dirty="0"/>
              <a:t>见视频</a:t>
            </a:r>
            <a:r>
              <a:rPr lang="en-US" altLang="zh-CN" sz="2200" dirty="0"/>
              <a:t>B</a:t>
            </a:r>
            <a:r>
              <a:rPr lang="zh-CN" altLang="en-US" sz="2200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658" y="849100"/>
            <a:ext cx="4184782" cy="278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03581" y="967404"/>
            <a:ext cx="820188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 dirty="0"/>
              <a:t>实验</a:t>
            </a:r>
            <a:r>
              <a:rPr lang="en-US" altLang="zh-CN" sz="2200" b="1" dirty="0"/>
              <a:t>2</a:t>
            </a:r>
            <a:r>
              <a:rPr lang="zh-CN" altLang="en-US" sz="2200" dirty="0"/>
              <a:t>：利用较细的吸管测量水的表面张力，研究其与曲率的关系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en-US" altLang="zh-CN" sz="2200" dirty="0" smtClean="0"/>
              <a:t>1</a:t>
            </a:r>
            <a:r>
              <a:rPr lang="zh-CN" altLang="en-US" sz="2200" dirty="0" smtClean="0"/>
              <a:t>、将</a:t>
            </a:r>
            <a:r>
              <a:rPr lang="zh-CN" altLang="en-US" sz="2200" dirty="0"/>
              <a:t>两端开口直径均匀</a:t>
            </a:r>
            <a:r>
              <a:rPr lang="zh-CN" altLang="en-US" sz="2200" dirty="0" smtClean="0"/>
              <a:t>的细吸管</a:t>
            </a:r>
            <a:r>
              <a:rPr lang="zh-CN" altLang="en-US" sz="2200" dirty="0"/>
              <a:t>插入盛有水的透明玻璃杯中。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en-US" altLang="zh-CN" sz="2200" dirty="0"/>
              <a:t>      </a:t>
            </a:r>
            <a:r>
              <a:rPr lang="zh-CN" altLang="en-US" sz="2200" dirty="0" smtClean="0"/>
              <a:t>由于</a:t>
            </a:r>
            <a:r>
              <a:rPr lang="zh-CN" altLang="en-US" sz="2200" dirty="0"/>
              <a:t>水的表面张力的作用，水会沿着细吸管上升一定的高度，达到平衡状态，此时液面对液体施加向上的拉力（表面张力）等于上升的液体总的向下的力，可推导</a:t>
            </a:r>
            <a:r>
              <a:rPr lang="zh-CN" altLang="en-US" sz="2200" dirty="0" smtClean="0"/>
              <a:t>出</a:t>
            </a:r>
            <a:r>
              <a:rPr lang="en-US" altLang="zh-CN" sz="2200" i="1" dirty="0"/>
              <a:t>α</a:t>
            </a:r>
            <a:r>
              <a:rPr lang="en-US" altLang="zh-CN" sz="2200" dirty="0"/>
              <a:t> =</a:t>
            </a:r>
            <a:r>
              <a:rPr lang="en-US" altLang="zh-CN" sz="2200" dirty="0" err="1"/>
              <a:t>ρg</a:t>
            </a:r>
            <a:r>
              <a:rPr lang="en-US" altLang="zh-CN" sz="2200" i="1" dirty="0" err="1"/>
              <a:t>hr</a:t>
            </a:r>
            <a:r>
              <a:rPr lang="en-US" altLang="zh-CN" sz="2200" dirty="0"/>
              <a:t>/(2cos</a:t>
            </a:r>
            <a:r>
              <a:rPr lang="en-US" altLang="zh-CN" sz="2200" i="1" dirty="0"/>
              <a:t>β</a:t>
            </a:r>
            <a:r>
              <a:rPr lang="en-US" altLang="zh-CN" sz="2200" dirty="0"/>
              <a:t>)</a:t>
            </a:r>
            <a:r>
              <a:rPr lang="zh-CN" altLang="en-US" sz="2200" dirty="0"/>
              <a:t>。</a:t>
            </a:r>
            <a:r>
              <a:rPr lang="en-US" altLang="zh-CN" sz="2200" i="1" dirty="0"/>
              <a:t>β</a:t>
            </a:r>
            <a:r>
              <a:rPr lang="zh-CN" altLang="en-US" sz="2200" dirty="0"/>
              <a:t>为液体与管壁的接触角</a:t>
            </a:r>
            <a:r>
              <a:rPr lang="zh-CN" altLang="en-US" sz="2200" dirty="0" smtClean="0"/>
              <a:t>。因</a:t>
            </a:r>
            <a:r>
              <a:rPr lang="en-US" altLang="zh-CN" sz="2200" i="1" dirty="0"/>
              <a:t>r</a:t>
            </a:r>
            <a:r>
              <a:rPr lang="en-US" altLang="zh-CN" sz="2200" dirty="0"/>
              <a:t>=</a:t>
            </a:r>
            <a:r>
              <a:rPr lang="en-US" altLang="zh-CN" sz="2200" i="1" dirty="0" err="1"/>
              <a:t>R</a:t>
            </a:r>
            <a:r>
              <a:rPr lang="en-US" altLang="zh-CN" sz="2200" dirty="0" err="1"/>
              <a:t>cos</a:t>
            </a:r>
            <a:r>
              <a:rPr lang="en-US" altLang="zh-CN" sz="2200" i="1" dirty="0"/>
              <a:t>β</a:t>
            </a:r>
            <a:r>
              <a:rPr lang="zh-CN" altLang="en-US" sz="2200" dirty="0"/>
              <a:t>，则可</a:t>
            </a:r>
            <a:r>
              <a:rPr lang="zh-CN" altLang="en-US" sz="2200" dirty="0" smtClean="0"/>
              <a:t>得到</a:t>
            </a:r>
            <a:r>
              <a:rPr lang="en-US" altLang="zh-CN" sz="2200" i="1" dirty="0"/>
              <a:t>α</a:t>
            </a:r>
            <a:r>
              <a:rPr lang="zh-CN" altLang="zh-CN" sz="2200" i="1" dirty="0" smtClean="0"/>
              <a:t> </a:t>
            </a:r>
            <a:r>
              <a:rPr lang="en-US" altLang="zh-CN" sz="2200" dirty="0"/>
              <a:t>=</a:t>
            </a:r>
            <a:r>
              <a:rPr lang="en-US" altLang="zh-CN" sz="2200" dirty="0" err="1" smtClean="0"/>
              <a:t>ρg</a:t>
            </a:r>
            <a:r>
              <a:rPr lang="en-US" altLang="zh-CN" sz="2200" i="1" dirty="0" err="1" smtClean="0"/>
              <a:t>hR</a:t>
            </a:r>
            <a:r>
              <a:rPr lang="en-US" altLang="zh-CN" sz="2200" dirty="0" smtClean="0"/>
              <a:t>/2</a:t>
            </a:r>
            <a:r>
              <a:rPr lang="zh-CN" altLang="en-US" sz="2200" dirty="0" smtClean="0"/>
              <a:t>。</a:t>
            </a:r>
            <a:endParaRPr lang="zh-CN" altLang="zh-CN" sz="2200" dirty="0"/>
          </a:p>
        </p:txBody>
      </p:sp>
      <p:pic>
        <p:nvPicPr>
          <p:cNvPr id="13" name="图片 12" descr="微信图片_202003241350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882" y="4044929"/>
            <a:ext cx="3657611" cy="2743382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7119257" y="5198907"/>
            <a:ext cx="2955981" cy="418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液面角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857" y="4044929"/>
            <a:ext cx="2089340" cy="2750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843" y="3517630"/>
            <a:ext cx="482392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dirty="0"/>
              <a:t>2</a:t>
            </a:r>
            <a:r>
              <a:rPr lang="zh-CN" altLang="en-US" sz="2200" dirty="0"/>
              <a:t>、用直尺测量吸管内液面的</a:t>
            </a:r>
            <a:r>
              <a:rPr lang="zh-CN" altLang="en-US" sz="2200" dirty="0" smtClean="0"/>
              <a:t>高度</a:t>
            </a:r>
            <a:r>
              <a:rPr lang="en-US" altLang="zh-CN" sz="2200" i="1" dirty="0"/>
              <a:t>h</a:t>
            </a:r>
            <a:r>
              <a:rPr lang="zh-CN" altLang="en-US" sz="2200" dirty="0" smtClean="0"/>
              <a:t>和</a:t>
            </a:r>
            <a:r>
              <a:rPr lang="zh-CN" altLang="en-US" sz="2200" dirty="0"/>
              <a:t>吸管的</a:t>
            </a:r>
            <a:r>
              <a:rPr lang="zh-CN" altLang="en-US" sz="2200" dirty="0" smtClean="0"/>
              <a:t>直径</a:t>
            </a:r>
            <a:r>
              <a:rPr lang="en-US" altLang="zh-CN" sz="2200" dirty="0" smtClean="0"/>
              <a:t>2</a:t>
            </a:r>
            <a:r>
              <a:rPr lang="en-US" altLang="zh-CN" sz="2200" i="1" dirty="0"/>
              <a:t>r</a:t>
            </a:r>
            <a:r>
              <a:rPr lang="zh-CN" altLang="en-US" sz="2200" dirty="0" smtClean="0"/>
              <a:t>，</a:t>
            </a:r>
            <a:r>
              <a:rPr lang="zh-CN" altLang="en-US" sz="2200" dirty="0"/>
              <a:t>用手机拍下管中液面的平视照片。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en-US" altLang="zh-CN" sz="2200" dirty="0"/>
              <a:t>3</a:t>
            </a:r>
            <a:r>
              <a:rPr lang="zh-CN" altLang="en-US" sz="2200" dirty="0"/>
              <a:t>、用软件Screen Protractor测量</a:t>
            </a:r>
            <a:r>
              <a:rPr lang="zh-CN" altLang="en-US" sz="2200" dirty="0">
                <a:sym typeface="+mn-ea"/>
              </a:rPr>
              <a:t>吸管内液面与吸管壁之间</a:t>
            </a:r>
            <a:r>
              <a:rPr lang="zh-CN" altLang="en-US" sz="2200" dirty="0"/>
              <a:t>的</a:t>
            </a:r>
            <a:r>
              <a:rPr lang="zh-CN" altLang="en-US" sz="2200" dirty="0" smtClean="0"/>
              <a:t>接触角</a:t>
            </a:r>
            <a:r>
              <a:rPr lang="en-US" altLang="zh-CN" sz="2200" i="1" dirty="0"/>
              <a:t>β </a:t>
            </a:r>
            <a:r>
              <a:rPr lang="zh-CN" altLang="en-US" sz="2200" dirty="0" smtClean="0"/>
              <a:t>。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en-US" altLang="zh-CN" sz="2200" dirty="0"/>
              <a:t>4</a:t>
            </a:r>
            <a:r>
              <a:rPr lang="zh-CN" altLang="en-US" sz="2200" dirty="0"/>
              <a:t>、代入公式求出</a:t>
            </a:r>
            <a:r>
              <a:rPr lang="en-US" altLang="zh-CN" sz="2200" i="1" dirty="0"/>
              <a:t>α</a:t>
            </a:r>
            <a:r>
              <a:rPr lang="zh-CN" altLang="zh-CN" sz="2200" dirty="0"/>
              <a:t> </a:t>
            </a:r>
            <a:r>
              <a:rPr lang="zh-CN" altLang="en-US" sz="2200" dirty="0" smtClean="0"/>
              <a:t>，以及</a:t>
            </a:r>
            <a:r>
              <a:rPr lang="en-US" altLang="zh-CN" sz="2200" i="1" dirty="0" smtClean="0"/>
              <a:t>α</a:t>
            </a:r>
            <a:r>
              <a:rPr lang="zh-CN" altLang="en-US" sz="2200" dirty="0" smtClean="0"/>
              <a:t>与</a:t>
            </a:r>
            <a:r>
              <a:rPr lang="en-US" altLang="zh-CN" sz="2200" i="1" dirty="0" smtClean="0"/>
              <a:t>R</a:t>
            </a:r>
            <a:r>
              <a:rPr lang="zh-CN" altLang="en-US" sz="2200" dirty="0" smtClean="0"/>
              <a:t>的关系。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469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3583" y="3190692"/>
            <a:ext cx="726352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/>
              <a:t>思考题：</a:t>
            </a:r>
            <a:endParaRPr lang="en-US" altLang="zh-CN" sz="2400" dirty="0" smtClean="0"/>
          </a:p>
          <a:p>
            <a:pPr>
              <a:lnSpc>
                <a:spcPct val="120000"/>
              </a:lnSpc>
            </a:pPr>
            <a:r>
              <a:rPr lang="zh-CN" altLang="en-US" sz="2400" dirty="0" smtClean="0"/>
              <a:t>为</a:t>
            </a:r>
            <a:r>
              <a:rPr lang="zh-CN" altLang="en-US" sz="2400" dirty="0"/>
              <a:t>使测量、计算结果更精确</a:t>
            </a:r>
            <a:r>
              <a:rPr lang="zh-CN" altLang="en-US" sz="2400" dirty="0" smtClean="0"/>
              <a:t>，实验可</a:t>
            </a:r>
            <a:r>
              <a:rPr lang="zh-CN" altLang="en-US" sz="2400" dirty="0"/>
              <a:t>采取哪些改进？</a:t>
            </a:r>
            <a:endParaRPr lang="en-US" altLang="zh-CN" sz="2400" dirty="0"/>
          </a:p>
        </p:txBody>
      </p:sp>
      <p:sp>
        <p:nvSpPr>
          <p:cNvPr id="7" name="矩形 6"/>
          <p:cNvSpPr/>
          <p:nvPr/>
        </p:nvSpPr>
        <p:spPr>
          <a:xfrm>
            <a:off x="503582" y="1540628"/>
            <a:ext cx="112716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/>
              <a:t>表面张力</a:t>
            </a:r>
            <a:r>
              <a:rPr lang="zh-CN" altLang="en-US" sz="2400" dirty="0"/>
              <a:t>与</a:t>
            </a:r>
            <a:r>
              <a:rPr lang="zh-CN" altLang="zh-CN" sz="2400" dirty="0"/>
              <a:t>所使用的</a:t>
            </a:r>
            <a:r>
              <a:rPr lang="zh-CN" altLang="en-US" sz="2400" dirty="0"/>
              <a:t>吸管</a:t>
            </a:r>
            <a:r>
              <a:rPr lang="zh-CN" altLang="zh-CN" sz="2400" dirty="0"/>
              <a:t>材料有关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r>
              <a:rPr lang="zh-CN" altLang="en-US" sz="2400" dirty="0"/>
              <a:t>实验中</a:t>
            </a:r>
            <a:r>
              <a:rPr lang="zh-CN" altLang="zh-CN" sz="2400" dirty="0"/>
              <a:t>有可能因为</a:t>
            </a:r>
            <a:r>
              <a:rPr lang="zh-CN" altLang="en-US" sz="2400" dirty="0"/>
              <a:t>所</a:t>
            </a:r>
            <a:r>
              <a:rPr lang="zh-CN" altLang="zh-CN" sz="2400" dirty="0"/>
              <a:t>选用</a:t>
            </a:r>
            <a:r>
              <a:rPr lang="zh-CN" altLang="en-US" sz="2400" dirty="0" smtClean="0"/>
              <a:t>的液体与吸管</a:t>
            </a:r>
            <a:r>
              <a:rPr lang="zh-CN" altLang="zh-CN" sz="2400" dirty="0" smtClean="0"/>
              <a:t>材料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观察到管内</a:t>
            </a:r>
            <a:r>
              <a:rPr lang="zh-CN" altLang="zh-CN" sz="2400" dirty="0"/>
              <a:t>液面</a:t>
            </a:r>
            <a:r>
              <a:rPr lang="zh-CN" altLang="en-US" sz="2400" dirty="0"/>
              <a:t>低于外界液面</a:t>
            </a:r>
            <a:r>
              <a:rPr lang="zh-CN" altLang="zh-CN" sz="2400" dirty="0"/>
              <a:t>的情况。</a:t>
            </a:r>
          </a:p>
        </p:txBody>
      </p:sp>
    </p:spTree>
    <p:extLst>
      <p:ext uri="{BB962C8B-B14F-4D97-AF65-F5344CB8AC3E}">
        <p14:creationId xmlns:p14="http://schemas.microsoft.com/office/powerpoint/2010/main" val="33187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18783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首页.potx" id="{86EA3C01-BD65-405D-B12B-F1FA9FD598E2}" vid="{C30B1E10-425F-4259-8667-5CCC74317C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152</TotalTime>
  <Words>707</Words>
  <Application>Microsoft Office PowerPoint</Application>
  <PresentationFormat>自定义</PresentationFormat>
  <Paragraphs>56</Paragraphs>
  <Slides>9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QUGUANGYUAN</cp:lastModifiedBy>
  <cp:revision>39</cp:revision>
  <dcterms:created xsi:type="dcterms:W3CDTF">2020-03-25T02:48:04Z</dcterms:created>
  <dcterms:modified xsi:type="dcterms:W3CDTF">2020-03-30T01:35:28Z</dcterms:modified>
</cp:coreProperties>
</file>