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69" r:id="rId11"/>
    <p:sldId id="270" r:id="rId12"/>
  </p:sldIdLst>
  <p:sldSz cx="12192000" cy="6858000"/>
  <p:notesSz cx="7102475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961026" y="609026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7253685" y="615182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物理实验教学中心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10518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摆测重力加速度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提示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266700">
              <a:buNone/>
            </a:pP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为提高实验精度，应合理选择实验器材，减小空气阻力、摆线伸长量、摆球大小的影响。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各地重力加速度参考值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lvl="1" indent="0">
              <a:buNone/>
            </a:pP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  <a:r>
              <a:rPr lang="en-US" altLang="zh-CN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9.801m/s</a:t>
            </a:r>
            <a:r>
              <a:rPr lang="en-US" altLang="zh-CN" baseline="300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，合肥</a:t>
            </a:r>
            <a:r>
              <a:rPr lang="en-US" altLang="zh-CN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9.797m/s</a:t>
            </a:r>
            <a:r>
              <a:rPr lang="en-US" altLang="zh-CN" baseline="300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，广州</a:t>
            </a:r>
            <a:r>
              <a:rPr lang="en-US" altLang="zh-CN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9.788m/s</a:t>
            </a:r>
            <a:r>
              <a:rPr lang="en-US" altLang="zh-CN" baseline="300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1600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38200" y="1199273"/>
            <a:ext cx="10515600" cy="49776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用单摆测当地的重力加速度</a:t>
            </a:r>
            <a:endParaRPr lang="en-US" altLang="zh-CN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支架、细绳、卷尺、摆球、手机（安装</a:t>
            </a:r>
            <a:r>
              <a:rPr lang="en-US" altLang="zh-CN" dirty="0" err="1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Phyphox</a:t>
            </a: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Tracker</a:t>
            </a:r>
            <a:r>
              <a:rPr lang="zh-CN" altLang="en-US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软件）</a:t>
            </a:r>
            <a:endParaRPr lang="en-US" altLang="zh-CN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9"/>
              <p:cNvSpPr txBox="1">
                <a:spLocks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620713">
                  <a:buNone/>
                </a:pP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当摆角较小（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/>
                  </a:rPr>
                  <a:t></a:t>
                </a:r>
                <a:r>
                  <a:rPr lang="en-US" altLang="zh-CN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/>
                  </a:rPr>
                  <a:t>5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）时，单摆近似做简谐振动，根据单摆公式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CN" altLang="en-US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zh-CN" altLang="en-US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得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，因此只要测出摆长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和周期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即可求出当地的重力加速度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8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lvl="1" indent="620713">
                  <a:buNone/>
                </a:pP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当大角度摆动时，应考虑修正项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sz="28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800" b="1" i="1">
                                    <a:solidFill>
                                      <a:srgbClr val="003F98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内容占位符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451" r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358775"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基础实验</a:t>
            </a:r>
            <a:endParaRPr lang="en-US" altLang="zh-CN" sz="2800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1" indent="358775">
              <a:buNone/>
            </a:pP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摆球小角度摆动，用卷尺测出摆长，用秒表测出周期，求当地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重力加速度，并计算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重力加速度的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不确定度（秒表计时的极限不确定度可取</a:t>
            </a:r>
            <a:r>
              <a:rPr lang="en-US" altLang="zh-CN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0.2 s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2800" dirty="0" smtClean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1" indent="358775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提升实验</a:t>
            </a:r>
            <a:endParaRPr lang="en-US" altLang="zh-CN" sz="2800" dirty="0" smtClean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1" indent="358775">
              <a:buNone/>
            </a:pP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手机当摆球小角度摆动，用卷尺测出摆长，利用</a:t>
            </a:r>
            <a:r>
              <a:rPr lang="en-US" altLang="zh-CN" sz="2800" dirty="0" err="1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Phyphox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软件测量当地的重力加速度。</a:t>
            </a:r>
            <a:endParaRPr lang="en-US" altLang="zh-CN" sz="2800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1" indent="358775"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高阶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</a:t>
            </a:r>
            <a:r>
              <a:rPr lang="en-US" altLang="zh-CN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做内容</a:t>
            </a:r>
            <a:r>
              <a:rPr lang="en-US" altLang="zh-CN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1" indent="358775">
              <a:buNone/>
            </a:pP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摆球大角度摆动，用</a:t>
            </a:r>
            <a:r>
              <a:rPr lang="en-US" altLang="zh-CN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Tracker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软件追踪摆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球功能轨迹测</a:t>
            </a: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量当地的重力加速度</a:t>
            </a:r>
            <a:r>
              <a:rPr lang="zh-CN" altLang="en-US" sz="2800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9"/>
              <p:cNvSpPr txBox="1">
                <a:spLocks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358775">
                  <a:buFont typeface="Wingdings" pitchFamily="2" charset="2"/>
                  <a:buChar char="Ø"/>
                </a:pPr>
                <a:r>
                  <a:rPr lang="zh-CN" altLang="en-US" sz="2800" dirty="0">
                    <a:solidFill>
                      <a:srgbClr val="003F98"/>
                    </a:solidFill>
                  </a:rPr>
                  <a:t>小角度摆动，分别测出摆长和周期，求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800" dirty="0"/>
              </a:p>
              <a:p>
                <a:pPr marL="0" lvl="1" indent="358775">
                  <a:buFont typeface="Wingdings" pitchFamily="2" charset="2"/>
                  <a:buChar char="Ø"/>
                </a:pPr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内容占位符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  <a:blipFill rotWithShape="0">
                <a:blip r:embed="rId2"/>
                <a:stretch>
                  <a:fillRect l="-1043" t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982EF5EB-8278-43E8-B5C0-650C42E7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86750"/>
              </p:ext>
            </p:extLst>
          </p:nvPr>
        </p:nvGraphicFramePr>
        <p:xfrm>
          <a:off x="5055690" y="2401762"/>
          <a:ext cx="4032447" cy="198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4149">
                  <a:extLst>
                    <a:ext uri="{9D8B030D-6E8A-4147-A177-3AD203B41FA5}">
                      <a16:colId xmlns="" xmlns:a16="http://schemas.microsoft.com/office/drawing/2014/main" val="3280349776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692628355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1296550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测量次数</a:t>
                      </a: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摆长 </a:t>
                      </a:r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(mm)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30T (s)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="" xmlns:a16="http://schemas.microsoft.com/office/drawing/2014/main" val="174497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769.0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52.53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="" xmlns:a16="http://schemas.microsoft.com/office/drawing/2014/main" val="340085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770.0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52.53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="" xmlns:a16="http://schemas.microsoft.com/office/drawing/2014/main" val="101847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767.0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52.56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="" xmlns:a16="http://schemas.microsoft.com/office/drawing/2014/main" val="16887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平均值</a:t>
                      </a: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768.7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52.54</a:t>
                      </a:r>
                      <a:endParaRPr lang="zh-CN" altLang="en-US" sz="20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="" xmlns:a16="http://schemas.microsoft.com/office/drawing/2014/main" val="346424908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B8F15FA-0CF7-446D-BB3C-AE8AF41C8F42}"/>
              </a:ext>
            </a:extLst>
          </p:cNvPr>
          <p:cNvSpPr txBox="1"/>
          <p:nvPr/>
        </p:nvSpPr>
        <p:spPr>
          <a:xfrm>
            <a:off x="4892818" y="1855422"/>
            <a:ext cx="44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同一个单摆进行多次测量取平均值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39666" y="4850034"/>
                <a:ext cx="4536504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CN" i="1" smtClean="0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×0.7687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3F9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altLang="zh-CN" b="0" i="1" smtClean="0">
                                          <a:solidFill>
                                            <a:srgbClr val="003F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solidFill>
                                            <a:srgbClr val="003F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52.54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solidFill>
                                            <a:srgbClr val="003F9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=9.89  </m:t>
                      </m:r>
                      <m:f>
                        <m:fPr>
                          <m:type m:val="skw"/>
                          <m:ctrlPr>
                            <a:rPr lang="en-US" altLang="zh-CN" b="0" i="1" smtClean="0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3F9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66" y="4850034"/>
                <a:ext cx="4536504" cy="922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86" y="1744843"/>
            <a:ext cx="1781792" cy="47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358775"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3F98"/>
                </a:solidFill>
              </a:rPr>
              <a:t>小角度摆动，用手机当摆球，利用</a:t>
            </a:r>
            <a:r>
              <a:rPr lang="en-US" altLang="zh-CN" sz="2800" dirty="0" err="1">
                <a:solidFill>
                  <a:srgbClr val="003F98"/>
                </a:solidFill>
              </a:rPr>
              <a:t>Phyphox</a:t>
            </a:r>
            <a:r>
              <a:rPr lang="zh-CN" altLang="en-US" sz="2800" dirty="0">
                <a:solidFill>
                  <a:srgbClr val="003F98"/>
                </a:solidFill>
              </a:rPr>
              <a:t>软件测量</a:t>
            </a:r>
            <a:endParaRPr lang="zh-CN" altLang="en-US" sz="2800" dirty="0"/>
          </a:p>
          <a:p>
            <a:pPr marL="0" lvl="1" indent="358775">
              <a:buFont typeface="Wingdings" pitchFamily="2" charset="2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65" y="1934922"/>
            <a:ext cx="2124447" cy="42420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30" y="1972651"/>
            <a:ext cx="3694594" cy="42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358775"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3F98"/>
                </a:solidFill>
              </a:rPr>
              <a:t>大</a:t>
            </a:r>
            <a:r>
              <a:rPr lang="zh-CN" altLang="en-US" sz="2800" dirty="0" smtClean="0">
                <a:solidFill>
                  <a:srgbClr val="003F98"/>
                </a:solidFill>
              </a:rPr>
              <a:t>角度摆动，利用</a:t>
            </a:r>
            <a:r>
              <a:rPr lang="en-US" altLang="zh-CN" sz="2800" dirty="0" smtClean="0">
                <a:solidFill>
                  <a:srgbClr val="003F98"/>
                </a:solidFill>
              </a:rPr>
              <a:t>Tracker</a:t>
            </a:r>
            <a:r>
              <a:rPr lang="zh-CN" altLang="en-US" sz="2800" dirty="0" smtClean="0">
                <a:solidFill>
                  <a:srgbClr val="003F98"/>
                </a:solidFill>
              </a:rPr>
              <a:t>软件</a:t>
            </a:r>
            <a:r>
              <a:rPr lang="zh-CN" altLang="en-US" sz="2800" dirty="0">
                <a:solidFill>
                  <a:srgbClr val="003F98"/>
                </a:solidFill>
              </a:rPr>
              <a:t>追</a:t>
            </a:r>
            <a:r>
              <a:rPr lang="zh-CN" altLang="en-US" sz="2800" dirty="0" smtClean="0">
                <a:solidFill>
                  <a:srgbClr val="003F98"/>
                </a:solidFill>
              </a:rPr>
              <a:t>踪摆球轨迹</a:t>
            </a:r>
            <a:endParaRPr lang="zh-CN" altLang="en-US" sz="2800" dirty="0" smtClean="0"/>
          </a:p>
          <a:p>
            <a:pPr marL="0" lvl="1" indent="358775">
              <a:buFont typeface="Wingdings" pitchFamily="2" charset="2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2129" y="1778354"/>
            <a:ext cx="6096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zh-CN" altLang="en-US" b="1" kern="0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摆球</a:t>
            </a:r>
            <a:r>
              <a:rPr lang="zh-CN" altLang="en-US" b="1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直径：</a:t>
            </a:r>
            <a:r>
              <a:rPr lang="en-US" altLang="zh-CN" b="1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3.11cm</a:t>
            </a:r>
          </a:p>
          <a:p>
            <a:pPr lvl="0" eaLnBrk="0" fontAlgn="base" hangingPunct="0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zh-CN" altLang="en-US" b="1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绳到球中心距离：</a:t>
            </a:r>
            <a:r>
              <a:rPr lang="en-US" altLang="zh-CN" b="1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72.4cm</a:t>
            </a:r>
            <a:endParaRPr lang="zh-CN" altLang="en-US" b="1" kern="0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largeres">
            <a:hlinkClick r:id="" action="ppaction://media"/>
            <a:extLst>
              <a:ext uri="{FF2B5EF4-FFF2-40B4-BE49-F238E27FC236}">
                <a16:creationId xmlns:a16="http://schemas.microsoft.com/office/drawing/2014/main" xmlns="" id="{6343481B-2942-4286-AA4F-1C58D25E35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 rotWithShape="1">
          <a:blip r:embed="rId3"/>
          <a:srcRect r="8662"/>
          <a:stretch/>
        </p:blipFill>
        <p:spPr>
          <a:xfrm>
            <a:off x="838200" y="2731966"/>
            <a:ext cx="2462109" cy="36560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16" y="1778354"/>
            <a:ext cx="7514708" cy="4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126</TotalTime>
  <Words>321</Words>
  <Application>Microsoft Office PowerPoint</Application>
  <PresentationFormat>宽屏</PresentationFormat>
  <Paragraphs>66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Cambria Math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wxtao</cp:lastModifiedBy>
  <cp:revision>16</cp:revision>
  <dcterms:created xsi:type="dcterms:W3CDTF">2020-03-25T02:48:04Z</dcterms:created>
  <dcterms:modified xsi:type="dcterms:W3CDTF">2020-03-29T04:48:03Z</dcterms:modified>
</cp:coreProperties>
</file>